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3"/>
  </p:notesMasterIdLst>
  <p:sldIdLst>
    <p:sldId id="2147" r:id="rId2"/>
    <p:sldId id="348" r:id="rId3"/>
    <p:sldId id="275" r:id="rId4"/>
    <p:sldId id="2148" r:id="rId5"/>
    <p:sldId id="258" r:id="rId6"/>
    <p:sldId id="2177" r:id="rId7"/>
    <p:sldId id="2187" r:id="rId8"/>
    <p:sldId id="2175" r:id="rId9"/>
    <p:sldId id="2165" r:id="rId10"/>
    <p:sldId id="2142" r:id="rId11"/>
    <p:sldId id="2160" r:id="rId12"/>
    <p:sldId id="2143" r:id="rId13"/>
    <p:sldId id="2144" r:id="rId14"/>
    <p:sldId id="2162" r:id="rId15"/>
    <p:sldId id="2145" r:id="rId16"/>
    <p:sldId id="2171" r:id="rId17"/>
    <p:sldId id="2164" r:id="rId18"/>
    <p:sldId id="2176" r:id="rId19"/>
    <p:sldId id="2178" r:id="rId20"/>
    <p:sldId id="2173" r:id="rId21"/>
    <p:sldId id="2154" r:id="rId22"/>
    <p:sldId id="2153" r:id="rId23"/>
    <p:sldId id="2180" r:id="rId24"/>
    <p:sldId id="2181" r:id="rId25"/>
    <p:sldId id="2182" r:id="rId26"/>
    <p:sldId id="2183" r:id="rId27"/>
    <p:sldId id="2184" r:id="rId28"/>
    <p:sldId id="2185" r:id="rId29"/>
    <p:sldId id="2149" r:id="rId30"/>
    <p:sldId id="2158" r:id="rId31"/>
    <p:sldId id="511" r:id="rId32"/>
  </p:sldIdLst>
  <p:sldSz cx="9144000" cy="5143500" type="screen16x9"/>
  <p:notesSz cx="6799263" cy="9929813"/>
  <p:embeddedFontLst>
    <p:embeddedFont>
      <p:font typeface="Barlow" panose="00000500000000000000" pitchFamily="50" charset="0"/>
      <p:regular r:id="rId34"/>
      <p:bold r:id="rId35"/>
      <p:italic r:id="rId36"/>
      <p:boldItalic r:id="rId37"/>
    </p:embeddedFont>
    <p:embeddedFont>
      <p:font typeface="Barlow Semi Condensed SemiBold" panose="00000706000000000000" pitchFamily="50" charset="0"/>
      <p:bold r:id="rId38"/>
      <p:boldItalic r:id="rId39"/>
    </p:embeddedFont>
    <p:embeddedFont>
      <p:font typeface="Calibri" panose="020F0502020204030204" pitchFamily="34" charset="0"/>
      <p:regular r:id="rId40"/>
      <p:bold r:id="rId41"/>
      <p:italic r:id="rId42"/>
      <p:boldItalic r:id="rId43"/>
    </p:embeddedFont>
    <p:embeddedFont>
      <p:font typeface="Rubik Light" panose="020B0604020202020204" charset="0"/>
      <p:regular r:id="rId44"/>
      <p:bold r:id="rId45"/>
      <p:italic r:id="rId46"/>
      <p:boldItalic r:id="rId47"/>
    </p:embeddedFont>
  </p:embeddedFontLst>
  <p:defaultTex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50760" autoAdjust="0"/>
  </p:normalViewPr>
  <p:slideViewPr>
    <p:cSldViewPr snapToGrid="0" snapToObjects="1">
      <p:cViewPr varScale="1">
        <p:scale>
          <a:sx n="76" d="100"/>
          <a:sy n="76" d="100"/>
        </p:scale>
        <p:origin x="249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B9F399FD-1668-5540-8B3E-AC1846C65C45}" type="datetimeFigureOut">
              <a:rPr lang="sv-SE" smtClean="0"/>
              <a:t>2024-08-27</a:t>
            </a:fld>
            <a:endParaRPr lang="sv-SE"/>
          </a:p>
        </p:txBody>
      </p:sp>
      <p:sp>
        <p:nvSpPr>
          <p:cNvPr id="4" name="Platshållare för bildobjekt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7383E85A-D979-A147-889D-B48953FC0DD7}" type="slidenum">
              <a:rPr lang="sv-SE" smtClean="0"/>
              <a:t>‹#›</a:t>
            </a:fld>
            <a:endParaRPr lang="sv-SE"/>
          </a:p>
        </p:txBody>
      </p:sp>
    </p:spTree>
    <p:extLst>
      <p:ext uri="{BB962C8B-B14F-4D97-AF65-F5344CB8AC3E}">
        <p14:creationId xmlns:p14="http://schemas.microsoft.com/office/powerpoint/2010/main" val="393336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a:t>
            </a:fld>
            <a:endParaRPr lang="sv-SE"/>
          </a:p>
        </p:txBody>
      </p:sp>
    </p:spTree>
    <p:extLst>
      <p:ext uri="{BB962C8B-B14F-4D97-AF65-F5344CB8AC3E}">
        <p14:creationId xmlns:p14="http://schemas.microsoft.com/office/powerpoint/2010/main" val="190404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Mål för ett stadie 3 team</a:t>
            </a:r>
          </a:p>
          <a:p>
            <a:endParaRPr lang="sv-SE" dirty="0"/>
          </a:p>
          <a:p>
            <a:r>
              <a:rPr lang="sv-SE" dirty="0"/>
              <a:t>Att utveckla positiva relationer bland medlemmarna</a:t>
            </a:r>
          </a:p>
          <a:p>
            <a:r>
              <a:rPr lang="sv-SE" dirty="0"/>
              <a:t>Att ingå i mognare diskussioner om roller och organisatoriska processer </a:t>
            </a:r>
          </a:p>
        </p:txBody>
      </p:sp>
      <p:sp>
        <p:nvSpPr>
          <p:cNvPr id="4" name="Platshållare för bildnummer 3"/>
          <p:cNvSpPr>
            <a:spLocks noGrp="1"/>
          </p:cNvSpPr>
          <p:nvPr>
            <p:ph type="sldNum" sz="quarter" idx="5"/>
          </p:nvPr>
        </p:nvSpPr>
        <p:spPr/>
        <p:txBody>
          <a:bodyPr/>
          <a:lstStyle/>
          <a:p>
            <a:fld id="{7383E85A-D979-A147-889D-B48953FC0DD7}" type="slidenum">
              <a:rPr lang="sv-SE" smtClean="0"/>
              <a:t>14</a:t>
            </a:fld>
            <a:endParaRPr lang="sv-SE"/>
          </a:p>
        </p:txBody>
      </p:sp>
    </p:spTree>
    <p:extLst>
      <p:ext uri="{BB962C8B-B14F-4D97-AF65-F5344CB8AC3E}">
        <p14:creationId xmlns:p14="http://schemas.microsoft.com/office/powerpoint/2010/main" val="2432760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15</a:t>
            </a:fld>
            <a:endParaRPr lang="sv-SE"/>
          </a:p>
        </p:txBody>
      </p:sp>
    </p:spTree>
    <p:extLst>
      <p:ext uri="{BB962C8B-B14F-4D97-AF65-F5344CB8AC3E}">
        <p14:creationId xmlns:p14="http://schemas.microsoft.com/office/powerpoint/2010/main" val="756234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b="1" dirty="0"/>
              <a:t>Mål för ett team på stadie 4</a:t>
            </a:r>
          </a:p>
          <a:p>
            <a:endParaRPr lang="sv-SE" b="1" dirty="0"/>
          </a:p>
          <a:p>
            <a:r>
              <a:rPr lang="sv-SE" b="0" dirty="0"/>
              <a:t>Att få arbetet väl genomfört</a:t>
            </a:r>
          </a:p>
          <a:p>
            <a:r>
              <a:rPr lang="sv-SE" b="0" dirty="0"/>
              <a:t>Att fatta informerade och välgrundade beslut</a:t>
            </a:r>
          </a:p>
          <a:p>
            <a:r>
              <a:rPr lang="sv-SE" b="0" dirty="0"/>
              <a:t>Att bevara sammanhållningen samtidigt som man uppmuntrar uppgiftsorienterande konflikter</a:t>
            </a:r>
          </a:p>
          <a:p>
            <a:r>
              <a:rPr lang="sv-SE" b="0" dirty="0"/>
              <a:t>Att fortsätta att vara högpresterande på lång sikt</a:t>
            </a:r>
          </a:p>
        </p:txBody>
      </p:sp>
      <p:sp>
        <p:nvSpPr>
          <p:cNvPr id="4" name="Platshållare för bildnummer 3"/>
          <p:cNvSpPr>
            <a:spLocks noGrp="1"/>
          </p:cNvSpPr>
          <p:nvPr>
            <p:ph type="sldNum" sz="quarter" idx="5"/>
          </p:nvPr>
        </p:nvSpPr>
        <p:spPr/>
        <p:txBody>
          <a:bodyPr/>
          <a:lstStyle/>
          <a:p>
            <a:fld id="{7383E85A-D979-A147-889D-B48953FC0DD7}" type="slidenum">
              <a:rPr lang="sv-SE" smtClean="0"/>
              <a:t>16</a:t>
            </a:fld>
            <a:endParaRPr lang="sv-SE"/>
          </a:p>
        </p:txBody>
      </p:sp>
    </p:spTree>
    <p:extLst>
      <p:ext uri="{BB962C8B-B14F-4D97-AF65-F5344CB8AC3E}">
        <p14:creationId xmlns:p14="http://schemas.microsoft.com/office/powerpoint/2010/main" val="1743439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Här ser ni stadierna utifrån välfungerande och tid. Bilden visar tydligt att det är stadie 2 som är minst välfungerande men också att det tar tid att komma till stadie 3 och 4.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Forskningen visar att grupper som når stadie tre och fyra presterar bättre på många områden, det handlar dels om produktionsresultat men också att eleverna i skolan får högre betyg om de leds av arbetsgrupper som är i stadie tre och fyra, inom sjukvården visar forskningen att färre patienter dör och arbetsmiljön blir också så mycket bättre att sjukskrivningar minskar. </a:t>
            </a:r>
          </a:p>
          <a:p>
            <a:r>
              <a:rPr lang="sv-SE" sz="1200" kern="1200" dirty="0">
                <a:solidFill>
                  <a:schemeClr val="tx1"/>
                </a:solidFill>
                <a:effectLst/>
                <a:latin typeface="+mn-lt"/>
                <a:ea typeface="+mn-ea"/>
                <a:cs typeface="+mn-cs"/>
              </a:rPr>
              <a:t>Så det finns stor anledning att aktivt arbeta för att öka samarbetsförmågan i grupperna.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Källa: Sandahls, Stockholm </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17</a:t>
            </a:fld>
            <a:endParaRPr lang="sv-SE"/>
          </a:p>
        </p:txBody>
      </p:sp>
    </p:spTree>
    <p:extLst>
      <p:ext uri="{BB962C8B-B14F-4D97-AF65-F5344CB8AC3E}">
        <p14:creationId xmlns:p14="http://schemas.microsoft.com/office/powerpoint/2010/main" val="3426653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Målmatrisen (visas och beskrivs på nästa sida) har utvecklats av Christian Jacobsson (</a:t>
            </a:r>
            <a:r>
              <a:rPr lang="sv-SE" dirty="0" err="1"/>
              <a:t>leg.psykolog</a:t>
            </a:r>
            <a:r>
              <a:rPr lang="sv-SE" dirty="0"/>
              <a:t>, docent i psykologi och verksam som konsult samt verksam på Psykologiska institutionen vid Göteborgs universitet).</a:t>
            </a:r>
          </a:p>
          <a:p>
            <a:r>
              <a:rPr lang="sv-SE" dirty="0"/>
              <a:t>Syftet med arbetet genom </a:t>
            </a:r>
            <a:r>
              <a:rPr lang="sv-SE" dirty="0" err="1"/>
              <a:t>Målmartisen</a:t>
            </a:r>
            <a:r>
              <a:rPr lang="sv-SE" dirty="0"/>
              <a:t> är att öka gruppens effektivitet samt öka sannolikheten att de når sina gemensamma mål. </a:t>
            </a:r>
          </a:p>
          <a:p>
            <a:r>
              <a:rPr lang="sv-SE" dirty="0"/>
              <a:t>Övningen med tillhörande Målmatris hjälper teamet att sätta mål både utifrån olika </a:t>
            </a:r>
            <a:r>
              <a:rPr lang="sv-SE" dirty="0" err="1"/>
              <a:t>tidsdemensioner</a:t>
            </a:r>
            <a:r>
              <a:rPr lang="sv-SE" dirty="0"/>
              <a:t> samt utifrån olika intressenter. Kopplat till process (</a:t>
            </a:r>
            <a:r>
              <a:rPr lang="sv-SE" i="1" dirty="0"/>
              <a:t>hur</a:t>
            </a:r>
            <a:r>
              <a:rPr lang="sv-SE" dirty="0"/>
              <a:t> de ska jobba) samt kopplat till resultat /</a:t>
            </a:r>
            <a:r>
              <a:rPr lang="sv-SE" i="1" dirty="0"/>
              <a:t>vad</a:t>
            </a:r>
            <a:r>
              <a:rPr lang="sv-SE" dirty="0"/>
              <a:t> som ska åstadkommas)</a:t>
            </a:r>
          </a:p>
          <a:p>
            <a:r>
              <a:rPr lang="sv-SE" dirty="0"/>
              <a:t>Forskningen har visat att genom att arbeta med målmatrisen och följa upp det arbetet övertid hjälper det gruppen att utvecklas enligt de gruppstadier som tidigare gått igenom samt med gruppens måluppfyllelse.</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19</a:t>
            </a:fld>
            <a:endParaRPr lang="sv-SE"/>
          </a:p>
        </p:txBody>
      </p:sp>
    </p:spTree>
    <p:extLst>
      <p:ext uri="{BB962C8B-B14F-4D97-AF65-F5344CB8AC3E}">
        <p14:creationId xmlns:p14="http://schemas.microsoft.com/office/powerpoint/2010/main" val="3146458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dirty="0"/>
              <a:t>1) </a:t>
            </a:r>
            <a:r>
              <a:rPr lang="sv-SE" b="1" dirty="0"/>
              <a:t>Inled med genomgång av A. Syfte med gruppen</a:t>
            </a:r>
          </a:p>
          <a:p>
            <a:pPr marL="0" indent="0">
              <a:buNone/>
            </a:pPr>
            <a:r>
              <a:rPr lang="sv-SE" dirty="0"/>
              <a:t>Du som chef tar förslagsvis fram syftet med gruppen, ha en gemensam dialog för att säkra att alla har samsyn kring gruppens syfte.</a:t>
            </a:r>
          </a:p>
          <a:p>
            <a:pPr marL="0" indent="0">
              <a:buNone/>
            </a:pPr>
            <a:r>
              <a:rPr lang="sv-SE" dirty="0"/>
              <a:t>Syftet ska vara på den mer övergripande frågan: Varför finns denna grupp? Syftet kan exempelvis innehålla komponenterna nedan och stödfrågorna kan hjälpa gruppen framåt.</a:t>
            </a:r>
          </a:p>
          <a:p>
            <a:pPr marL="0" indent="0">
              <a:buNone/>
            </a:pPr>
            <a:r>
              <a:rPr lang="sv-SE" dirty="0"/>
              <a:t>- Direktiv utifrån: Varifrån eller från vem kommer ert uppdrag?</a:t>
            </a:r>
          </a:p>
          <a:p>
            <a:pPr marL="0" indent="0">
              <a:buNone/>
            </a:pPr>
            <a:r>
              <a:rPr lang="sv-SE" dirty="0"/>
              <a:t>- Uppgift: Vilken är er huvudsakliga uppgift?</a:t>
            </a:r>
          </a:p>
          <a:p>
            <a:pPr marL="0" indent="0">
              <a:buNone/>
            </a:pPr>
            <a:r>
              <a:rPr lang="sv-SE" dirty="0"/>
              <a:t>- Verksamhet: Vilken typ av arbete gör ti i verksamheten?</a:t>
            </a:r>
          </a:p>
          <a:p>
            <a:pPr marL="0" indent="0">
              <a:buFontTx/>
              <a:buNone/>
            </a:pPr>
            <a:r>
              <a:rPr lang="sv-SE" dirty="0"/>
              <a:t>- Kontext: I vilken kontext eller geografisk plats verkar ni?</a:t>
            </a:r>
          </a:p>
          <a:p>
            <a:pPr marL="0" indent="0">
              <a:buNone/>
            </a:pPr>
            <a:endParaRPr lang="sv-SE" dirty="0"/>
          </a:p>
          <a:p>
            <a:pPr marL="0" indent="0">
              <a:buNone/>
            </a:pPr>
            <a:r>
              <a:rPr lang="sv-SE" dirty="0"/>
              <a:t>2) </a:t>
            </a:r>
            <a:r>
              <a:rPr lang="sv-SE" b="1" dirty="0"/>
              <a:t>B. Gruppens medlemmar</a:t>
            </a:r>
          </a:p>
          <a:p>
            <a:pPr marL="0" indent="0">
              <a:buNone/>
            </a:pPr>
            <a:r>
              <a:rPr lang="sv-SE" dirty="0"/>
              <a:t>Du som chef har förslagsvis förberett detta och säkrat att det är gruppens medlemmar som är de som genomför målmatrisarbetet. Ofta behövs också ett fördjupat arbete med roller/funktioner i gruppen, ta gärna stöd av stödmaterialet förr mål, roll och sammanhang i ett annat sammanhang.</a:t>
            </a:r>
          </a:p>
          <a:p>
            <a:pPr marL="0" indent="0">
              <a:buNone/>
            </a:pPr>
            <a:endParaRPr lang="sv-SE" dirty="0"/>
          </a:p>
          <a:p>
            <a:pPr marL="0" indent="0">
              <a:buNone/>
            </a:pPr>
            <a:r>
              <a:rPr lang="sv-SE" dirty="0"/>
              <a:t>3) </a:t>
            </a:r>
            <a:r>
              <a:rPr lang="sv-SE" b="1" dirty="0"/>
              <a:t>C. Gruppens intressenter</a:t>
            </a:r>
          </a:p>
          <a:p>
            <a:pPr marL="0" indent="0">
              <a:buNone/>
            </a:pPr>
            <a:endParaRPr lang="sv-SE" dirty="0"/>
          </a:p>
          <a:p>
            <a:pPr marL="0" indent="0">
              <a:buNone/>
            </a:pPr>
            <a:r>
              <a:rPr lang="sv-SE" dirty="0"/>
              <a:t>Förbered eller arbeta med gruppen för att identifiera gruppens intressenter (viktigt att alla har samsyn för att sedan kunna jobba vidare med C-dimensionen, C.1, C.2 och C.3.</a:t>
            </a:r>
          </a:p>
          <a:p>
            <a:pPr marL="0" indent="0">
              <a:buNone/>
            </a:pPr>
            <a:r>
              <a:rPr lang="sv-SE" dirty="0"/>
              <a:t>Stödfrågor för att identifiera intressenter:</a:t>
            </a:r>
          </a:p>
          <a:p>
            <a:pPr marL="171450" indent="-171450">
              <a:buFontTx/>
              <a:buChar char="-"/>
            </a:pPr>
            <a:r>
              <a:rPr lang="sv-SE" dirty="0"/>
              <a:t>Vilka har investerat i er?</a:t>
            </a:r>
          </a:p>
          <a:p>
            <a:pPr marL="171450" indent="-171450">
              <a:buFontTx/>
              <a:buChar char="-"/>
            </a:pPr>
            <a:r>
              <a:rPr lang="sv-SE" dirty="0"/>
              <a:t>Vilka förväntar sig resultat från er?</a:t>
            </a:r>
          </a:p>
          <a:p>
            <a:pPr marL="171450" indent="-171450">
              <a:buFontTx/>
              <a:buChar char="-"/>
            </a:pPr>
            <a:r>
              <a:rPr lang="sv-SE" dirty="0"/>
              <a:t>Vilka förväntar sig att ni ska hjälpa dem med något?</a:t>
            </a:r>
          </a:p>
          <a:p>
            <a:pPr marL="0" indent="0">
              <a:buFontTx/>
              <a:buNone/>
            </a:pPr>
            <a:endParaRPr lang="sv-SE" dirty="0"/>
          </a:p>
          <a:p>
            <a:pPr marL="0" indent="0">
              <a:buNone/>
            </a:pPr>
            <a:r>
              <a:rPr lang="sv-SE" dirty="0"/>
              <a:t>4) B och C – dimensionen informerar du som chef/ledare om med stöd enligt text nedan. Det handlar om inre och yttre fokus. </a:t>
            </a:r>
          </a:p>
          <a:p>
            <a:pPr marL="0" indent="0">
              <a:buNone/>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B-dimensionen handlar om gruppens inre fokus. Här ska deltagarna identifiera mål i relation till gruppen, vad som får dem att jobba bra ihop och trivas.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indent="0">
              <a:buNone/>
            </a:pPr>
            <a:r>
              <a:rPr lang="sv-SE" dirty="0"/>
              <a:t>C-dimensionen handlar om gruppens yttre fokus. Här ska deltagarna identifiera mål i relation till vad gruppen ska åstadkomma och leverera för sina intressenter/kunder/brukare/klienter/patienter/elever </a:t>
            </a:r>
            <a:r>
              <a:rPr lang="sv-SE" dirty="0" err="1"/>
              <a:t>mfl</a:t>
            </a:r>
            <a:r>
              <a:rPr lang="sv-SE" dirty="0"/>
              <a:t> . Det kan handla om vad intressenter/kunder/brukare/klienter/patienter/elever eller organisationen ska få eller uppleva.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indent="0">
              <a:buNone/>
            </a:pPr>
            <a:r>
              <a:rPr lang="sv-SE" dirty="0"/>
              <a:t>Dessa dimensioner, inre och yttre bryts sedan ner genom att sätta  </a:t>
            </a:r>
          </a:p>
          <a:p>
            <a:pPr marL="228600" indent="-228600">
              <a:buAutoNum type="arabicPeriod"/>
            </a:pPr>
            <a:r>
              <a:rPr lang="sv-SE" dirty="0"/>
              <a:t>mål här och nu i modellen kallat processmål. Mål som gruppen ska </a:t>
            </a:r>
            <a:r>
              <a:rPr lang="sv-SE" i="1" dirty="0"/>
              <a:t>upprätthålla. </a:t>
            </a:r>
            <a:endParaRPr lang="sv-SE" dirty="0"/>
          </a:p>
          <a:p>
            <a:pPr marL="228600" indent="-228600">
              <a:buAutoNum type="arabicPeriod"/>
            </a:pPr>
            <a:r>
              <a:rPr lang="sv-SE" dirty="0"/>
              <a:t>Mål att nå inom en snar framtid i modellen kallat framtida resultat. Mål som gruppen ska </a:t>
            </a:r>
            <a:r>
              <a:rPr lang="sv-SE" i="1" dirty="0"/>
              <a:t>uppnå. </a:t>
            </a:r>
            <a:endParaRPr lang="sv-SE" dirty="0"/>
          </a:p>
          <a:p>
            <a:pPr marL="228600" indent="-228600">
              <a:buAutoNum type="arabicPeriod"/>
            </a:pPr>
            <a:r>
              <a:rPr lang="sv-SE" dirty="0"/>
              <a:t>Visioner mål att kanske nå en dag. Mål som gruppen ska </a:t>
            </a:r>
            <a:r>
              <a:rPr lang="sv-SE" i="1" dirty="0"/>
              <a:t>sträva mot. </a:t>
            </a:r>
            <a:endParaRPr lang="sv-SE" dirty="0"/>
          </a:p>
          <a:p>
            <a:pPr marL="228600" indent="-228600">
              <a:buAutoNum type="alphaUcPeriod"/>
            </a:pPr>
            <a:endParaRPr lang="sv-SE" dirty="0"/>
          </a:p>
          <a:p>
            <a:pPr marL="0" indent="0">
              <a:buNone/>
            </a:pPr>
            <a:r>
              <a:rPr lang="sv-SE" dirty="0"/>
              <a:t>5) När du som chef gått igenom modellen föreslås att gruppen jobbar med att ta fram dessa mål enligt den så kallade cafémodellen vilken beskrivs på nästa sida.</a:t>
            </a:r>
          </a:p>
          <a:p>
            <a:pPr marL="228600" indent="-228600">
              <a:buAutoNum type="alphaUcPeriod"/>
            </a:pPr>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20</a:t>
            </a:fld>
            <a:endParaRPr lang="sv-SE"/>
          </a:p>
        </p:txBody>
      </p:sp>
    </p:spTree>
    <p:extLst>
      <p:ext uri="{BB962C8B-B14F-4D97-AF65-F5344CB8AC3E}">
        <p14:creationId xmlns:p14="http://schemas.microsoft.com/office/powerpoint/2010/main" val="4250666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i="0" dirty="0"/>
              <a:t>Här har du som leder arbetet en mall du kan nyttja för dokumentation av ert arbete.</a:t>
            </a:r>
          </a:p>
        </p:txBody>
      </p:sp>
      <p:sp>
        <p:nvSpPr>
          <p:cNvPr id="4" name="Platshållare för bildnummer 3"/>
          <p:cNvSpPr>
            <a:spLocks noGrp="1"/>
          </p:cNvSpPr>
          <p:nvPr>
            <p:ph type="sldNum" sz="quarter" idx="5"/>
          </p:nvPr>
        </p:nvSpPr>
        <p:spPr/>
        <p:txBody>
          <a:bodyPr/>
          <a:lstStyle/>
          <a:p>
            <a:fld id="{7383E85A-D979-A147-889D-B48953FC0DD7}" type="slidenum">
              <a:rPr lang="sv-SE" smtClean="0"/>
              <a:t>21</a:t>
            </a:fld>
            <a:endParaRPr lang="sv-SE"/>
          </a:p>
        </p:txBody>
      </p:sp>
    </p:spTree>
    <p:extLst>
      <p:ext uri="{BB962C8B-B14F-4D97-AF65-F5344CB8AC3E}">
        <p14:creationId xmlns:p14="http://schemas.microsoft.com/office/powerpoint/2010/main" val="2117058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Dela in arbetsgruppen/teamets medlemmar i grupper för att jobba med samtliga sex olika stationer. Dela in medarbetarna på det sätt som ni tror gynnar arbetet med målmatrisens delar. Skriv in namnen på medarbetarna i rutorna ovan. Teamets ledare är med i en av grupperna.</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Möblera med lika många bord som det finns målområden och placera ett målområde tydligt på varje bord. Förbered så att det finns material för att dokumentera dialogerna.</a:t>
            </a:r>
          </a:p>
          <a:p>
            <a:endParaRPr lang="sv-SE" dirty="0"/>
          </a:p>
          <a:p>
            <a:r>
              <a:rPr lang="sv-SE" dirty="0"/>
              <a:t>Grupp 1 börjar på första stationen Spelregler. 	Fortsätter sedan till andra stationen Standard utåt. 	</a:t>
            </a:r>
          </a:p>
          <a:p>
            <a:r>
              <a:rPr lang="sv-SE" dirty="0"/>
              <a:t>Grupp 2 börjar på andra stationen Standard utåt. 	Fortsätter sedan till tredje stationen Utvecklingsmål.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Grupp 3 börjar på tredje stationen Utvecklingsmål. 	Fortsätter sedan till fjärde stationen Operativt mål.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Grupp 4 börjar på fjärde stationen Operativa mål.	Fortsätter sedan till femte stationen Ledstjärnor.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Grupp 5 börjar på femte stationen Ledstjärnor.	Fortsätter sedan till sjätte stationen Vision. 		</a:t>
            </a:r>
          </a:p>
          <a:p>
            <a:r>
              <a:rPr lang="sv-SE" dirty="0"/>
              <a:t>Grupp 6 börjar på sjätte stationen  Vision.		Fortsätter sedan till första stationen Spelregler</a:t>
            </a:r>
          </a:p>
          <a:p>
            <a:endParaRPr lang="sv-SE" dirty="0"/>
          </a:p>
          <a:p>
            <a:r>
              <a:rPr lang="sv-SE" dirty="0"/>
              <a:t>Alla är på sin första station ca 7 minuter, därefter räcker det med ca 5 minuter per station. Alla grupper går runt och diskuterar samt skriver ner sina förslag på spelregler, standard utåt, utvecklingsmål på varje station. Om gruppen är ovan att arbeta på detta sätt kan det underlätta att varje station har en person som leder dialogen vid det bordet (stationsvärd) och sitter kvar medan grupperna byter bord. Hjälp gruppen att tänka kvalité före kvantitet. Det är ofta enklare att ha några få spelregler än massor. </a:t>
            </a:r>
          </a:p>
          <a:p>
            <a:endParaRPr lang="sv-SE" dirty="0"/>
          </a:p>
          <a:p>
            <a:r>
              <a:rPr lang="sv-SE" dirty="0"/>
              <a:t>När alla grupper har varit på samtliga stationer så går chefen alternativt med stöd av ledaren för stationen igenom de olika förslagen, </a:t>
            </a:r>
            <a:r>
              <a:rPr lang="sv-SE" dirty="0" err="1"/>
              <a:t>klusta</a:t>
            </a:r>
            <a:r>
              <a:rPr lang="sv-SE" dirty="0"/>
              <a:t> och eventuellt justerar. Ofta kan man till exempel behöva justera att en spelregel kanske bör vara ett utvecklingsmål eller tvärt om. Man kan också behöva prioritera mål under ett målområde. Föreslås till exempel 20 spelregler kan man behöva banta ner dessa till ett betydligt färre antal. När alla målmatrisens sex delar är klara så fyller chef eller den chefen utser i matrisen vid ett senare tillfälle. </a:t>
            </a:r>
          </a:p>
          <a:p>
            <a:endParaRPr lang="sv-SE" dirty="0"/>
          </a:p>
          <a:p>
            <a:r>
              <a:rPr lang="sv-SE" dirty="0"/>
              <a:t>För att få effekt av arbetet är det viktigt att följa upp målområdena i teamet. Ett bra sätt kan vara att låta olika medlemmar ta ansvar för ett målområde var. Några säkerställer och följer upp under möten att spelreglerna följs, några andra ansvarar för att alla känner till utvecklingsmålen och uppmärksammar när de nås, några följer särskilt de operativa målen och några påminner om ledstjärnor etc.</a:t>
            </a:r>
          </a:p>
          <a:p>
            <a:endParaRPr lang="sv-SE" dirty="0"/>
          </a:p>
          <a:p>
            <a:r>
              <a:rPr lang="sv-SE" dirty="0"/>
              <a:t>På följande bilder är instruktionerna för de olika stationerna. Gå igenom bilderna och säkerställ att gruppen förstår innebörden av varje målområde; Spelregler, standard utåt, utvecklingsmål, operativa mål, ledstjärnor och vision. Förbered grupparbetet genom att dra ut bilderna som liggande A4 och sätt ihop det med ett vitt A3-papper så är det tillräckligt med plats för de grupperna att skriva. Stödtexten finns då med på alla stationerna. </a:t>
            </a:r>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22</a:t>
            </a:fld>
            <a:endParaRPr lang="sv-SE"/>
          </a:p>
        </p:txBody>
      </p:sp>
    </p:spTree>
    <p:extLst>
      <p:ext uri="{BB962C8B-B14F-4D97-AF65-F5344CB8AC3E}">
        <p14:creationId xmlns:p14="http://schemas.microsoft.com/office/powerpoint/2010/main" val="4101307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Station 1</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Det kan till exempel handla om att vi låter alla komma till tals, att vi lyssnar aktivt till varandra, att vi kommer i tid till möten och inte har datorer uppslagna.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Kanske har ni redan jobbat med spelregler, ett eget stödmaterial finns kring det i stödserien för implementering av medarbetarkompassen. Ni kan då enkelt lyfta in dem här, eller så är det dags att uppdatera dem?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Exempel på spelregler kan också vara tydlig dagordning, följa upp fattade beslut, alla respekterar varandra och utmanar varandra i sakfrågor.</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23</a:t>
            </a:fld>
            <a:endParaRPr lang="sv-SE"/>
          </a:p>
        </p:txBody>
      </p:sp>
    </p:spTree>
    <p:extLst>
      <p:ext uri="{BB962C8B-B14F-4D97-AF65-F5344CB8AC3E}">
        <p14:creationId xmlns:p14="http://schemas.microsoft.com/office/powerpoint/2010/main" val="701083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Station 2</a:t>
            </a:r>
          </a:p>
          <a:p>
            <a:endParaRPr lang="sv-SE" dirty="0"/>
          </a:p>
          <a:p>
            <a:r>
              <a:rPr lang="sv-SE" sz="1800" b="0" dirty="0"/>
              <a:t>Exempel på standard utåt kan vara lösningsfokuserade, kompetenta, tillgängliga, innovativa. </a:t>
            </a:r>
          </a:p>
        </p:txBody>
      </p:sp>
      <p:sp>
        <p:nvSpPr>
          <p:cNvPr id="4" name="Platshållare för bildnummer 3"/>
          <p:cNvSpPr>
            <a:spLocks noGrp="1"/>
          </p:cNvSpPr>
          <p:nvPr>
            <p:ph type="sldNum" sz="quarter" idx="5"/>
          </p:nvPr>
        </p:nvSpPr>
        <p:spPr/>
        <p:txBody>
          <a:bodyPr/>
          <a:lstStyle/>
          <a:p>
            <a:fld id="{7383E85A-D979-A147-889D-B48953FC0DD7}" type="slidenum">
              <a:rPr lang="sv-SE" smtClean="0"/>
              <a:t>24</a:t>
            </a:fld>
            <a:endParaRPr lang="sv-SE"/>
          </a:p>
        </p:txBody>
      </p:sp>
    </p:spTree>
    <p:extLst>
      <p:ext uri="{BB962C8B-B14F-4D97-AF65-F5344CB8AC3E}">
        <p14:creationId xmlns:p14="http://schemas.microsoft.com/office/powerpoint/2010/main" val="3545554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Bilden är dold i visningsläge och innehållet är till för dig som chef som leder bildspelet.</a:t>
            </a:r>
          </a:p>
          <a:p>
            <a:endParaRPr lang="sv-SE" dirty="0"/>
          </a:p>
          <a:p>
            <a:r>
              <a:rPr lang="sv-SE" dirty="0"/>
              <a:t>För att chefer och medarbetare ska ha förutsättningar att leva upp till förväntningarna i vår medarbetar- och chefskompass krävs att vi alla vet vad vi ska göra och hur vi ska åstadkomma det. Stödmaterialet "teamutveckling", hjälper dig som chef att utveckla samarbetet i gruppen samt leveransen till intressenterna din grupp finns till för. Ni introduceras till gruppers fyra utvecklingsstadier enligt </a:t>
            </a:r>
            <a:r>
              <a:rPr lang="sv-SE" b="0" dirty="0"/>
              <a:t>IMGD - Susan </a:t>
            </a:r>
            <a:r>
              <a:rPr lang="sv-SE" b="0" dirty="0" err="1"/>
              <a:t>Wheelans</a:t>
            </a:r>
            <a:r>
              <a:rPr lang="sv-SE" b="0" dirty="0"/>
              <a:t> integrerade modell för gruppers utveckling. Ni får också ett verktyg den så kallade Målmatrisen för att identifiera inre och yttre mål för gruppen. Om du som chef bedömer att Målmatrisen är för omfattande för gruppen inledningsvis kan du istället fokusera på stödmaterialen för Spelregler samt Roll, mål och sammanhang.</a:t>
            </a:r>
          </a:p>
        </p:txBody>
      </p:sp>
      <p:sp>
        <p:nvSpPr>
          <p:cNvPr id="4" name="Platshållare för bildnummer 3"/>
          <p:cNvSpPr>
            <a:spLocks noGrp="1"/>
          </p:cNvSpPr>
          <p:nvPr>
            <p:ph type="sldNum" sz="quarter" idx="5"/>
          </p:nvPr>
        </p:nvSpPr>
        <p:spPr/>
        <p:txBody>
          <a:bodyPr/>
          <a:lstStyle/>
          <a:p>
            <a:fld id="{7383E85A-D979-A147-889D-B48953FC0DD7}" type="slidenum">
              <a:rPr lang="sv-SE" smtClean="0"/>
              <a:t>3</a:t>
            </a:fld>
            <a:endParaRPr lang="sv-SE"/>
          </a:p>
        </p:txBody>
      </p:sp>
    </p:spTree>
    <p:extLst>
      <p:ext uri="{BB962C8B-B14F-4D97-AF65-F5344CB8AC3E}">
        <p14:creationId xmlns:p14="http://schemas.microsoft.com/office/powerpoint/2010/main" val="972914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Station 3</a:t>
            </a:r>
          </a:p>
          <a:p>
            <a:endParaRPr lang="sv-SE" dirty="0"/>
          </a:p>
          <a:p>
            <a:r>
              <a:rPr lang="sv-SE" b="0" dirty="0"/>
              <a:t>Exempel på utvecklingsmål kan vara, skapa tid och </a:t>
            </a:r>
            <a:r>
              <a:rPr lang="sv-SE" b="0" dirty="0" err="1"/>
              <a:t>mötesforum</a:t>
            </a:r>
            <a:r>
              <a:rPr lang="sv-SE" b="0" dirty="0"/>
              <a:t> för reflektion och omvärldsbevakning, hitta röda trådar mellan verksamheterna, minska mötestiden, säkerställa att spelreglerna efterlevs. Det kan också vara att nå ett specifikt gruppstadie.</a:t>
            </a:r>
          </a:p>
        </p:txBody>
      </p:sp>
      <p:sp>
        <p:nvSpPr>
          <p:cNvPr id="4" name="Platshållare för bildnummer 3"/>
          <p:cNvSpPr>
            <a:spLocks noGrp="1"/>
          </p:cNvSpPr>
          <p:nvPr>
            <p:ph type="sldNum" sz="quarter" idx="5"/>
          </p:nvPr>
        </p:nvSpPr>
        <p:spPr/>
        <p:txBody>
          <a:bodyPr/>
          <a:lstStyle/>
          <a:p>
            <a:fld id="{7383E85A-D979-A147-889D-B48953FC0DD7}" type="slidenum">
              <a:rPr lang="sv-SE" smtClean="0"/>
              <a:t>25</a:t>
            </a:fld>
            <a:endParaRPr lang="sv-SE"/>
          </a:p>
        </p:txBody>
      </p:sp>
    </p:spTree>
    <p:extLst>
      <p:ext uri="{BB962C8B-B14F-4D97-AF65-F5344CB8AC3E}">
        <p14:creationId xmlns:p14="http://schemas.microsoft.com/office/powerpoint/2010/main" val="507983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Station 4</a:t>
            </a:r>
          </a:p>
          <a:p>
            <a:endParaRPr lang="sv-SE" b="1" dirty="0"/>
          </a:p>
          <a:p>
            <a:r>
              <a:rPr lang="sv-SE" dirty="0"/>
              <a:t>Vi är ofta vana med att arbeta med operativa mål, verksamhetsmål för leverans till de vi är till för. I Motala kommun finns den Lokala utvecklingsplanen (LUP) med mål från politiken. Inom verksamheten finns ofta en verksamhetsplan eller motsvarande vilken bryter ner målen till aktiviteter. Många av våra verksamheter är även lagstyrda.</a:t>
            </a:r>
          </a:p>
          <a:p>
            <a:endParaRPr lang="sv-SE" dirty="0"/>
          </a:p>
          <a:p>
            <a:r>
              <a:rPr lang="sv-SE" dirty="0"/>
              <a:t>Har ni redan operativa mål kan ni sätt in dem här. Kanske finns behov av att förtydliga dem, tidsätta dem etc. </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26</a:t>
            </a:fld>
            <a:endParaRPr lang="sv-SE"/>
          </a:p>
        </p:txBody>
      </p:sp>
    </p:spTree>
    <p:extLst>
      <p:ext uri="{BB962C8B-B14F-4D97-AF65-F5344CB8AC3E}">
        <p14:creationId xmlns:p14="http://schemas.microsoft.com/office/powerpoint/2010/main" val="944722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Station 5</a:t>
            </a:r>
          </a:p>
          <a:p>
            <a:endParaRPr lang="sv-SE" b="1" dirty="0"/>
          </a:p>
          <a:p>
            <a:endParaRPr lang="sv-SE" dirty="0"/>
          </a:p>
          <a:p>
            <a:r>
              <a:rPr lang="sv-SE" b="0" dirty="0"/>
              <a:t>Exempel på ledstjärnor kan vara, vi skapar arbetsglädje tillsammans, vi är prestigelösa, framåtsträvande, vi vågar göra fel. </a:t>
            </a:r>
          </a:p>
        </p:txBody>
      </p:sp>
      <p:sp>
        <p:nvSpPr>
          <p:cNvPr id="4" name="Platshållare för bildnummer 3"/>
          <p:cNvSpPr>
            <a:spLocks noGrp="1"/>
          </p:cNvSpPr>
          <p:nvPr>
            <p:ph type="sldNum" sz="quarter" idx="5"/>
          </p:nvPr>
        </p:nvSpPr>
        <p:spPr/>
        <p:txBody>
          <a:bodyPr/>
          <a:lstStyle/>
          <a:p>
            <a:fld id="{7383E85A-D979-A147-889D-B48953FC0DD7}" type="slidenum">
              <a:rPr lang="sv-SE" smtClean="0"/>
              <a:t>27</a:t>
            </a:fld>
            <a:endParaRPr lang="sv-SE"/>
          </a:p>
        </p:txBody>
      </p:sp>
    </p:spTree>
    <p:extLst>
      <p:ext uri="{BB962C8B-B14F-4D97-AF65-F5344CB8AC3E}">
        <p14:creationId xmlns:p14="http://schemas.microsoft.com/office/powerpoint/2010/main" val="1537039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Station 6</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 hela Motala kommun finns vision 2040.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Kanske vill vi bryta ner den för att den ska komma närmare verksamheten till exempel: 2025 ska vi vara Sveriges bästa LSS kommun.</a:t>
            </a:r>
          </a:p>
          <a:p>
            <a:endParaRPr lang="sv-SE" dirty="0"/>
          </a:p>
          <a:p>
            <a:pPr fontAlgn="base"/>
            <a:r>
              <a:rPr lang="sv-SE" sz="1200" b="1" i="0" kern="1200" dirty="0">
                <a:solidFill>
                  <a:schemeClr val="tx1"/>
                </a:solidFill>
                <a:effectLst/>
                <a:latin typeface="+mn-lt"/>
                <a:ea typeface="+mn-ea"/>
                <a:cs typeface="+mn-cs"/>
              </a:rPr>
              <a:t>Vision Motala 2040</a:t>
            </a:r>
          </a:p>
          <a:p>
            <a:pPr fontAlgn="base"/>
            <a:r>
              <a:rPr lang="sv-SE" sz="1200" b="0" i="0" kern="1200" dirty="0">
                <a:solidFill>
                  <a:schemeClr val="tx1"/>
                </a:solidFill>
                <a:effectLst/>
                <a:latin typeface="+mn-lt"/>
                <a:ea typeface="+mn-ea"/>
                <a:cs typeface="+mn-cs"/>
              </a:rPr>
              <a:t>Välkommen till Motala kommun 2040 – en sjöstad för hela Sverige. Här lever våra stolta invånare ett meningsfullt och aktivt liv både i tätorter och på landsbygder. Ett modernt sjöstadsliv som präglas av hög livskvalitet, trygghet och gemenskap. En kommun som värdesätter öppenhet och mångfald, där olikheter berikar.</a:t>
            </a:r>
          </a:p>
          <a:p>
            <a:pPr fontAlgn="base"/>
            <a:r>
              <a:rPr lang="sv-SE" sz="1200" b="0" i="0" kern="1200" dirty="0">
                <a:solidFill>
                  <a:schemeClr val="tx1"/>
                </a:solidFill>
                <a:effectLst/>
                <a:latin typeface="+mn-lt"/>
                <a:ea typeface="+mn-ea"/>
                <a:cs typeface="+mn-cs"/>
              </a:rPr>
              <a:t>Antalet invånare ökar stadigt, näringslivet blomstrar och kommunens samhällsservice håller en hög kvalitet. En väl utbyggd infrastruktur knyter oss närmare omvärlden och vi är en av landets främsta cykel kommuner.</a:t>
            </a:r>
          </a:p>
          <a:p>
            <a:pPr fontAlgn="base"/>
            <a:r>
              <a:rPr lang="sv-SE" sz="1200" b="0" i="0" kern="1200" dirty="0">
                <a:solidFill>
                  <a:schemeClr val="tx1"/>
                </a:solidFill>
                <a:effectLst/>
                <a:latin typeface="+mn-lt"/>
                <a:ea typeface="+mn-ea"/>
                <a:cs typeface="+mn-cs"/>
              </a:rPr>
              <a:t>Vi använder kraften ur vår historia, vågar utmana det invanda och skapar förutsättningar för entreprenörskap, nyskapande och tillväxt.</a:t>
            </a:r>
          </a:p>
          <a:p>
            <a:pPr fontAlgn="base"/>
            <a:r>
              <a:rPr lang="sv-SE" sz="1200" b="0" i="0" kern="1200" dirty="0">
                <a:solidFill>
                  <a:schemeClr val="tx1"/>
                </a:solidFill>
                <a:effectLst/>
                <a:latin typeface="+mn-lt"/>
                <a:ea typeface="+mn-ea"/>
                <a:cs typeface="+mn-cs"/>
              </a:rPr>
              <a:t>Vår profil som ett nav för idrott, kultur och friluftsliv har ytterligare stärkts genom satsningar på moderna anläggningar. Vi möjliggör evenemang i världsklass och upplevelser året runt, med fokus på våra barn och ungdomar.</a:t>
            </a:r>
          </a:p>
          <a:p>
            <a:pPr fontAlgn="base"/>
            <a:r>
              <a:rPr lang="sv-SE" sz="1200" b="0" i="0" kern="1200" dirty="0">
                <a:solidFill>
                  <a:schemeClr val="tx1"/>
                </a:solidFill>
                <a:effectLst/>
                <a:latin typeface="+mn-lt"/>
                <a:ea typeface="+mn-ea"/>
                <a:cs typeface="+mn-cs"/>
              </a:rPr>
              <a:t>Tillsammans utvecklar vi ett hållbart sjöstadsliv.</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28</a:t>
            </a:fld>
            <a:endParaRPr lang="sv-SE"/>
          </a:p>
        </p:txBody>
      </p:sp>
    </p:spTree>
    <p:extLst>
      <p:ext uri="{BB962C8B-B14F-4D97-AF65-F5344CB8AC3E}">
        <p14:creationId xmlns:p14="http://schemas.microsoft.com/office/powerpoint/2010/main" val="2503860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 min. </a:t>
            </a:r>
          </a:p>
        </p:txBody>
      </p:sp>
      <p:sp>
        <p:nvSpPr>
          <p:cNvPr id="4" name="Platshållare för bildnummer 3"/>
          <p:cNvSpPr>
            <a:spLocks noGrp="1"/>
          </p:cNvSpPr>
          <p:nvPr>
            <p:ph type="sldNum" sz="quarter" idx="5"/>
          </p:nvPr>
        </p:nvSpPr>
        <p:spPr/>
        <p:txBody>
          <a:bodyPr/>
          <a:lstStyle/>
          <a:p>
            <a:fld id="{7383E85A-D979-A147-889D-B48953FC0DD7}" type="slidenum">
              <a:rPr lang="sv-SE" smtClean="0"/>
              <a:t>30</a:t>
            </a:fld>
            <a:endParaRPr lang="sv-SE"/>
          </a:p>
        </p:txBody>
      </p:sp>
    </p:spTree>
    <p:extLst>
      <p:ext uri="{BB962C8B-B14F-4D97-AF65-F5344CB8AC3E}">
        <p14:creationId xmlns:p14="http://schemas.microsoft.com/office/powerpoint/2010/main" val="430013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5</a:t>
            </a:fld>
            <a:endParaRPr lang="sv-SE"/>
          </a:p>
        </p:txBody>
      </p:sp>
    </p:spTree>
    <p:extLst>
      <p:ext uri="{BB962C8B-B14F-4D97-AF65-F5344CB8AC3E}">
        <p14:creationId xmlns:p14="http://schemas.microsoft.com/office/powerpoint/2010/main" val="1385186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Alla arbetsgrupper är inte team och uppfyller därför inte ovanstående kriterier. Dessa grupper är mera solitära och har individuella arbetsuppgifter och skall därför inte utvecklas som team. För att man skall vara ett team så måste man vara ömsesidigt beroende av varandra i ett samarbete för att nå målen. Modellen för gruppers utveckling på kommande sidor gäller för grupper som kan identifieras som team enligt ovan. Målmatrisen som presenteras senare i materialet fungerar bäst på grupper som kan identifiera sig som team enligt ovan.</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Källa: </a:t>
            </a:r>
            <a:r>
              <a:rPr lang="sv-SE" dirty="0" err="1"/>
              <a:t>Koslowski</a:t>
            </a:r>
            <a:r>
              <a:rPr lang="sv-SE" dirty="0"/>
              <a:t> &amp; </a:t>
            </a:r>
            <a:r>
              <a:rPr lang="sv-SE" dirty="0" err="1"/>
              <a:t>Ilgen</a:t>
            </a:r>
            <a:r>
              <a:rPr lang="sv-SE" dirty="0"/>
              <a:t> 2006.</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7</a:t>
            </a:fld>
            <a:endParaRPr lang="sv-SE"/>
          </a:p>
        </p:txBody>
      </p:sp>
    </p:spTree>
    <p:extLst>
      <p:ext uri="{BB962C8B-B14F-4D97-AF65-F5344CB8AC3E}">
        <p14:creationId xmlns:p14="http://schemas.microsoft.com/office/powerpoint/2010/main" val="3424586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Modellen IMGD – bakgrund och forskning</a:t>
            </a:r>
          </a:p>
          <a:p>
            <a:pPr marL="0" indent="0">
              <a:buNone/>
            </a:pPr>
            <a:r>
              <a:rPr lang="sv-SE" dirty="0"/>
              <a:t>IMGD är en modell som är forskning- och evidensbaserad och grundar sig i Susan </a:t>
            </a:r>
            <a:r>
              <a:rPr lang="sv-SE" dirty="0" err="1"/>
              <a:t>Wheelans</a:t>
            </a:r>
            <a:r>
              <a:rPr lang="sv-SE" dirty="0"/>
              <a:t> 30-åriga studerande av olika grupper.</a:t>
            </a:r>
          </a:p>
          <a:p>
            <a:pPr marL="0" indent="0">
              <a:buNone/>
            </a:pPr>
            <a:r>
              <a:rPr lang="sv-SE" dirty="0" err="1"/>
              <a:t>Wheelan</a:t>
            </a:r>
            <a:r>
              <a:rPr lang="sv-SE" dirty="0"/>
              <a:t> menar att en grupp/team endast kan uppnå ett så kallat ”moget stadie” med hög tillit och produktivitet genom att arbeta tillsammans, samt att det finns ett tydligt samband mellan hur länge en grupp jobbar ihop och de beteenden som uppstår och utvecklas inom gruppen. </a:t>
            </a:r>
          </a:p>
          <a:p>
            <a:pPr marL="0" indent="0">
              <a:buNone/>
            </a:pPr>
            <a:r>
              <a:rPr lang="sv-SE" dirty="0"/>
              <a:t>Det är dessa tankar som har lagt grunden för hennes IMGD modell och de fyra faser som utgör själva modellen. Det finns också en femte fas, avslut vid projekt.</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Susan </a:t>
            </a:r>
            <a:r>
              <a:rPr lang="sv-SE" sz="1200" b="0" i="0" kern="1200" dirty="0" err="1">
                <a:solidFill>
                  <a:schemeClr val="tx1"/>
                </a:solidFill>
                <a:effectLst/>
                <a:latin typeface="+mn-lt"/>
                <a:ea typeface="+mn-ea"/>
                <a:cs typeface="+mn-cs"/>
              </a:rPr>
              <a:t>Wheelans</a:t>
            </a:r>
            <a:r>
              <a:rPr lang="sv-SE" sz="1200" b="0" i="0" kern="1200" dirty="0">
                <a:solidFill>
                  <a:schemeClr val="tx1"/>
                </a:solidFill>
                <a:effectLst/>
                <a:latin typeface="+mn-lt"/>
                <a:ea typeface="+mn-ea"/>
                <a:cs typeface="+mn-cs"/>
              </a:rPr>
              <a:t> forskning om team skapade den väl </a:t>
            </a:r>
            <a:r>
              <a:rPr lang="sv-SE" sz="1200" b="0" i="0" kern="1200" dirty="0" err="1">
                <a:solidFill>
                  <a:schemeClr val="tx1"/>
                </a:solidFill>
                <a:effectLst/>
                <a:latin typeface="+mn-lt"/>
                <a:ea typeface="+mn-ea"/>
                <a:cs typeface="+mn-cs"/>
              </a:rPr>
              <a:t>beforskade</a:t>
            </a:r>
            <a:r>
              <a:rPr lang="sv-SE" sz="1200" b="0" i="0" kern="1200" dirty="0">
                <a:solidFill>
                  <a:schemeClr val="tx1"/>
                </a:solidFill>
                <a:effectLst/>
                <a:latin typeface="+mn-lt"/>
                <a:ea typeface="+mn-ea"/>
                <a:cs typeface="+mn-cs"/>
              </a:rPr>
              <a:t> och befästa modellen för gruppers utveckling, IMGD – </a:t>
            </a:r>
            <a:r>
              <a:rPr lang="sv-SE" sz="1200" b="0" i="0" kern="1200" dirty="0" err="1">
                <a:solidFill>
                  <a:schemeClr val="tx1"/>
                </a:solidFill>
                <a:effectLst/>
                <a:latin typeface="+mn-lt"/>
                <a:ea typeface="+mn-ea"/>
                <a:cs typeface="+mn-cs"/>
              </a:rPr>
              <a:t>integrated</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model</a:t>
            </a:r>
            <a:r>
              <a:rPr lang="sv-SE" sz="1200" b="0" i="0" kern="1200" dirty="0">
                <a:solidFill>
                  <a:schemeClr val="tx1"/>
                </a:solidFill>
                <a:effectLst/>
                <a:latin typeface="+mn-lt"/>
                <a:ea typeface="+mn-ea"/>
                <a:cs typeface="+mn-cs"/>
              </a:rPr>
              <a:t> for </a:t>
            </a:r>
            <a:r>
              <a:rPr lang="sv-SE" sz="1200" b="0" i="0" kern="1200" dirty="0" err="1">
                <a:solidFill>
                  <a:schemeClr val="tx1"/>
                </a:solidFill>
                <a:effectLst/>
                <a:latin typeface="+mn-lt"/>
                <a:ea typeface="+mn-ea"/>
                <a:cs typeface="+mn-cs"/>
              </a:rPr>
              <a:t>group</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development</a:t>
            </a:r>
            <a:r>
              <a:rPr lang="sv-SE" sz="1200" b="0" i="0" kern="1200" dirty="0">
                <a:solidFill>
                  <a:schemeClr val="tx1"/>
                </a:solidFill>
                <a:effectLst/>
                <a:latin typeface="+mn-lt"/>
                <a:ea typeface="+mn-ea"/>
                <a:cs typeface="+mn-cs"/>
              </a:rPr>
              <a:t>. Den integrerade modellen för gruppers utveckling. </a:t>
            </a:r>
            <a:r>
              <a:rPr lang="sv-SE" sz="1200" dirty="0">
                <a:solidFill>
                  <a:srgbClr val="474241"/>
                </a:solidFill>
                <a:latin typeface="Roboto"/>
              </a:rPr>
              <a:t>IMGD är därför en grupputvecklingsmodell som bygger på en sammanställning av flera tidigare modeller och hennes egen forskning om gruppers utveckling. </a:t>
            </a:r>
          </a:p>
          <a:p>
            <a:endParaRPr lang="sv-SE" sz="1200" dirty="0">
              <a:solidFill>
                <a:srgbClr val="474241"/>
              </a:solidFill>
              <a:latin typeface="Roboto"/>
            </a:endParaRPr>
          </a:p>
          <a:p>
            <a:r>
              <a:rPr lang="sv-SE" sz="1200" dirty="0">
                <a:solidFill>
                  <a:srgbClr val="474241"/>
                </a:solidFill>
                <a:latin typeface="Roboto"/>
              </a:rPr>
              <a:t>Syftet med modellen är att underlätta för grupper och ledare att identifiera aktiviteter som hjälper gruppen framåt mot effektivitet och produktivitet.</a:t>
            </a:r>
          </a:p>
          <a:p>
            <a:endParaRPr lang="sv-SE" sz="1200" dirty="0">
              <a:solidFill>
                <a:srgbClr val="474241"/>
              </a:solidFill>
              <a:latin typeface="Roboto"/>
            </a:endParaRPr>
          </a:p>
          <a:p>
            <a:r>
              <a:rPr lang="sv-SE" sz="1200" dirty="0">
                <a:solidFill>
                  <a:srgbClr val="474241"/>
                </a:solidFill>
                <a:latin typeface="Roboto"/>
              </a:rPr>
              <a:t>IMGD (</a:t>
            </a:r>
            <a:r>
              <a:rPr lang="sv-SE" sz="1200" dirty="0" err="1">
                <a:solidFill>
                  <a:srgbClr val="474241"/>
                </a:solidFill>
                <a:latin typeface="Roboto"/>
              </a:rPr>
              <a:t>integrated</a:t>
            </a:r>
            <a:r>
              <a:rPr lang="sv-SE" sz="1200" dirty="0">
                <a:solidFill>
                  <a:srgbClr val="474241"/>
                </a:solidFill>
                <a:latin typeface="Roboto"/>
              </a:rPr>
              <a:t> </a:t>
            </a:r>
            <a:r>
              <a:rPr lang="sv-SE" sz="1200" dirty="0" err="1">
                <a:solidFill>
                  <a:srgbClr val="474241"/>
                </a:solidFill>
                <a:latin typeface="Roboto"/>
              </a:rPr>
              <a:t>model</a:t>
            </a:r>
            <a:r>
              <a:rPr lang="sv-SE" sz="1200" dirty="0">
                <a:solidFill>
                  <a:srgbClr val="474241"/>
                </a:solidFill>
                <a:latin typeface="Roboto"/>
              </a:rPr>
              <a:t> for </a:t>
            </a:r>
            <a:r>
              <a:rPr lang="sv-SE" sz="1200" dirty="0" err="1">
                <a:solidFill>
                  <a:srgbClr val="474241"/>
                </a:solidFill>
                <a:latin typeface="Roboto"/>
              </a:rPr>
              <a:t>group</a:t>
            </a:r>
            <a:r>
              <a:rPr lang="sv-SE" sz="1200" dirty="0">
                <a:solidFill>
                  <a:srgbClr val="474241"/>
                </a:solidFill>
                <a:latin typeface="Roboto"/>
              </a:rPr>
              <a:t> </a:t>
            </a:r>
            <a:r>
              <a:rPr lang="sv-SE" sz="1200" dirty="0" err="1">
                <a:solidFill>
                  <a:srgbClr val="474241"/>
                </a:solidFill>
                <a:latin typeface="Roboto"/>
              </a:rPr>
              <a:t>development</a:t>
            </a:r>
            <a:r>
              <a:rPr lang="sv-SE" sz="1200" dirty="0">
                <a:solidFill>
                  <a:srgbClr val="474241"/>
                </a:solidFill>
                <a:latin typeface="Roboto"/>
              </a:rPr>
              <a:t>) bygger på fyra faser:</a:t>
            </a:r>
          </a:p>
          <a:p>
            <a:endParaRPr lang="sv-SE" sz="1200" dirty="0">
              <a:solidFill>
                <a:srgbClr val="474241"/>
              </a:solidFill>
              <a:latin typeface="Roboto"/>
            </a:endParaRPr>
          </a:p>
          <a:p>
            <a:pPr>
              <a:buFont typeface="Arial" panose="020B0604020202020204" pitchFamily="34" charset="0"/>
              <a:buChar char="•"/>
            </a:pPr>
            <a:r>
              <a:rPr lang="sv-SE" sz="1200" dirty="0">
                <a:solidFill>
                  <a:srgbClr val="474241"/>
                </a:solidFill>
                <a:latin typeface="Roboto"/>
              </a:rPr>
              <a:t> Tillhörighet och trygghet</a:t>
            </a:r>
          </a:p>
          <a:p>
            <a:pPr>
              <a:buFont typeface="Arial" panose="020B0604020202020204" pitchFamily="34" charset="0"/>
              <a:buChar char="•"/>
            </a:pPr>
            <a:r>
              <a:rPr lang="sv-SE" sz="1200" dirty="0">
                <a:solidFill>
                  <a:srgbClr val="474241"/>
                </a:solidFill>
                <a:latin typeface="Roboto"/>
              </a:rPr>
              <a:t> Opposition och konflikt</a:t>
            </a:r>
          </a:p>
          <a:p>
            <a:pPr>
              <a:buFont typeface="Arial" panose="020B0604020202020204" pitchFamily="34" charset="0"/>
              <a:buChar char="•"/>
            </a:pPr>
            <a:r>
              <a:rPr lang="sv-SE" sz="1200" dirty="0">
                <a:solidFill>
                  <a:srgbClr val="474241"/>
                </a:solidFill>
                <a:latin typeface="Roboto"/>
              </a:rPr>
              <a:t> Tillit och struktur</a:t>
            </a:r>
          </a:p>
          <a:p>
            <a:pPr>
              <a:buFont typeface="Arial" panose="020B0604020202020204" pitchFamily="34" charset="0"/>
              <a:buChar char="•"/>
            </a:pPr>
            <a:r>
              <a:rPr lang="sv-SE" sz="1200" dirty="0">
                <a:solidFill>
                  <a:srgbClr val="474241"/>
                </a:solidFill>
                <a:latin typeface="Roboto"/>
              </a:rPr>
              <a:t> Arbete och produktivitet</a:t>
            </a:r>
            <a:endParaRPr lang="sv-SE" dirty="0"/>
          </a:p>
          <a:p>
            <a:pPr marL="0" lvl="0" indent="0" algn="l" rtl="0">
              <a:spcBef>
                <a:spcPts val="0"/>
              </a:spcBef>
              <a:spcAft>
                <a:spcPts val="0"/>
              </a:spcAft>
              <a:buNone/>
            </a:pPr>
            <a:endParaRPr lang="sv-SE" dirty="0"/>
          </a:p>
          <a:p>
            <a:pPr marL="0" lvl="0" indent="0" algn="l" rtl="0">
              <a:spcBef>
                <a:spcPts val="0"/>
              </a:spcBef>
              <a:spcAft>
                <a:spcPts val="0"/>
              </a:spcAft>
              <a:buNone/>
            </a:pPr>
            <a:r>
              <a:rPr lang="sv-SE" dirty="0"/>
              <a:t>Målet är att arbetsgrupperna/teamen skall utvecklas från fas 1 och fas 2 mot fas 3 och fas 4 där tillit och produktivitet ökar. Gå igenom de olika beskrivningarna av stadierna på nästkommande bilder och diskutera var ni anser att ni befinner er. </a:t>
            </a:r>
          </a:p>
          <a:p>
            <a:pPr marL="0" lvl="0" indent="0" algn="l" rtl="0">
              <a:spcBef>
                <a:spcPts val="0"/>
              </a:spcBef>
              <a:spcAft>
                <a:spcPts val="0"/>
              </a:spcAft>
              <a:buNone/>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 olika stadierna 1-4 som presenteras är hämtade från GDQ Associates, Stockholm som äger rättigheterna till Susan </a:t>
            </a:r>
            <a:r>
              <a:rPr lang="sv-SE" dirty="0" err="1"/>
              <a:t>Wheelans</a:t>
            </a:r>
            <a:r>
              <a:rPr lang="sv-SE" dirty="0"/>
              <a:t> forskning. </a:t>
            </a:r>
            <a:endParaRPr lang="sv-SE" b="1" i="1" dirty="0"/>
          </a:p>
          <a:p>
            <a:pPr marL="0" lvl="0" indent="0" algn="l" rtl="0">
              <a:spcBef>
                <a:spcPts val="0"/>
              </a:spcBef>
              <a:spcAft>
                <a:spcPts val="0"/>
              </a:spcAft>
              <a:buNone/>
            </a:pPr>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9</a:t>
            </a:fld>
            <a:endParaRPr lang="sv-SE"/>
          </a:p>
        </p:txBody>
      </p:sp>
    </p:spTree>
    <p:extLst>
      <p:ext uri="{BB962C8B-B14F-4D97-AF65-F5344CB8AC3E}">
        <p14:creationId xmlns:p14="http://schemas.microsoft.com/office/powerpoint/2010/main" val="10260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Stadie 1 är ofta nya grupper eller grupper med nya förutsättningar. Men en grupp kan också stanna många år i detta stadie, ovanstående blir invanda beteendemönster som blir norm i gruppen. Här sker väldigt lite gemensamt arbete men enskild leverans förekommer. Detsamma gäller att man inte har gemensamma mål. </a:t>
            </a:r>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10</a:t>
            </a:fld>
            <a:endParaRPr lang="sv-SE"/>
          </a:p>
        </p:txBody>
      </p:sp>
    </p:spTree>
    <p:extLst>
      <p:ext uri="{BB962C8B-B14F-4D97-AF65-F5344CB8AC3E}">
        <p14:creationId xmlns:p14="http://schemas.microsoft.com/office/powerpoint/2010/main" val="3024357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t>Mål för ett stadie 1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t>Att skapa en känsla av tillhörighet och en början till förutsägbara interaktionsmönster (ta gärna hjälp av stödmaterialet ”Spelregler” i implementeringsserien av medarbetarkompassen)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t>Att utveckla medlemmarnas lojalitet mot gruppen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t>Att skapa en miljö där medlemmarna kan känna sig tillräckligt trygga för att våga lägga fram idéer och förslag.</a:t>
            </a:r>
          </a:p>
        </p:txBody>
      </p:sp>
      <p:sp>
        <p:nvSpPr>
          <p:cNvPr id="4" name="Platshållare för bildnummer 3"/>
          <p:cNvSpPr>
            <a:spLocks noGrp="1"/>
          </p:cNvSpPr>
          <p:nvPr>
            <p:ph type="sldNum" sz="quarter" idx="5"/>
          </p:nvPr>
        </p:nvSpPr>
        <p:spPr/>
        <p:txBody>
          <a:bodyPr/>
          <a:lstStyle/>
          <a:p>
            <a:fld id="{7383E85A-D979-A147-889D-B48953FC0DD7}" type="slidenum">
              <a:rPr lang="sv-SE" smtClean="0"/>
              <a:t>11</a:t>
            </a:fld>
            <a:endParaRPr lang="sv-SE"/>
          </a:p>
        </p:txBody>
      </p:sp>
    </p:spTree>
    <p:extLst>
      <p:ext uri="{BB962C8B-B14F-4D97-AF65-F5344CB8AC3E}">
        <p14:creationId xmlns:p14="http://schemas.microsoft.com/office/powerpoint/2010/main" val="108990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i="1"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12</a:t>
            </a:fld>
            <a:endParaRPr lang="sv-SE"/>
          </a:p>
        </p:txBody>
      </p:sp>
    </p:spTree>
    <p:extLst>
      <p:ext uri="{BB962C8B-B14F-4D97-AF65-F5344CB8AC3E}">
        <p14:creationId xmlns:p14="http://schemas.microsoft.com/office/powerpoint/2010/main" val="3518021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13</a:t>
            </a:fld>
            <a:endParaRPr lang="sv-SE"/>
          </a:p>
        </p:txBody>
      </p:sp>
    </p:spTree>
    <p:extLst>
      <p:ext uri="{BB962C8B-B14F-4D97-AF65-F5344CB8AC3E}">
        <p14:creationId xmlns:p14="http://schemas.microsoft.com/office/powerpoint/2010/main" val="4122888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kapit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67CD122-A79F-C442-B6DD-04FED1D302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A4DEE449-9CBD-C548-BCE0-C82BA7512917}"/>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AB7E3727-1CD1-E34B-B9DB-B70B785B5632}"/>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12" name="Platshållare för bildnummer 11">
            <a:extLst>
              <a:ext uri="{FF2B5EF4-FFF2-40B4-BE49-F238E27FC236}">
                <a16:creationId xmlns:a16="http://schemas.microsoft.com/office/drawing/2014/main" id="{775F9B0C-A857-FD47-9E6A-6B189286224D}"/>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375081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sida rosa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5">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32460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sida mörk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E2A4141-BB01-A44B-A36A-DDCC017DE6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1F60A8D8-C29B-BD4F-9703-46D4DF81620C}"/>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1FDFAAE1-6E29-0148-ADFA-5051572A23FB}"/>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D08D41C6-9E97-8A4D-AF25-9D09C2924F6F}"/>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17366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sida mörkblå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6">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96689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sida med bild">
    <p:spTree>
      <p:nvGrpSpPr>
        <p:cNvPr id="1" name=""/>
        <p:cNvGrpSpPr/>
        <p:nvPr/>
      </p:nvGrpSpPr>
      <p:grpSpPr>
        <a:xfrm>
          <a:off x="0" y="0"/>
          <a:ext cx="0" cy="0"/>
          <a:chOff x="0" y="0"/>
          <a:chExt cx="0" cy="0"/>
        </a:xfrm>
      </p:grpSpPr>
      <p:sp>
        <p:nvSpPr>
          <p:cNvPr id="13" name="Platshållare för bild 8">
            <a:extLst>
              <a:ext uri="{FF2B5EF4-FFF2-40B4-BE49-F238E27FC236}">
                <a16:creationId xmlns:a16="http://schemas.microsoft.com/office/drawing/2014/main" id="{5886DE3D-E97A-9547-B90E-ECD199C3D748}"/>
              </a:ext>
            </a:extLst>
          </p:cNvPr>
          <p:cNvSpPr>
            <a:spLocks noGrp="1"/>
          </p:cNvSpPr>
          <p:nvPr>
            <p:ph type="pic" sz="quarter" idx="13" hasCustomPrompt="1"/>
          </p:nvPr>
        </p:nvSpPr>
        <p:spPr>
          <a:xfrm>
            <a:off x="4572000" y="96786"/>
            <a:ext cx="4463950"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5" name="Rubrik 1">
            <a:extLst>
              <a:ext uri="{FF2B5EF4-FFF2-40B4-BE49-F238E27FC236}">
                <a16:creationId xmlns:a16="http://schemas.microsoft.com/office/drawing/2014/main" id="{CECEBB14-48AF-8145-958D-4CC720C89EB4}"/>
              </a:ext>
            </a:extLst>
          </p:cNvPr>
          <p:cNvSpPr>
            <a:spLocks noGrp="1"/>
          </p:cNvSpPr>
          <p:nvPr>
            <p:ph type="title"/>
          </p:nvPr>
        </p:nvSpPr>
        <p:spPr>
          <a:xfrm>
            <a:off x="108000" y="96785"/>
            <a:ext cx="4460914" cy="955610"/>
          </a:xfrm>
        </p:spPr>
        <p:txBody>
          <a:bodyPr tIns="288000" anchor="b" anchorCtr="0">
            <a:noAutofit/>
          </a:bodyPr>
          <a:lstStyle>
            <a:lvl1pPr>
              <a:defRPr sz="2400"/>
            </a:lvl1pPr>
          </a:lstStyle>
          <a:p>
            <a:r>
              <a:rPr lang="sv-SE" dirty="0"/>
              <a:t>Klicka här för att ändra format</a:t>
            </a:r>
          </a:p>
        </p:txBody>
      </p:sp>
      <p:sp>
        <p:nvSpPr>
          <p:cNvPr id="3" name="Platshållare för bildnummer 2">
            <a:extLst>
              <a:ext uri="{FF2B5EF4-FFF2-40B4-BE49-F238E27FC236}">
                <a16:creationId xmlns:a16="http://schemas.microsoft.com/office/drawing/2014/main" id="{CFA8AB5F-8283-704B-8175-BDAD60322C0D}"/>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18" name="Platshållare för text 17">
            <a:extLst>
              <a:ext uri="{FF2B5EF4-FFF2-40B4-BE49-F238E27FC236}">
                <a16:creationId xmlns:a16="http://schemas.microsoft.com/office/drawing/2014/main" id="{43296DDB-4997-C449-87B9-F2402EA2C091}"/>
              </a:ext>
            </a:extLst>
          </p:cNvPr>
          <p:cNvSpPr>
            <a:spLocks noGrp="1"/>
          </p:cNvSpPr>
          <p:nvPr>
            <p:ph type="body" sz="quarter" idx="15"/>
          </p:nvPr>
        </p:nvSpPr>
        <p:spPr>
          <a:xfrm>
            <a:off x="107950" y="1052395"/>
            <a:ext cx="4460914" cy="354817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06447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sida utan bild">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A3A2424E-5E75-5346-BDA2-84143190CE55}"/>
              </a:ext>
            </a:extLst>
          </p:cNvPr>
          <p:cNvSpPr>
            <a:spLocks noGrp="1"/>
          </p:cNvSpPr>
          <p:nvPr>
            <p:ph type="title"/>
          </p:nvPr>
        </p:nvSpPr>
        <p:spPr>
          <a:xfrm>
            <a:off x="107999" y="96785"/>
            <a:ext cx="8921875" cy="955610"/>
          </a:xfrm>
        </p:spPr>
        <p:txBody>
          <a:bodyPr tIns="288000" anchor="b" anchorCtr="0">
            <a:noAutofit/>
          </a:bodyPr>
          <a:lstStyle>
            <a:lvl1pPr>
              <a:defRPr sz="2400"/>
            </a:lvl1pPr>
          </a:lstStyle>
          <a:p>
            <a:r>
              <a:rPr lang="sv-SE" dirty="0"/>
              <a:t>Klicka här för att ändra format</a:t>
            </a:r>
          </a:p>
        </p:txBody>
      </p:sp>
      <p:sp>
        <p:nvSpPr>
          <p:cNvPr id="2" name="Platshållare för bildnummer 1">
            <a:extLst>
              <a:ext uri="{FF2B5EF4-FFF2-40B4-BE49-F238E27FC236}">
                <a16:creationId xmlns:a16="http://schemas.microsoft.com/office/drawing/2014/main" id="{E951F9E6-216A-284C-A962-DDB966D293F1}"/>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14" name="Platshållare för text 17">
            <a:extLst>
              <a:ext uri="{FF2B5EF4-FFF2-40B4-BE49-F238E27FC236}">
                <a16:creationId xmlns:a16="http://schemas.microsoft.com/office/drawing/2014/main" id="{B0CF1C82-CE90-1C46-9340-19A6297A61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5" name="Platshållare för text 17">
            <a:extLst>
              <a:ext uri="{FF2B5EF4-FFF2-40B4-BE49-F238E27FC236}">
                <a16:creationId xmlns:a16="http://schemas.microsoft.com/office/drawing/2014/main" id="{32969E9F-D701-B742-94D8-26D90D197838}"/>
              </a:ext>
            </a:extLst>
          </p:cNvPr>
          <p:cNvSpPr>
            <a:spLocks noGrp="1"/>
          </p:cNvSpPr>
          <p:nvPr>
            <p:ph type="body" sz="quarter" idx="16"/>
          </p:nvPr>
        </p:nvSpPr>
        <p:spPr>
          <a:xfrm>
            <a:off x="4568960" y="1052394"/>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16544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sida vit med bi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16B8F66-D772-5A45-A194-BD06925027C2}"/>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2" name="Rektangel 1">
            <a:extLst>
              <a:ext uri="{FF2B5EF4-FFF2-40B4-BE49-F238E27FC236}">
                <a16:creationId xmlns:a16="http://schemas.microsoft.com/office/drawing/2014/main" id="{22BE14B0-D77C-704E-A101-F16FEFAA6276}"/>
              </a:ext>
            </a:extLst>
          </p:cNvPr>
          <p:cNvSpPr/>
          <p:nvPr userDrawn="1"/>
        </p:nvSpPr>
        <p:spPr>
          <a:xfrm>
            <a:off x="0" y="0"/>
            <a:ext cx="9144000" cy="46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cxnSp>
        <p:nvCxnSpPr>
          <p:cNvPr id="6" name="Rak 5">
            <a:extLst>
              <a:ext uri="{FF2B5EF4-FFF2-40B4-BE49-F238E27FC236}">
                <a16:creationId xmlns:a16="http://schemas.microsoft.com/office/drawing/2014/main" id="{0B744345-3D94-2248-90C5-11665C78EBD6}"/>
              </a:ext>
            </a:extLst>
          </p:cNvPr>
          <p:cNvCxnSpPr>
            <a:cxnSpLocks/>
          </p:cNvCxnSpPr>
          <p:nvPr userDrawn="1"/>
        </p:nvCxnSpPr>
        <p:spPr>
          <a:xfrm>
            <a:off x="108000" y="4605663"/>
            <a:ext cx="892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latshållare för bild 8">
            <a:extLst>
              <a:ext uri="{FF2B5EF4-FFF2-40B4-BE49-F238E27FC236}">
                <a16:creationId xmlns:a16="http://schemas.microsoft.com/office/drawing/2014/main" id="{5886DE3D-E97A-9547-B90E-ECD199C3D748}"/>
              </a:ext>
            </a:extLst>
          </p:cNvPr>
          <p:cNvSpPr>
            <a:spLocks noGrp="1"/>
          </p:cNvSpPr>
          <p:nvPr>
            <p:ph type="pic" sz="quarter" idx="13" hasCustomPrompt="1"/>
          </p:nvPr>
        </p:nvSpPr>
        <p:spPr>
          <a:xfrm>
            <a:off x="4572000" y="96786"/>
            <a:ext cx="4463950"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0" name="Rubrik 1">
            <a:extLst>
              <a:ext uri="{FF2B5EF4-FFF2-40B4-BE49-F238E27FC236}">
                <a16:creationId xmlns:a16="http://schemas.microsoft.com/office/drawing/2014/main" id="{CECEBB14-48AF-8145-958D-4CC720C89EB4}"/>
              </a:ext>
            </a:extLst>
          </p:cNvPr>
          <p:cNvSpPr>
            <a:spLocks noGrp="1"/>
          </p:cNvSpPr>
          <p:nvPr>
            <p:ph type="title"/>
          </p:nvPr>
        </p:nvSpPr>
        <p:spPr>
          <a:xfrm>
            <a:off x="108000" y="96785"/>
            <a:ext cx="4460914" cy="955610"/>
          </a:xfrm>
        </p:spPr>
        <p:txBody>
          <a:bodyPr tIns="288000" anchor="b" anchorCtr="0">
            <a:noAutofit/>
          </a:bodyPr>
          <a:lstStyle>
            <a:lvl1pPr>
              <a:defRPr sz="2400"/>
            </a:lvl1pPr>
          </a:lstStyle>
          <a:p>
            <a:r>
              <a:rPr lang="sv-SE"/>
              <a:t>Klicka här för att ändra format</a:t>
            </a:r>
            <a:endParaRPr lang="sv-SE" dirty="0"/>
          </a:p>
        </p:txBody>
      </p:sp>
      <p:sp>
        <p:nvSpPr>
          <p:cNvPr id="11" name="Platshållare för text 17">
            <a:extLst>
              <a:ext uri="{FF2B5EF4-FFF2-40B4-BE49-F238E27FC236}">
                <a16:creationId xmlns:a16="http://schemas.microsoft.com/office/drawing/2014/main" id="{43296DDB-4997-C449-87B9-F2402EA2C0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41287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sida vit utan bi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16B8F66-D772-5A45-A194-BD06925027C2}"/>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2" name="Rektangel 1">
            <a:extLst>
              <a:ext uri="{FF2B5EF4-FFF2-40B4-BE49-F238E27FC236}">
                <a16:creationId xmlns:a16="http://schemas.microsoft.com/office/drawing/2014/main" id="{22BE14B0-D77C-704E-A101-F16FEFAA6276}"/>
              </a:ext>
            </a:extLst>
          </p:cNvPr>
          <p:cNvSpPr/>
          <p:nvPr userDrawn="1"/>
        </p:nvSpPr>
        <p:spPr>
          <a:xfrm>
            <a:off x="0" y="0"/>
            <a:ext cx="9144000" cy="46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cxnSp>
        <p:nvCxnSpPr>
          <p:cNvPr id="6" name="Rak 5">
            <a:extLst>
              <a:ext uri="{FF2B5EF4-FFF2-40B4-BE49-F238E27FC236}">
                <a16:creationId xmlns:a16="http://schemas.microsoft.com/office/drawing/2014/main" id="{0B744345-3D94-2248-90C5-11665C78EBD6}"/>
              </a:ext>
            </a:extLst>
          </p:cNvPr>
          <p:cNvCxnSpPr>
            <a:cxnSpLocks/>
          </p:cNvCxnSpPr>
          <p:nvPr userDrawn="1"/>
        </p:nvCxnSpPr>
        <p:spPr>
          <a:xfrm>
            <a:off x="108000" y="4605663"/>
            <a:ext cx="892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Rubrik 1">
            <a:extLst>
              <a:ext uri="{FF2B5EF4-FFF2-40B4-BE49-F238E27FC236}">
                <a16:creationId xmlns:a16="http://schemas.microsoft.com/office/drawing/2014/main" id="{A3A2424E-5E75-5346-BDA2-84143190CE55}"/>
              </a:ext>
            </a:extLst>
          </p:cNvPr>
          <p:cNvSpPr>
            <a:spLocks noGrp="1"/>
          </p:cNvSpPr>
          <p:nvPr>
            <p:ph type="title"/>
          </p:nvPr>
        </p:nvSpPr>
        <p:spPr>
          <a:xfrm>
            <a:off x="107999" y="96785"/>
            <a:ext cx="8921875" cy="955610"/>
          </a:xfrm>
        </p:spPr>
        <p:txBody>
          <a:bodyPr tIns="288000" anchor="b" anchorCtr="0">
            <a:noAutofit/>
          </a:bodyPr>
          <a:lstStyle>
            <a:lvl1pPr>
              <a:defRPr sz="2400"/>
            </a:lvl1pPr>
          </a:lstStyle>
          <a:p>
            <a:r>
              <a:rPr lang="sv-SE"/>
              <a:t>Klicka här för att ändra format</a:t>
            </a:r>
            <a:endParaRPr lang="sv-SE" dirty="0"/>
          </a:p>
        </p:txBody>
      </p:sp>
      <p:sp>
        <p:nvSpPr>
          <p:cNvPr id="7" name="Platshållare för text 17">
            <a:extLst>
              <a:ext uri="{FF2B5EF4-FFF2-40B4-BE49-F238E27FC236}">
                <a16:creationId xmlns:a16="http://schemas.microsoft.com/office/drawing/2014/main" id="{B0CF1C82-CE90-1C46-9340-19A6297A61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text 17">
            <a:extLst>
              <a:ext uri="{FF2B5EF4-FFF2-40B4-BE49-F238E27FC236}">
                <a16:creationId xmlns:a16="http://schemas.microsoft.com/office/drawing/2014/main" id="{32969E9F-D701-B742-94D8-26D90D197838}"/>
              </a:ext>
            </a:extLst>
          </p:cNvPr>
          <p:cNvSpPr>
            <a:spLocks noGrp="1"/>
          </p:cNvSpPr>
          <p:nvPr>
            <p:ph type="body" sz="quarter" idx="16"/>
          </p:nvPr>
        </p:nvSpPr>
        <p:spPr>
          <a:xfrm>
            <a:off x="4568960" y="1052394"/>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30194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light">
  <p:cSld name="Title light">
    <p:bg>
      <p:bgPr>
        <a:solidFill>
          <a:srgbClr val="FFFFFF"/>
        </a:solidFill>
        <a:effectLst/>
      </p:bgPr>
    </p:bg>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676275" y="492600"/>
            <a:ext cx="7944075" cy="1925325"/>
          </a:xfrm>
          <a:prstGeom prst="rect">
            <a:avLst/>
          </a:prstGeom>
        </p:spPr>
        <p:txBody>
          <a:bodyPr spcFirstLastPara="1" wrap="square" lIns="0" tIns="0" rIns="0" bIns="0" anchor="b" anchorCtr="0">
            <a:noAutofit/>
          </a:bodyPr>
          <a:lstStyle>
            <a:lvl1pPr lvl="0" rtl="0">
              <a:spcBef>
                <a:spcPts val="0"/>
              </a:spcBef>
              <a:spcAft>
                <a:spcPts val="0"/>
              </a:spcAft>
              <a:buClr>
                <a:srgbClr val="007D8F"/>
              </a:buClr>
              <a:buSzPts val="5600"/>
              <a:buFont typeface="Rubik Light"/>
              <a:buNone/>
              <a:defRPr sz="4200" b="0">
                <a:solidFill>
                  <a:srgbClr val="007D8F"/>
                </a:solidFill>
                <a:latin typeface="Rubik Light"/>
                <a:ea typeface="Rubik Light"/>
                <a:cs typeface="Rubik Light"/>
                <a:sym typeface="Rubik Light"/>
              </a:defRPr>
            </a:lvl1pPr>
            <a:lvl2pPr lvl="1" algn="ctr" rtl="0">
              <a:spcBef>
                <a:spcPts val="0"/>
              </a:spcBef>
              <a:spcAft>
                <a:spcPts val="0"/>
              </a:spcAft>
              <a:buSzPts val="6900"/>
              <a:buNone/>
              <a:defRPr sz="5175"/>
            </a:lvl2pPr>
            <a:lvl3pPr lvl="2" algn="ctr" rtl="0">
              <a:spcBef>
                <a:spcPts val="0"/>
              </a:spcBef>
              <a:spcAft>
                <a:spcPts val="0"/>
              </a:spcAft>
              <a:buSzPts val="6900"/>
              <a:buNone/>
              <a:defRPr sz="5175"/>
            </a:lvl3pPr>
            <a:lvl4pPr lvl="3" algn="ctr" rtl="0">
              <a:spcBef>
                <a:spcPts val="0"/>
              </a:spcBef>
              <a:spcAft>
                <a:spcPts val="0"/>
              </a:spcAft>
              <a:buSzPts val="6900"/>
              <a:buNone/>
              <a:defRPr sz="5175"/>
            </a:lvl4pPr>
            <a:lvl5pPr lvl="4" algn="ctr" rtl="0">
              <a:spcBef>
                <a:spcPts val="0"/>
              </a:spcBef>
              <a:spcAft>
                <a:spcPts val="0"/>
              </a:spcAft>
              <a:buSzPts val="6900"/>
              <a:buNone/>
              <a:defRPr sz="5175"/>
            </a:lvl5pPr>
            <a:lvl6pPr lvl="5" algn="ctr" rtl="0">
              <a:spcBef>
                <a:spcPts val="0"/>
              </a:spcBef>
              <a:spcAft>
                <a:spcPts val="0"/>
              </a:spcAft>
              <a:buSzPts val="6900"/>
              <a:buNone/>
              <a:defRPr sz="5175"/>
            </a:lvl6pPr>
            <a:lvl7pPr lvl="6" algn="ctr" rtl="0">
              <a:spcBef>
                <a:spcPts val="0"/>
              </a:spcBef>
              <a:spcAft>
                <a:spcPts val="0"/>
              </a:spcAft>
              <a:buSzPts val="6900"/>
              <a:buNone/>
              <a:defRPr sz="5175"/>
            </a:lvl7pPr>
            <a:lvl8pPr lvl="7" algn="ctr" rtl="0">
              <a:spcBef>
                <a:spcPts val="0"/>
              </a:spcBef>
              <a:spcAft>
                <a:spcPts val="0"/>
              </a:spcAft>
              <a:buSzPts val="6900"/>
              <a:buNone/>
              <a:defRPr sz="5175"/>
            </a:lvl8pPr>
            <a:lvl9pPr lvl="8" algn="ctr" rtl="0">
              <a:spcBef>
                <a:spcPts val="0"/>
              </a:spcBef>
              <a:spcAft>
                <a:spcPts val="0"/>
              </a:spcAft>
              <a:buSzPts val="6900"/>
              <a:buNone/>
              <a:defRPr sz="5175"/>
            </a:lvl9pPr>
          </a:lstStyle>
          <a:p>
            <a:endParaRPr/>
          </a:p>
        </p:txBody>
      </p:sp>
      <p:sp>
        <p:nvSpPr>
          <p:cNvPr id="90" name="Google Shape;90;p13"/>
          <p:cNvSpPr txBox="1">
            <a:spLocks noGrp="1"/>
          </p:cNvSpPr>
          <p:nvPr>
            <p:ph type="subTitle" idx="1"/>
          </p:nvPr>
        </p:nvSpPr>
        <p:spPr>
          <a:xfrm>
            <a:off x="676275" y="2494050"/>
            <a:ext cx="7944075" cy="1185075"/>
          </a:xfrm>
          <a:prstGeom prst="rect">
            <a:avLst/>
          </a:prstGeom>
        </p:spPr>
        <p:txBody>
          <a:bodyPr spcFirstLastPara="1" wrap="square" lIns="0" tIns="96000" rIns="0" bIns="0" anchor="t" anchorCtr="0">
            <a:noAutofit/>
          </a:bodyPr>
          <a:lstStyle>
            <a:lvl1pPr lvl="0" rtl="0">
              <a:spcBef>
                <a:spcPts val="0"/>
              </a:spcBef>
              <a:spcAft>
                <a:spcPts val="0"/>
              </a:spcAft>
              <a:buNone/>
              <a:defRPr sz="1800">
                <a:solidFill>
                  <a:srgbClr val="007D8F"/>
                </a:solidFill>
              </a:defRPr>
            </a:lvl1pPr>
            <a:lvl2pPr lvl="1" algn="ctr" rtl="0">
              <a:spcBef>
                <a:spcPts val="600"/>
              </a:spcBef>
              <a:spcAft>
                <a:spcPts val="0"/>
              </a:spcAft>
              <a:buNone/>
              <a:defRPr sz="1800"/>
            </a:lvl2pPr>
            <a:lvl3pPr lvl="2" algn="ctr" rtl="0">
              <a:spcBef>
                <a:spcPts val="600"/>
              </a:spcBef>
              <a:spcAft>
                <a:spcPts val="0"/>
              </a:spcAft>
              <a:buNone/>
              <a:defRPr sz="1800"/>
            </a:lvl3pPr>
            <a:lvl4pPr lvl="3" algn="ctr" rtl="0">
              <a:spcBef>
                <a:spcPts val="600"/>
              </a:spcBef>
              <a:spcAft>
                <a:spcPts val="0"/>
              </a:spcAft>
              <a:buNone/>
              <a:defRPr sz="1800"/>
            </a:lvl4pPr>
            <a:lvl5pPr lvl="4" algn="ctr" rtl="0">
              <a:spcBef>
                <a:spcPts val="600"/>
              </a:spcBef>
              <a:spcAft>
                <a:spcPts val="0"/>
              </a:spcAft>
              <a:buNone/>
              <a:defRPr sz="1800"/>
            </a:lvl5pPr>
            <a:lvl6pPr lvl="5" algn="ctr" rtl="0">
              <a:spcBef>
                <a:spcPts val="600"/>
              </a:spcBef>
              <a:spcAft>
                <a:spcPts val="0"/>
              </a:spcAft>
              <a:buNone/>
              <a:defRPr sz="1800"/>
            </a:lvl6pPr>
            <a:lvl7pPr lvl="6" algn="ctr" rtl="0">
              <a:spcBef>
                <a:spcPts val="600"/>
              </a:spcBef>
              <a:spcAft>
                <a:spcPts val="0"/>
              </a:spcAft>
              <a:buNone/>
              <a:defRPr sz="1800"/>
            </a:lvl7pPr>
            <a:lvl8pPr lvl="7" algn="ctr" rtl="0">
              <a:spcBef>
                <a:spcPts val="600"/>
              </a:spcBef>
              <a:spcAft>
                <a:spcPts val="0"/>
              </a:spcAft>
              <a:buNone/>
              <a:defRPr sz="1800"/>
            </a:lvl8pPr>
            <a:lvl9pPr lvl="8" algn="ctr" rtl="0">
              <a:spcBef>
                <a:spcPts val="600"/>
              </a:spcBef>
              <a:spcAft>
                <a:spcPts val="600"/>
              </a:spcAft>
              <a:buNone/>
              <a:defRPr sz="1800"/>
            </a:lvl9pPr>
          </a:lstStyle>
          <a:p>
            <a:endParaRPr/>
          </a:p>
        </p:txBody>
      </p:sp>
      <p:grpSp>
        <p:nvGrpSpPr>
          <p:cNvPr id="91" name="Google Shape;91;p13"/>
          <p:cNvGrpSpPr/>
          <p:nvPr/>
        </p:nvGrpSpPr>
        <p:grpSpPr>
          <a:xfrm>
            <a:off x="676276" y="4156856"/>
            <a:ext cx="2567255" cy="272646"/>
            <a:chOff x="238125" y="2478775"/>
            <a:chExt cx="7125325" cy="750625"/>
          </a:xfrm>
        </p:grpSpPr>
        <p:sp>
          <p:nvSpPr>
            <p:cNvPr id="92" name="Google Shape;92;p13"/>
            <p:cNvSpPr/>
            <p:nvPr/>
          </p:nvSpPr>
          <p:spPr>
            <a:xfrm>
              <a:off x="238125" y="2479450"/>
              <a:ext cx="734900" cy="748925"/>
            </a:xfrm>
            <a:custGeom>
              <a:avLst/>
              <a:gdLst/>
              <a:ahLst/>
              <a:cxnLst/>
              <a:rect l="l" t="t" r="r" b="b"/>
              <a:pathLst>
                <a:path w="29396" h="29957" extrusionOk="0">
                  <a:moveTo>
                    <a:pt x="14991" y="1"/>
                  </a:moveTo>
                  <a:cubicBezTo>
                    <a:pt x="6731" y="1"/>
                    <a:pt x="0" y="6732"/>
                    <a:pt x="0" y="14992"/>
                  </a:cubicBezTo>
                  <a:cubicBezTo>
                    <a:pt x="0" y="22870"/>
                    <a:pt x="6144" y="29356"/>
                    <a:pt x="13899" y="29929"/>
                  </a:cubicBezTo>
                  <a:cubicBezTo>
                    <a:pt x="14063" y="29956"/>
                    <a:pt x="14240" y="29956"/>
                    <a:pt x="14418" y="29956"/>
                  </a:cubicBezTo>
                  <a:lnTo>
                    <a:pt x="20139" y="29956"/>
                  </a:lnTo>
                  <a:cubicBezTo>
                    <a:pt x="25245" y="29956"/>
                    <a:pt x="29396" y="25806"/>
                    <a:pt x="29396" y="20713"/>
                  </a:cubicBezTo>
                  <a:cubicBezTo>
                    <a:pt x="29368" y="15620"/>
                    <a:pt x="25231" y="11470"/>
                    <a:pt x="20125" y="11470"/>
                  </a:cubicBezTo>
                  <a:lnTo>
                    <a:pt x="14991" y="11470"/>
                  </a:lnTo>
                  <a:cubicBezTo>
                    <a:pt x="13107" y="11470"/>
                    <a:pt x="11578" y="12999"/>
                    <a:pt x="11578" y="14883"/>
                  </a:cubicBezTo>
                  <a:cubicBezTo>
                    <a:pt x="11578" y="16781"/>
                    <a:pt x="13094" y="18296"/>
                    <a:pt x="14991" y="18296"/>
                  </a:cubicBezTo>
                  <a:lnTo>
                    <a:pt x="20125" y="18296"/>
                  </a:lnTo>
                  <a:cubicBezTo>
                    <a:pt x="21449" y="18296"/>
                    <a:pt x="22542" y="19389"/>
                    <a:pt x="22542" y="20727"/>
                  </a:cubicBezTo>
                  <a:cubicBezTo>
                    <a:pt x="22542" y="22051"/>
                    <a:pt x="21449" y="23143"/>
                    <a:pt x="20125" y="23143"/>
                  </a:cubicBezTo>
                  <a:lnTo>
                    <a:pt x="14991" y="23143"/>
                  </a:lnTo>
                  <a:cubicBezTo>
                    <a:pt x="10486" y="23143"/>
                    <a:pt x="6827" y="19498"/>
                    <a:pt x="6827" y="14992"/>
                  </a:cubicBezTo>
                  <a:cubicBezTo>
                    <a:pt x="6827" y="10487"/>
                    <a:pt x="10486" y="6828"/>
                    <a:pt x="14991" y="6828"/>
                  </a:cubicBezTo>
                  <a:lnTo>
                    <a:pt x="24794" y="6828"/>
                  </a:lnTo>
                  <a:cubicBezTo>
                    <a:pt x="26679" y="6828"/>
                    <a:pt x="28208" y="5312"/>
                    <a:pt x="28208" y="3414"/>
                  </a:cubicBezTo>
                  <a:cubicBezTo>
                    <a:pt x="28208" y="1544"/>
                    <a:pt x="26692" y="1"/>
                    <a:pt x="24794" y="1"/>
                  </a:cubicBezTo>
                  <a:close/>
                </a:path>
              </a:pathLst>
            </a:custGeom>
            <a:solidFill>
              <a:srgbClr val="007D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13"/>
            </a:p>
          </p:txBody>
        </p:sp>
        <p:sp>
          <p:nvSpPr>
            <p:cNvPr id="93" name="Google Shape;93;p13"/>
            <p:cNvSpPr/>
            <p:nvPr/>
          </p:nvSpPr>
          <p:spPr>
            <a:xfrm>
              <a:off x="1754650" y="2479450"/>
              <a:ext cx="756775" cy="749250"/>
            </a:xfrm>
            <a:custGeom>
              <a:avLst/>
              <a:gdLst/>
              <a:ahLst/>
              <a:cxnLst/>
              <a:rect l="l" t="t" r="r" b="b"/>
              <a:pathLst>
                <a:path w="30271" h="29970" extrusionOk="0">
                  <a:moveTo>
                    <a:pt x="14978" y="6814"/>
                  </a:moveTo>
                  <a:cubicBezTo>
                    <a:pt x="19484" y="6814"/>
                    <a:pt x="23143" y="10473"/>
                    <a:pt x="23143" y="14979"/>
                  </a:cubicBezTo>
                  <a:cubicBezTo>
                    <a:pt x="23143" y="15962"/>
                    <a:pt x="22965" y="16917"/>
                    <a:pt x="22624" y="17805"/>
                  </a:cubicBezTo>
                  <a:lnTo>
                    <a:pt x="17026" y="12207"/>
                  </a:lnTo>
                  <a:cubicBezTo>
                    <a:pt x="16364" y="11545"/>
                    <a:pt x="15490" y="11214"/>
                    <a:pt x="14615" y="11214"/>
                  </a:cubicBezTo>
                  <a:cubicBezTo>
                    <a:pt x="13739" y="11214"/>
                    <a:pt x="12862" y="11545"/>
                    <a:pt x="12193" y="12207"/>
                  </a:cubicBezTo>
                  <a:cubicBezTo>
                    <a:pt x="10869" y="13545"/>
                    <a:pt x="10869" y="15702"/>
                    <a:pt x="12193" y="17040"/>
                  </a:cubicBezTo>
                  <a:lnTo>
                    <a:pt x="17791" y="22638"/>
                  </a:lnTo>
                  <a:cubicBezTo>
                    <a:pt x="17750" y="22665"/>
                    <a:pt x="17695" y="22693"/>
                    <a:pt x="17627" y="22706"/>
                  </a:cubicBezTo>
                  <a:cubicBezTo>
                    <a:pt x="17491" y="22761"/>
                    <a:pt x="17368" y="22788"/>
                    <a:pt x="17231" y="22816"/>
                  </a:cubicBezTo>
                  <a:cubicBezTo>
                    <a:pt x="16494" y="23020"/>
                    <a:pt x="15743" y="23130"/>
                    <a:pt x="14978" y="23130"/>
                  </a:cubicBezTo>
                  <a:cubicBezTo>
                    <a:pt x="10473" y="23130"/>
                    <a:pt x="6827" y="19471"/>
                    <a:pt x="6827" y="14979"/>
                  </a:cubicBezTo>
                  <a:cubicBezTo>
                    <a:pt x="6827" y="10473"/>
                    <a:pt x="10473" y="6814"/>
                    <a:pt x="14978" y="6814"/>
                  </a:cubicBezTo>
                  <a:close/>
                  <a:moveTo>
                    <a:pt x="14978" y="1"/>
                  </a:moveTo>
                  <a:cubicBezTo>
                    <a:pt x="6718" y="1"/>
                    <a:pt x="1" y="6732"/>
                    <a:pt x="1" y="14992"/>
                  </a:cubicBezTo>
                  <a:cubicBezTo>
                    <a:pt x="1" y="23253"/>
                    <a:pt x="6718" y="29970"/>
                    <a:pt x="14978" y="29970"/>
                  </a:cubicBezTo>
                  <a:cubicBezTo>
                    <a:pt x="16385" y="29970"/>
                    <a:pt x="17777" y="29792"/>
                    <a:pt x="19115" y="29397"/>
                  </a:cubicBezTo>
                  <a:cubicBezTo>
                    <a:pt x="19347" y="29328"/>
                    <a:pt x="19607" y="29233"/>
                    <a:pt x="19825" y="29164"/>
                  </a:cubicBezTo>
                  <a:cubicBezTo>
                    <a:pt x="20917" y="28796"/>
                    <a:pt x="21928" y="28318"/>
                    <a:pt x="22884" y="27717"/>
                  </a:cubicBezTo>
                  <a:lnTo>
                    <a:pt x="24126" y="28973"/>
                  </a:lnTo>
                  <a:cubicBezTo>
                    <a:pt x="24795" y="29629"/>
                    <a:pt x="25655" y="29970"/>
                    <a:pt x="26529" y="29970"/>
                  </a:cubicBezTo>
                  <a:cubicBezTo>
                    <a:pt x="27403" y="29970"/>
                    <a:pt x="28277" y="29629"/>
                    <a:pt x="28946" y="28973"/>
                  </a:cubicBezTo>
                  <a:cubicBezTo>
                    <a:pt x="30270" y="27635"/>
                    <a:pt x="30270" y="25464"/>
                    <a:pt x="28946" y="24140"/>
                  </a:cubicBezTo>
                  <a:lnTo>
                    <a:pt x="27676" y="22870"/>
                  </a:lnTo>
                  <a:cubicBezTo>
                    <a:pt x="29109" y="20549"/>
                    <a:pt x="29929" y="17832"/>
                    <a:pt x="29929" y="14965"/>
                  </a:cubicBezTo>
                  <a:cubicBezTo>
                    <a:pt x="29970" y="6732"/>
                    <a:pt x="23239" y="1"/>
                    <a:pt x="14978" y="1"/>
                  </a:cubicBezTo>
                  <a:close/>
                </a:path>
              </a:pathLst>
            </a:custGeom>
            <a:solidFill>
              <a:srgbClr val="007D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13"/>
            </a:p>
          </p:txBody>
        </p:sp>
        <p:sp>
          <p:nvSpPr>
            <p:cNvPr id="94" name="Google Shape;94;p13"/>
            <p:cNvSpPr/>
            <p:nvPr/>
          </p:nvSpPr>
          <p:spPr>
            <a:xfrm>
              <a:off x="2412400" y="2479125"/>
              <a:ext cx="91500" cy="91500"/>
            </a:xfrm>
            <a:custGeom>
              <a:avLst/>
              <a:gdLst/>
              <a:ahLst/>
              <a:cxnLst/>
              <a:rect l="l" t="t" r="r" b="b"/>
              <a:pathLst>
                <a:path w="3660" h="3660" extrusionOk="0">
                  <a:moveTo>
                    <a:pt x="1830" y="287"/>
                  </a:moveTo>
                  <a:cubicBezTo>
                    <a:pt x="2677" y="287"/>
                    <a:pt x="3387" y="997"/>
                    <a:pt x="3387" y="1844"/>
                  </a:cubicBezTo>
                  <a:cubicBezTo>
                    <a:pt x="3387" y="2690"/>
                    <a:pt x="2677" y="3400"/>
                    <a:pt x="1830" y="3400"/>
                  </a:cubicBezTo>
                  <a:cubicBezTo>
                    <a:pt x="970" y="3400"/>
                    <a:pt x="274" y="2704"/>
                    <a:pt x="274" y="1844"/>
                  </a:cubicBezTo>
                  <a:cubicBezTo>
                    <a:pt x="274" y="997"/>
                    <a:pt x="970" y="287"/>
                    <a:pt x="1830" y="287"/>
                  </a:cubicBezTo>
                  <a:close/>
                  <a:moveTo>
                    <a:pt x="1830" y="0"/>
                  </a:moveTo>
                  <a:cubicBezTo>
                    <a:pt x="820" y="0"/>
                    <a:pt x="1" y="820"/>
                    <a:pt x="1" y="1830"/>
                  </a:cubicBezTo>
                  <a:cubicBezTo>
                    <a:pt x="1" y="2827"/>
                    <a:pt x="820" y="3659"/>
                    <a:pt x="1830" y="3659"/>
                  </a:cubicBezTo>
                  <a:cubicBezTo>
                    <a:pt x="2840" y="3659"/>
                    <a:pt x="3660" y="2854"/>
                    <a:pt x="3660" y="1844"/>
                  </a:cubicBezTo>
                  <a:cubicBezTo>
                    <a:pt x="3660" y="833"/>
                    <a:pt x="2827" y="0"/>
                    <a:pt x="1830" y="0"/>
                  </a:cubicBezTo>
                  <a:close/>
                </a:path>
              </a:pathLst>
            </a:custGeom>
            <a:solidFill>
              <a:srgbClr val="007D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13"/>
            </a:p>
          </p:txBody>
        </p:sp>
        <p:sp>
          <p:nvSpPr>
            <p:cNvPr id="95" name="Google Shape;95;p13"/>
            <p:cNvSpPr/>
            <p:nvPr/>
          </p:nvSpPr>
          <p:spPr>
            <a:xfrm>
              <a:off x="2443475" y="2503350"/>
              <a:ext cx="33125" cy="44050"/>
            </a:xfrm>
            <a:custGeom>
              <a:avLst/>
              <a:gdLst/>
              <a:ahLst/>
              <a:cxnLst/>
              <a:rect l="l" t="t" r="r" b="b"/>
              <a:pathLst>
                <a:path w="1325" h="1762" extrusionOk="0">
                  <a:moveTo>
                    <a:pt x="614" y="233"/>
                  </a:moveTo>
                  <a:cubicBezTo>
                    <a:pt x="724" y="233"/>
                    <a:pt x="806" y="260"/>
                    <a:pt x="860" y="315"/>
                  </a:cubicBezTo>
                  <a:cubicBezTo>
                    <a:pt x="901" y="369"/>
                    <a:pt x="942" y="451"/>
                    <a:pt x="942" y="533"/>
                  </a:cubicBezTo>
                  <a:cubicBezTo>
                    <a:pt x="942" y="615"/>
                    <a:pt x="901" y="683"/>
                    <a:pt x="860" y="738"/>
                  </a:cubicBezTo>
                  <a:cubicBezTo>
                    <a:pt x="806" y="793"/>
                    <a:pt x="724" y="820"/>
                    <a:pt x="614" y="820"/>
                  </a:cubicBezTo>
                  <a:lnTo>
                    <a:pt x="300" y="820"/>
                  </a:lnTo>
                  <a:lnTo>
                    <a:pt x="300" y="233"/>
                  </a:lnTo>
                  <a:close/>
                  <a:moveTo>
                    <a:pt x="0" y="1"/>
                  </a:moveTo>
                  <a:lnTo>
                    <a:pt x="0" y="1748"/>
                  </a:lnTo>
                  <a:lnTo>
                    <a:pt x="314" y="1748"/>
                  </a:lnTo>
                  <a:lnTo>
                    <a:pt x="314" y="1079"/>
                  </a:lnTo>
                  <a:lnTo>
                    <a:pt x="655" y="1079"/>
                  </a:lnTo>
                  <a:lnTo>
                    <a:pt x="997" y="1762"/>
                  </a:lnTo>
                  <a:lnTo>
                    <a:pt x="1324" y="1762"/>
                  </a:lnTo>
                  <a:lnTo>
                    <a:pt x="1324" y="1748"/>
                  </a:lnTo>
                  <a:lnTo>
                    <a:pt x="928" y="1011"/>
                  </a:lnTo>
                  <a:cubicBezTo>
                    <a:pt x="1024" y="956"/>
                    <a:pt x="1120" y="915"/>
                    <a:pt x="1161" y="820"/>
                  </a:cubicBezTo>
                  <a:cubicBezTo>
                    <a:pt x="1215" y="752"/>
                    <a:pt x="1256" y="656"/>
                    <a:pt x="1256" y="533"/>
                  </a:cubicBezTo>
                  <a:cubicBezTo>
                    <a:pt x="1256" y="369"/>
                    <a:pt x="1188" y="233"/>
                    <a:pt x="1079" y="137"/>
                  </a:cubicBezTo>
                  <a:cubicBezTo>
                    <a:pt x="983" y="55"/>
                    <a:pt x="819" y="1"/>
                    <a:pt x="614" y="1"/>
                  </a:cubicBezTo>
                  <a:close/>
                </a:path>
              </a:pathLst>
            </a:custGeom>
            <a:solidFill>
              <a:srgbClr val="007D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13"/>
            </a:p>
          </p:txBody>
        </p:sp>
        <p:sp>
          <p:nvSpPr>
            <p:cNvPr id="96" name="Google Shape;96;p13"/>
            <p:cNvSpPr/>
            <p:nvPr/>
          </p:nvSpPr>
          <p:spPr>
            <a:xfrm>
              <a:off x="1034775" y="2479450"/>
              <a:ext cx="657450" cy="749250"/>
            </a:xfrm>
            <a:custGeom>
              <a:avLst/>
              <a:gdLst/>
              <a:ahLst/>
              <a:cxnLst/>
              <a:rect l="l" t="t" r="r" b="b"/>
              <a:pathLst>
                <a:path w="26298" h="29970" extrusionOk="0">
                  <a:moveTo>
                    <a:pt x="11319" y="6828"/>
                  </a:moveTo>
                  <a:cubicBezTo>
                    <a:pt x="15811" y="6828"/>
                    <a:pt x="19470" y="10487"/>
                    <a:pt x="19470" y="14992"/>
                  </a:cubicBezTo>
                  <a:cubicBezTo>
                    <a:pt x="19470" y="19498"/>
                    <a:pt x="15811" y="23143"/>
                    <a:pt x="11319" y="23143"/>
                  </a:cubicBezTo>
                  <a:lnTo>
                    <a:pt x="6841" y="23143"/>
                  </a:lnTo>
                  <a:lnTo>
                    <a:pt x="6841" y="6828"/>
                  </a:lnTo>
                  <a:close/>
                  <a:moveTo>
                    <a:pt x="3414" y="1"/>
                  </a:moveTo>
                  <a:cubicBezTo>
                    <a:pt x="1530" y="1"/>
                    <a:pt x="28" y="1503"/>
                    <a:pt x="1" y="3387"/>
                  </a:cubicBezTo>
                  <a:lnTo>
                    <a:pt x="1" y="26420"/>
                  </a:lnTo>
                  <a:lnTo>
                    <a:pt x="1" y="26557"/>
                  </a:lnTo>
                  <a:cubicBezTo>
                    <a:pt x="1" y="28441"/>
                    <a:pt x="1516" y="29970"/>
                    <a:pt x="3414" y="29970"/>
                  </a:cubicBezTo>
                  <a:lnTo>
                    <a:pt x="11319" y="29970"/>
                  </a:lnTo>
                  <a:cubicBezTo>
                    <a:pt x="19566" y="29970"/>
                    <a:pt x="26297" y="23253"/>
                    <a:pt x="26297" y="14992"/>
                  </a:cubicBezTo>
                  <a:cubicBezTo>
                    <a:pt x="26297" y="6732"/>
                    <a:pt x="19566" y="1"/>
                    <a:pt x="11319" y="1"/>
                  </a:cubicBezTo>
                  <a:close/>
                </a:path>
              </a:pathLst>
            </a:custGeom>
            <a:solidFill>
              <a:srgbClr val="007D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13"/>
            </a:p>
          </p:txBody>
        </p:sp>
        <p:sp>
          <p:nvSpPr>
            <p:cNvPr id="97" name="Google Shape;97;p13"/>
            <p:cNvSpPr/>
            <p:nvPr/>
          </p:nvSpPr>
          <p:spPr>
            <a:xfrm>
              <a:off x="2743500" y="2489350"/>
              <a:ext cx="627400" cy="729125"/>
            </a:xfrm>
            <a:custGeom>
              <a:avLst/>
              <a:gdLst/>
              <a:ahLst/>
              <a:cxnLst/>
              <a:rect l="l" t="t" r="r" b="b"/>
              <a:pathLst>
                <a:path w="25096" h="29165" extrusionOk="0">
                  <a:moveTo>
                    <a:pt x="12561" y="2977"/>
                  </a:moveTo>
                  <a:lnTo>
                    <a:pt x="18924" y="19375"/>
                  </a:lnTo>
                  <a:lnTo>
                    <a:pt x="6185" y="19375"/>
                  </a:lnTo>
                  <a:lnTo>
                    <a:pt x="12561" y="2977"/>
                  </a:lnTo>
                  <a:close/>
                  <a:moveTo>
                    <a:pt x="11851" y="1"/>
                  </a:moveTo>
                  <a:cubicBezTo>
                    <a:pt x="11264" y="1"/>
                    <a:pt x="10855" y="274"/>
                    <a:pt x="10636" y="834"/>
                  </a:cubicBezTo>
                  <a:lnTo>
                    <a:pt x="82" y="27867"/>
                  </a:lnTo>
                  <a:lnTo>
                    <a:pt x="0" y="28332"/>
                  </a:lnTo>
                  <a:cubicBezTo>
                    <a:pt x="0" y="28550"/>
                    <a:pt x="82" y="28741"/>
                    <a:pt x="260" y="28919"/>
                  </a:cubicBezTo>
                  <a:cubicBezTo>
                    <a:pt x="424" y="29082"/>
                    <a:pt x="615" y="29164"/>
                    <a:pt x="874" y="29164"/>
                  </a:cubicBezTo>
                  <a:lnTo>
                    <a:pt x="1707" y="29164"/>
                  </a:lnTo>
                  <a:cubicBezTo>
                    <a:pt x="1953" y="29164"/>
                    <a:pt x="2157" y="29096"/>
                    <a:pt x="2308" y="28960"/>
                  </a:cubicBezTo>
                  <a:cubicBezTo>
                    <a:pt x="2458" y="28823"/>
                    <a:pt x="2567" y="28686"/>
                    <a:pt x="2608" y="28550"/>
                  </a:cubicBezTo>
                  <a:lnTo>
                    <a:pt x="5189" y="21901"/>
                  </a:lnTo>
                  <a:lnTo>
                    <a:pt x="19934" y="21901"/>
                  </a:lnTo>
                  <a:lnTo>
                    <a:pt x="22515" y="28550"/>
                  </a:lnTo>
                  <a:cubicBezTo>
                    <a:pt x="22569" y="28686"/>
                    <a:pt x="22665" y="28823"/>
                    <a:pt x="22815" y="28960"/>
                  </a:cubicBezTo>
                  <a:cubicBezTo>
                    <a:pt x="22979" y="29096"/>
                    <a:pt x="23156" y="29164"/>
                    <a:pt x="23416" y="29164"/>
                  </a:cubicBezTo>
                  <a:lnTo>
                    <a:pt x="24249" y="29164"/>
                  </a:lnTo>
                  <a:cubicBezTo>
                    <a:pt x="24481" y="29164"/>
                    <a:pt x="24658" y="29082"/>
                    <a:pt x="24836" y="28919"/>
                  </a:cubicBezTo>
                  <a:cubicBezTo>
                    <a:pt x="24999" y="28741"/>
                    <a:pt x="25095" y="28550"/>
                    <a:pt x="25095" y="28332"/>
                  </a:cubicBezTo>
                  <a:lnTo>
                    <a:pt x="24999" y="27867"/>
                  </a:lnTo>
                  <a:lnTo>
                    <a:pt x="14473" y="834"/>
                  </a:lnTo>
                  <a:cubicBezTo>
                    <a:pt x="14254" y="274"/>
                    <a:pt x="13845" y="1"/>
                    <a:pt x="13258" y="1"/>
                  </a:cubicBezTo>
                  <a:close/>
                </a:path>
              </a:pathLst>
            </a:custGeom>
            <a:solidFill>
              <a:srgbClr val="007D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13"/>
            </a:p>
          </p:txBody>
        </p:sp>
        <p:sp>
          <p:nvSpPr>
            <p:cNvPr id="98" name="Google Shape;98;p13"/>
            <p:cNvSpPr/>
            <p:nvPr/>
          </p:nvSpPr>
          <p:spPr>
            <a:xfrm>
              <a:off x="3417625" y="2666850"/>
              <a:ext cx="415075" cy="562550"/>
            </a:xfrm>
            <a:custGeom>
              <a:avLst/>
              <a:gdLst/>
              <a:ahLst/>
              <a:cxnLst/>
              <a:rect l="l" t="t" r="r" b="b"/>
              <a:pathLst>
                <a:path w="16603" h="22502" extrusionOk="0">
                  <a:moveTo>
                    <a:pt x="8124" y="1"/>
                  </a:moveTo>
                  <a:cubicBezTo>
                    <a:pt x="6540" y="1"/>
                    <a:pt x="5189" y="287"/>
                    <a:pt x="4069" y="874"/>
                  </a:cubicBezTo>
                  <a:cubicBezTo>
                    <a:pt x="2936" y="1448"/>
                    <a:pt x="2089" y="2199"/>
                    <a:pt x="1516" y="3127"/>
                  </a:cubicBezTo>
                  <a:cubicBezTo>
                    <a:pt x="956" y="4042"/>
                    <a:pt x="670" y="5025"/>
                    <a:pt x="670" y="6049"/>
                  </a:cubicBezTo>
                  <a:cubicBezTo>
                    <a:pt x="670" y="7551"/>
                    <a:pt x="1106" y="8780"/>
                    <a:pt x="2021" y="9749"/>
                  </a:cubicBezTo>
                  <a:cubicBezTo>
                    <a:pt x="2909" y="10718"/>
                    <a:pt x="4588" y="11469"/>
                    <a:pt x="7073" y="12029"/>
                  </a:cubicBezTo>
                  <a:cubicBezTo>
                    <a:pt x="8943" y="12480"/>
                    <a:pt x="10377" y="12889"/>
                    <a:pt x="11333" y="13231"/>
                  </a:cubicBezTo>
                  <a:cubicBezTo>
                    <a:pt x="12289" y="13572"/>
                    <a:pt x="12985" y="13982"/>
                    <a:pt x="13422" y="14459"/>
                  </a:cubicBezTo>
                  <a:cubicBezTo>
                    <a:pt x="13845" y="14924"/>
                    <a:pt x="14063" y="15538"/>
                    <a:pt x="14063" y="16289"/>
                  </a:cubicBezTo>
                  <a:cubicBezTo>
                    <a:pt x="14063" y="17518"/>
                    <a:pt x="13531" y="18446"/>
                    <a:pt x="12480" y="19102"/>
                  </a:cubicBezTo>
                  <a:cubicBezTo>
                    <a:pt x="11415" y="19743"/>
                    <a:pt x="10036" y="20071"/>
                    <a:pt x="8315" y="20071"/>
                  </a:cubicBezTo>
                  <a:cubicBezTo>
                    <a:pt x="6800" y="20071"/>
                    <a:pt x="5585" y="19812"/>
                    <a:pt x="4711" y="19334"/>
                  </a:cubicBezTo>
                  <a:cubicBezTo>
                    <a:pt x="3823" y="18856"/>
                    <a:pt x="3086" y="18173"/>
                    <a:pt x="2472" y="17327"/>
                  </a:cubicBezTo>
                  <a:cubicBezTo>
                    <a:pt x="2308" y="17108"/>
                    <a:pt x="2158" y="16944"/>
                    <a:pt x="2035" y="16876"/>
                  </a:cubicBezTo>
                  <a:cubicBezTo>
                    <a:pt x="1912" y="16808"/>
                    <a:pt x="1748" y="16781"/>
                    <a:pt x="1557" y="16781"/>
                  </a:cubicBezTo>
                  <a:lnTo>
                    <a:pt x="929" y="16781"/>
                  </a:lnTo>
                  <a:cubicBezTo>
                    <a:pt x="697" y="16781"/>
                    <a:pt x="478" y="16849"/>
                    <a:pt x="287" y="16999"/>
                  </a:cubicBezTo>
                  <a:cubicBezTo>
                    <a:pt x="110" y="17149"/>
                    <a:pt x="1" y="17340"/>
                    <a:pt x="1" y="17600"/>
                  </a:cubicBezTo>
                  <a:cubicBezTo>
                    <a:pt x="1" y="18078"/>
                    <a:pt x="315" y="18692"/>
                    <a:pt x="943" y="19470"/>
                  </a:cubicBezTo>
                  <a:cubicBezTo>
                    <a:pt x="1557" y="20262"/>
                    <a:pt x="2499" y="20945"/>
                    <a:pt x="3728" y="21559"/>
                  </a:cubicBezTo>
                  <a:cubicBezTo>
                    <a:pt x="4957" y="22174"/>
                    <a:pt x="6472" y="22474"/>
                    <a:pt x="8315" y="22501"/>
                  </a:cubicBezTo>
                  <a:cubicBezTo>
                    <a:pt x="10077" y="22501"/>
                    <a:pt x="11579" y="22228"/>
                    <a:pt x="12821" y="21655"/>
                  </a:cubicBezTo>
                  <a:cubicBezTo>
                    <a:pt x="14063" y="21095"/>
                    <a:pt x="15019" y="20344"/>
                    <a:pt x="15647" y="19402"/>
                  </a:cubicBezTo>
                  <a:cubicBezTo>
                    <a:pt x="16289" y="18474"/>
                    <a:pt x="16603" y="17422"/>
                    <a:pt x="16603" y="16289"/>
                  </a:cubicBezTo>
                  <a:cubicBezTo>
                    <a:pt x="16603" y="14678"/>
                    <a:pt x="16084" y="13381"/>
                    <a:pt x="15019" y="12411"/>
                  </a:cubicBezTo>
                  <a:cubicBezTo>
                    <a:pt x="13968" y="11442"/>
                    <a:pt x="12138" y="10650"/>
                    <a:pt x="9558" y="10077"/>
                  </a:cubicBezTo>
                  <a:cubicBezTo>
                    <a:pt x="7824" y="9681"/>
                    <a:pt x="6486" y="9299"/>
                    <a:pt x="5571" y="8930"/>
                  </a:cubicBezTo>
                  <a:cubicBezTo>
                    <a:pt x="4643" y="8548"/>
                    <a:pt x="4028" y="8138"/>
                    <a:pt x="3687" y="7701"/>
                  </a:cubicBezTo>
                  <a:cubicBezTo>
                    <a:pt x="3359" y="7251"/>
                    <a:pt x="3195" y="6691"/>
                    <a:pt x="3195" y="6022"/>
                  </a:cubicBezTo>
                  <a:cubicBezTo>
                    <a:pt x="3195" y="4929"/>
                    <a:pt x="3605" y="4069"/>
                    <a:pt x="4438" y="3400"/>
                  </a:cubicBezTo>
                  <a:cubicBezTo>
                    <a:pt x="5271" y="2731"/>
                    <a:pt x="6500" y="2390"/>
                    <a:pt x="8111" y="2390"/>
                  </a:cubicBezTo>
                  <a:cubicBezTo>
                    <a:pt x="9612" y="2390"/>
                    <a:pt x="10718" y="2608"/>
                    <a:pt x="11415" y="3045"/>
                  </a:cubicBezTo>
                  <a:cubicBezTo>
                    <a:pt x="12125" y="3469"/>
                    <a:pt x="12753" y="4097"/>
                    <a:pt x="13313" y="4929"/>
                  </a:cubicBezTo>
                  <a:cubicBezTo>
                    <a:pt x="13531" y="5298"/>
                    <a:pt x="13845" y="5476"/>
                    <a:pt x="14241" y="5476"/>
                  </a:cubicBezTo>
                  <a:lnTo>
                    <a:pt x="14869" y="5476"/>
                  </a:lnTo>
                  <a:cubicBezTo>
                    <a:pt x="15128" y="5476"/>
                    <a:pt x="15333" y="5407"/>
                    <a:pt x="15511" y="5257"/>
                  </a:cubicBezTo>
                  <a:cubicBezTo>
                    <a:pt x="15702" y="5107"/>
                    <a:pt x="15784" y="4916"/>
                    <a:pt x="15784" y="4656"/>
                  </a:cubicBezTo>
                  <a:cubicBezTo>
                    <a:pt x="15784" y="4206"/>
                    <a:pt x="15497" y="3591"/>
                    <a:pt x="14937" y="2841"/>
                  </a:cubicBezTo>
                  <a:cubicBezTo>
                    <a:pt x="14377" y="2090"/>
                    <a:pt x="13504" y="1421"/>
                    <a:pt x="12357" y="861"/>
                  </a:cubicBezTo>
                  <a:cubicBezTo>
                    <a:pt x="11196" y="287"/>
                    <a:pt x="9804" y="1"/>
                    <a:pt x="8124" y="1"/>
                  </a:cubicBezTo>
                  <a:close/>
                </a:path>
              </a:pathLst>
            </a:custGeom>
            <a:solidFill>
              <a:srgbClr val="007D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13"/>
            </a:p>
          </p:txBody>
        </p:sp>
        <p:sp>
          <p:nvSpPr>
            <p:cNvPr id="99" name="Google Shape;99;p13"/>
            <p:cNvSpPr/>
            <p:nvPr/>
          </p:nvSpPr>
          <p:spPr>
            <a:xfrm>
              <a:off x="3896525" y="2666850"/>
              <a:ext cx="415075" cy="562550"/>
            </a:xfrm>
            <a:custGeom>
              <a:avLst/>
              <a:gdLst/>
              <a:ahLst/>
              <a:cxnLst/>
              <a:rect l="l" t="t" r="r" b="b"/>
              <a:pathLst>
                <a:path w="16603" h="22502" extrusionOk="0">
                  <a:moveTo>
                    <a:pt x="8124" y="1"/>
                  </a:moveTo>
                  <a:cubicBezTo>
                    <a:pt x="6526" y="1"/>
                    <a:pt x="5188" y="287"/>
                    <a:pt x="4055" y="874"/>
                  </a:cubicBezTo>
                  <a:cubicBezTo>
                    <a:pt x="2936" y="1448"/>
                    <a:pt x="2075" y="2199"/>
                    <a:pt x="1516" y="3127"/>
                  </a:cubicBezTo>
                  <a:cubicBezTo>
                    <a:pt x="956" y="4042"/>
                    <a:pt x="655" y="5025"/>
                    <a:pt x="655" y="6049"/>
                  </a:cubicBezTo>
                  <a:cubicBezTo>
                    <a:pt x="655" y="7551"/>
                    <a:pt x="1106" y="8780"/>
                    <a:pt x="2007" y="9749"/>
                  </a:cubicBezTo>
                  <a:cubicBezTo>
                    <a:pt x="2895" y="10718"/>
                    <a:pt x="4588" y="11469"/>
                    <a:pt x="7059" y="12029"/>
                  </a:cubicBezTo>
                  <a:cubicBezTo>
                    <a:pt x="8943" y="12480"/>
                    <a:pt x="10377" y="12889"/>
                    <a:pt x="11332" y="13231"/>
                  </a:cubicBezTo>
                  <a:cubicBezTo>
                    <a:pt x="12288" y="13572"/>
                    <a:pt x="12984" y="13982"/>
                    <a:pt x="13408" y="14459"/>
                  </a:cubicBezTo>
                  <a:cubicBezTo>
                    <a:pt x="13831" y="14924"/>
                    <a:pt x="14063" y="15538"/>
                    <a:pt x="14063" y="16289"/>
                  </a:cubicBezTo>
                  <a:cubicBezTo>
                    <a:pt x="14063" y="17518"/>
                    <a:pt x="13531" y="18446"/>
                    <a:pt x="12466" y="19102"/>
                  </a:cubicBezTo>
                  <a:cubicBezTo>
                    <a:pt x="11414" y="19743"/>
                    <a:pt x="10035" y="20071"/>
                    <a:pt x="8301" y="20071"/>
                  </a:cubicBezTo>
                  <a:cubicBezTo>
                    <a:pt x="6786" y="20071"/>
                    <a:pt x="5571" y="19812"/>
                    <a:pt x="4711" y="19334"/>
                  </a:cubicBezTo>
                  <a:cubicBezTo>
                    <a:pt x="3823" y="18856"/>
                    <a:pt x="3086" y="18173"/>
                    <a:pt x="2471" y="17327"/>
                  </a:cubicBezTo>
                  <a:cubicBezTo>
                    <a:pt x="2294" y="17108"/>
                    <a:pt x="2144" y="16944"/>
                    <a:pt x="2021" y="16876"/>
                  </a:cubicBezTo>
                  <a:cubicBezTo>
                    <a:pt x="1912" y="16808"/>
                    <a:pt x="1734" y="16781"/>
                    <a:pt x="1543" y="16781"/>
                  </a:cubicBezTo>
                  <a:lnTo>
                    <a:pt x="915" y="16781"/>
                  </a:lnTo>
                  <a:cubicBezTo>
                    <a:pt x="696" y="16781"/>
                    <a:pt x="478" y="16849"/>
                    <a:pt x="287" y="16999"/>
                  </a:cubicBezTo>
                  <a:cubicBezTo>
                    <a:pt x="96" y="17149"/>
                    <a:pt x="0" y="17340"/>
                    <a:pt x="0" y="17600"/>
                  </a:cubicBezTo>
                  <a:cubicBezTo>
                    <a:pt x="0" y="18078"/>
                    <a:pt x="300" y="18692"/>
                    <a:pt x="929" y="19470"/>
                  </a:cubicBezTo>
                  <a:cubicBezTo>
                    <a:pt x="1557" y="20262"/>
                    <a:pt x="2499" y="20945"/>
                    <a:pt x="3727" y="21559"/>
                  </a:cubicBezTo>
                  <a:cubicBezTo>
                    <a:pt x="4984" y="22174"/>
                    <a:pt x="6499" y="22474"/>
                    <a:pt x="8301" y="22501"/>
                  </a:cubicBezTo>
                  <a:cubicBezTo>
                    <a:pt x="10063" y="22501"/>
                    <a:pt x="11564" y="22228"/>
                    <a:pt x="12807" y="21655"/>
                  </a:cubicBezTo>
                  <a:cubicBezTo>
                    <a:pt x="14063" y="21095"/>
                    <a:pt x="15005" y="20344"/>
                    <a:pt x="15647" y="19402"/>
                  </a:cubicBezTo>
                  <a:cubicBezTo>
                    <a:pt x="16275" y="18474"/>
                    <a:pt x="16603" y="17422"/>
                    <a:pt x="16603" y="16289"/>
                  </a:cubicBezTo>
                  <a:cubicBezTo>
                    <a:pt x="16603" y="14678"/>
                    <a:pt x="16070" y="13381"/>
                    <a:pt x="15019" y="12411"/>
                  </a:cubicBezTo>
                  <a:cubicBezTo>
                    <a:pt x="13954" y="11442"/>
                    <a:pt x="12124" y="10650"/>
                    <a:pt x="9557" y="10077"/>
                  </a:cubicBezTo>
                  <a:cubicBezTo>
                    <a:pt x="7810" y="9681"/>
                    <a:pt x="6485" y="9299"/>
                    <a:pt x="5557" y="8930"/>
                  </a:cubicBezTo>
                  <a:cubicBezTo>
                    <a:pt x="4642" y="8548"/>
                    <a:pt x="4028" y="8138"/>
                    <a:pt x="3687" y="7701"/>
                  </a:cubicBezTo>
                  <a:cubicBezTo>
                    <a:pt x="3359" y="7251"/>
                    <a:pt x="3181" y="6691"/>
                    <a:pt x="3181" y="6022"/>
                  </a:cubicBezTo>
                  <a:cubicBezTo>
                    <a:pt x="3181" y="4929"/>
                    <a:pt x="3591" y="4069"/>
                    <a:pt x="4437" y="3400"/>
                  </a:cubicBezTo>
                  <a:cubicBezTo>
                    <a:pt x="5270" y="2731"/>
                    <a:pt x="6499" y="2390"/>
                    <a:pt x="8097" y="2390"/>
                  </a:cubicBezTo>
                  <a:cubicBezTo>
                    <a:pt x="9598" y="2390"/>
                    <a:pt x="10718" y="2608"/>
                    <a:pt x="11414" y="3045"/>
                  </a:cubicBezTo>
                  <a:cubicBezTo>
                    <a:pt x="12111" y="3469"/>
                    <a:pt x="12739" y="4097"/>
                    <a:pt x="13312" y="4929"/>
                  </a:cubicBezTo>
                  <a:cubicBezTo>
                    <a:pt x="13531" y="5298"/>
                    <a:pt x="13831" y="5476"/>
                    <a:pt x="14227" y="5476"/>
                  </a:cubicBezTo>
                  <a:lnTo>
                    <a:pt x="14855" y="5476"/>
                  </a:lnTo>
                  <a:cubicBezTo>
                    <a:pt x="15114" y="5476"/>
                    <a:pt x="15319" y="5407"/>
                    <a:pt x="15510" y="5257"/>
                  </a:cubicBezTo>
                  <a:cubicBezTo>
                    <a:pt x="15701" y="5107"/>
                    <a:pt x="15783" y="4916"/>
                    <a:pt x="15783" y="4656"/>
                  </a:cubicBezTo>
                  <a:cubicBezTo>
                    <a:pt x="15783" y="4206"/>
                    <a:pt x="15497" y="3591"/>
                    <a:pt x="14923" y="2841"/>
                  </a:cubicBezTo>
                  <a:cubicBezTo>
                    <a:pt x="14363" y="2090"/>
                    <a:pt x="13490" y="1421"/>
                    <a:pt x="12356" y="861"/>
                  </a:cubicBezTo>
                  <a:cubicBezTo>
                    <a:pt x="11196" y="287"/>
                    <a:pt x="9790" y="1"/>
                    <a:pt x="8124" y="1"/>
                  </a:cubicBezTo>
                  <a:close/>
                </a:path>
              </a:pathLst>
            </a:custGeom>
            <a:solidFill>
              <a:srgbClr val="007D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13"/>
            </a:p>
          </p:txBody>
        </p:sp>
        <p:sp>
          <p:nvSpPr>
            <p:cNvPr id="100" name="Google Shape;100;p13"/>
            <p:cNvSpPr/>
            <p:nvPr/>
          </p:nvSpPr>
          <p:spPr>
            <a:xfrm>
              <a:off x="4377100" y="2667200"/>
              <a:ext cx="464250" cy="561500"/>
            </a:xfrm>
            <a:custGeom>
              <a:avLst/>
              <a:gdLst/>
              <a:ahLst/>
              <a:cxnLst/>
              <a:rect l="l" t="t" r="r" b="b"/>
              <a:pathLst>
                <a:path w="18570" h="22460" extrusionOk="0">
                  <a:moveTo>
                    <a:pt x="9299" y="2390"/>
                  </a:moveTo>
                  <a:cubicBezTo>
                    <a:pt x="11265" y="2390"/>
                    <a:pt x="12862" y="3031"/>
                    <a:pt x="14064" y="4287"/>
                  </a:cubicBezTo>
                  <a:cubicBezTo>
                    <a:pt x="15265" y="5557"/>
                    <a:pt x="15907" y="7346"/>
                    <a:pt x="16003" y="9680"/>
                  </a:cubicBezTo>
                  <a:cubicBezTo>
                    <a:pt x="16016" y="9954"/>
                    <a:pt x="16030" y="10472"/>
                    <a:pt x="16030" y="11223"/>
                  </a:cubicBezTo>
                  <a:cubicBezTo>
                    <a:pt x="16030" y="11974"/>
                    <a:pt x="16030" y="12479"/>
                    <a:pt x="16003" y="12752"/>
                  </a:cubicBezTo>
                  <a:cubicBezTo>
                    <a:pt x="15934" y="15087"/>
                    <a:pt x="15279" y="16889"/>
                    <a:pt x="14064" y="18146"/>
                  </a:cubicBezTo>
                  <a:cubicBezTo>
                    <a:pt x="12862" y="19415"/>
                    <a:pt x="11265" y="20043"/>
                    <a:pt x="9299" y="20043"/>
                  </a:cubicBezTo>
                  <a:cubicBezTo>
                    <a:pt x="7346" y="20043"/>
                    <a:pt x="5763" y="19415"/>
                    <a:pt x="4548" y="18146"/>
                  </a:cubicBezTo>
                  <a:cubicBezTo>
                    <a:pt x="3346" y="16889"/>
                    <a:pt x="2704" y="15087"/>
                    <a:pt x="2622" y="12752"/>
                  </a:cubicBezTo>
                  <a:lnTo>
                    <a:pt x="2581" y="11223"/>
                  </a:lnTo>
                  <a:lnTo>
                    <a:pt x="2622" y="9680"/>
                  </a:lnTo>
                  <a:cubicBezTo>
                    <a:pt x="2691" y="7346"/>
                    <a:pt x="3332" y="5557"/>
                    <a:pt x="4548" y="4287"/>
                  </a:cubicBezTo>
                  <a:cubicBezTo>
                    <a:pt x="5735" y="3031"/>
                    <a:pt x="7319" y="2390"/>
                    <a:pt x="9299" y="2390"/>
                  </a:cubicBezTo>
                  <a:close/>
                  <a:moveTo>
                    <a:pt x="9285" y="0"/>
                  </a:moveTo>
                  <a:cubicBezTo>
                    <a:pt x="6404" y="0"/>
                    <a:pt x="4165" y="888"/>
                    <a:pt x="2568" y="2649"/>
                  </a:cubicBezTo>
                  <a:cubicBezTo>
                    <a:pt x="957" y="4410"/>
                    <a:pt x="124" y="6690"/>
                    <a:pt x="42" y="9489"/>
                  </a:cubicBezTo>
                  <a:lnTo>
                    <a:pt x="1" y="11237"/>
                  </a:lnTo>
                  <a:lnTo>
                    <a:pt x="42" y="12971"/>
                  </a:lnTo>
                  <a:cubicBezTo>
                    <a:pt x="124" y="15770"/>
                    <a:pt x="957" y="18064"/>
                    <a:pt x="2568" y="19811"/>
                  </a:cubicBezTo>
                  <a:cubicBezTo>
                    <a:pt x="4165" y="21572"/>
                    <a:pt x="6404" y="22460"/>
                    <a:pt x="9285" y="22460"/>
                  </a:cubicBezTo>
                  <a:cubicBezTo>
                    <a:pt x="12180" y="22460"/>
                    <a:pt x="14405" y="21572"/>
                    <a:pt x="16016" y="19811"/>
                  </a:cubicBezTo>
                  <a:cubicBezTo>
                    <a:pt x="17614" y="18064"/>
                    <a:pt x="18460" y="15770"/>
                    <a:pt x="18542" y="12971"/>
                  </a:cubicBezTo>
                  <a:cubicBezTo>
                    <a:pt x="18556" y="12698"/>
                    <a:pt x="18569" y="12124"/>
                    <a:pt x="18569" y="11237"/>
                  </a:cubicBezTo>
                  <a:cubicBezTo>
                    <a:pt x="18569" y="10349"/>
                    <a:pt x="18569" y="9762"/>
                    <a:pt x="18542" y="9489"/>
                  </a:cubicBezTo>
                  <a:cubicBezTo>
                    <a:pt x="18460" y="6690"/>
                    <a:pt x="17614" y="4410"/>
                    <a:pt x="16016" y="2649"/>
                  </a:cubicBezTo>
                  <a:cubicBezTo>
                    <a:pt x="14419" y="888"/>
                    <a:pt x="12180" y="0"/>
                    <a:pt x="9285" y="0"/>
                  </a:cubicBezTo>
                  <a:close/>
                </a:path>
              </a:pathLst>
            </a:custGeom>
            <a:solidFill>
              <a:srgbClr val="007D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13"/>
            </a:p>
          </p:txBody>
        </p:sp>
        <p:sp>
          <p:nvSpPr>
            <p:cNvPr id="101" name="Google Shape;101;p13"/>
            <p:cNvSpPr/>
            <p:nvPr/>
          </p:nvSpPr>
          <p:spPr>
            <a:xfrm>
              <a:off x="4916075" y="2665500"/>
              <a:ext cx="447525" cy="561600"/>
            </a:xfrm>
            <a:custGeom>
              <a:avLst/>
              <a:gdLst/>
              <a:ahLst/>
              <a:cxnLst/>
              <a:rect l="l" t="t" r="r" b="b"/>
              <a:pathLst>
                <a:path w="17901" h="22464" extrusionOk="0">
                  <a:moveTo>
                    <a:pt x="9230" y="0"/>
                  </a:moveTo>
                  <a:cubicBezTo>
                    <a:pt x="6349" y="0"/>
                    <a:pt x="4110" y="860"/>
                    <a:pt x="2526" y="2526"/>
                  </a:cubicBezTo>
                  <a:cubicBezTo>
                    <a:pt x="956" y="4219"/>
                    <a:pt x="123" y="6581"/>
                    <a:pt x="41" y="9598"/>
                  </a:cubicBezTo>
                  <a:lnTo>
                    <a:pt x="1" y="11264"/>
                  </a:lnTo>
                  <a:lnTo>
                    <a:pt x="41" y="12943"/>
                  </a:lnTo>
                  <a:cubicBezTo>
                    <a:pt x="110" y="15974"/>
                    <a:pt x="943" y="18336"/>
                    <a:pt x="2526" y="20002"/>
                  </a:cubicBezTo>
                  <a:cubicBezTo>
                    <a:pt x="4037" y="21631"/>
                    <a:pt x="6167" y="22464"/>
                    <a:pt x="8904" y="22464"/>
                  </a:cubicBezTo>
                  <a:cubicBezTo>
                    <a:pt x="9012" y="22464"/>
                    <a:pt x="9120" y="22462"/>
                    <a:pt x="9230" y="22460"/>
                  </a:cubicBezTo>
                  <a:cubicBezTo>
                    <a:pt x="11073" y="22460"/>
                    <a:pt x="12630" y="22146"/>
                    <a:pt x="13927" y="21490"/>
                  </a:cubicBezTo>
                  <a:cubicBezTo>
                    <a:pt x="15224" y="20849"/>
                    <a:pt x="16193" y="20002"/>
                    <a:pt x="16835" y="19005"/>
                  </a:cubicBezTo>
                  <a:cubicBezTo>
                    <a:pt x="17463" y="17995"/>
                    <a:pt x="17818" y="16930"/>
                    <a:pt x="17873" y="15865"/>
                  </a:cubicBezTo>
                  <a:cubicBezTo>
                    <a:pt x="17886" y="15606"/>
                    <a:pt x="17804" y="15401"/>
                    <a:pt x="17613" y="15210"/>
                  </a:cubicBezTo>
                  <a:cubicBezTo>
                    <a:pt x="17422" y="15019"/>
                    <a:pt x="17204" y="14937"/>
                    <a:pt x="16944" y="14937"/>
                  </a:cubicBezTo>
                  <a:lnTo>
                    <a:pt x="16371" y="14937"/>
                  </a:lnTo>
                  <a:cubicBezTo>
                    <a:pt x="16098" y="14937"/>
                    <a:pt x="15893" y="15005"/>
                    <a:pt x="15770" y="15128"/>
                  </a:cubicBezTo>
                  <a:cubicBezTo>
                    <a:pt x="15647" y="15251"/>
                    <a:pt x="15511" y="15469"/>
                    <a:pt x="15374" y="15811"/>
                  </a:cubicBezTo>
                  <a:cubicBezTo>
                    <a:pt x="14814" y="17340"/>
                    <a:pt x="14050" y="18432"/>
                    <a:pt x="13039" y="19087"/>
                  </a:cubicBezTo>
                  <a:cubicBezTo>
                    <a:pt x="12029" y="19729"/>
                    <a:pt x="10773" y="20057"/>
                    <a:pt x="9244" y="20057"/>
                  </a:cubicBezTo>
                  <a:cubicBezTo>
                    <a:pt x="7250" y="20057"/>
                    <a:pt x="5667" y="19456"/>
                    <a:pt x="4492" y="18254"/>
                  </a:cubicBezTo>
                  <a:cubicBezTo>
                    <a:pt x="3305" y="17039"/>
                    <a:pt x="2677" y="15182"/>
                    <a:pt x="2595" y="12684"/>
                  </a:cubicBezTo>
                  <a:lnTo>
                    <a:pt x="2554" y="11237"/>
                  </a:lnTo>
                  <a:lnTo>
                    <a:pt x="2595" y="9789"/>
                  </a:lnTo>
                  <a:cubicBezTo>
                    <a:pt x="2677" y="7277"/>
                    <a:pt x="3305" y="5434"/>
                    <a:pt x="4492" y="4219"/>
                  </a:cubicBezTo>
                  <a:cubicBezTo>
                    <a:pt x="5667" y="3004"/>
                    <a:pt x="7250" y="2417"/>
                    <a:pt x="9244" y="2417"/>
                  </a:cubicBezTo>
                  <a:cubicBezTo>
                    <a:pt x="10773" y="2417"/>
                    <a:pt x="12029" y="2731"/>
                    <a:pt x="13039" y="3386"/>
                  </a:cubicBezTo>
                  <a:cubicBezTo>
                    <a:pt x="14050" y="4055"/>
                    <a:pt x="14814" y="5147"/>
                    <a:pt x="15374" y="6663"/>
                  </a:cubicBezTo>
                  <a:cubicBezTo>
                    <a:pt x="15511" y="6991"/>
                    <a:pt x="15647" y="7223"/>
                    <a:pt x="15770" y="7345"/>
                  </a:cubicBezTo>
                  <a:cubicBezTo>
                    <a:pt x="15893" y="7468"/>
                    <a:pt x="16098" y="7537"/>
                    <a:pt x="16371" y="7537"/>
                  </a:cubicBezTo>
                  <a:lnTo>
                    <a:pt x="16944" y="7537"/>
                  </a:lnTo>
                  <a:cubicBezTo>
                    <a:pt x="17204" y="7537"/>
                    <a:pt x="17422" y="7441"/>
                    <a:pt x="17613" y="7264"/>
                  </a:cubicBezTo>
                  <a:cubicBezTo>
                    <a:pt x="17818" y="7072"/>
                    <a:pt x="17900" y="6868"/>
                    <a:pt x="17873" y="6608"/>
                  </a:cubicBezTo>
                  <a:cubicBezTo>
                    <a:pt x="17818" y="5530"/>
                    <a:pt x="17463" y="4478"/>
                    <a:pt x="16835" y="3468"/>
                  </a:cubicBezTo>
                  <a:cubicBezTo>
                    <a:pt x="16180" y="2458"/>
                    <a:pt x="15224" y="1625"/>
                    <a:pt x="13927" y="983"/>
                  </a:cubicBezTo>
                  <a:cubicBezTo>
                    <a:pt x="12630" y="328"/>
                    <a:pt x="11060" y="0"/>
                    <a:pt x="9230" y="0"/>
                  </a:cubicBezTo>
                  <a:close/>
                </a:path>
              </a:pathLst>
            </a:custGeom>
            <a:solidFill>
              <a:srgbClr val="007D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13"/>
            </a:p>
          </p:txBody>
        </p:sp>
        <p:sp>
          <p:nvSpPr>
            <p:cNvPr id="102" name="Google Shape;102;p13"/>
            <p:cNvSpPr/>
            <p:nvPr/>
          </p:nvSpPr>
          <p:spPr>
            <a:xfrm>
              <a:off x="5437975" y="2479125"/>
              <a:ext cx="86725" cy="739350"/>
            </a:xfrm>
            <a:custGeom>
              <a:avLst/>
              <a:gdLst/>
              <a:ahLst/>
              <a:cxnLst/>
              <a:rect l="l" t="t" r="r" b="b"/>
              <a:pathLst>
                <a:path w="3469" h="29574" extrusionOk="0">
                  <a:moveTo>
                    <a:pt x="915" y="0"/>
                  </a:moveTo>
                  <a:cubicBezTo>
                    <a:pt x="642" y="0"/>
                    <a:pt x="424" y="82"/>
                    <a:pt x="260" y="273"/>
                  </a:cubicBezTo>
                  <a:cubicBezTo>
                    <a:pt x="82" y="437"/>
                    <a:pt x="0" y="683"/>
                    <a:pt x="0" y="956"/>
                  </a:cubicBezTo>
                  <a:lnTo>
                    <a:pt x="0" y="2540"/>
                  </a:lnTo>
                  <a:cubicBezTo>
                    <a:pt x="0" y="2813"/>
                    <a:pt x="82" y="3045"/>
                    <a:pt x="260" y="3209"/>
                  </a:cubicBezTo>
                  <a:cubicBezTo>
                    <a:pt x="424" y="3386"/>
                    <a:pt x="642" y="3468"/>
                    <a:pt x="915" y="3468"/>
                  </a:cubicBezTo>
                  <a:lnTo>
                    <a:pt x="2513" y="3468"/>
                  </a:lnTo>
                  <a:cubicBezTo>
                    <a:pt x="2786" y="3468"/>
                    <a:pt x="3004" y="3373"/>
                    <a:pt x="3195" y="3209"/>
                  </a:cubicBezTo>
                  <a:cubicBezTo>
                    <a:pt x="3373" y="3031"/>
                    <a:pt x="3468" y="2813"/>
                    <a:pt x="3468" y="2540"/>
                  </a:cubicBezTo>
                  <a:lnTo>
                    <a:pt x="3468" y="956"/>
                  </a:lnTo>
                  <a:cubicBezTo>
                    <a:pt x="3468" y="683"/>
                    <a:pt x="3373" y="465"/>
                    <a:pt x="3195" y="273"/>
                  </a:cubicBezTo>
                  <a:cubicBezTo>
                    <a:pt x="3018" y="82"/>
                    <a:pt x="2786" y="0"/>
                    <a:pt x="2513" y="0"/>
                  </a:cubicBezTo>
                  <a:close/>
                  <a:moveTo>
                    <a:pt x="1379" y="7906"/>
                  </a:moveTo>
                  <a:cubicBezTo>
                    <a:pt x="1106" y="7906"/>
                    <a:pt x="888" y="7988"/>
                    <a:pt x="710" y="8165"/>
                  </a:cubicBezTo>
                  <a:cubicBezTo>
                    <a:pt x="547" y="8329"/>
                    <a:pt x="465" y="8547"/>
                    <a:pt x="465" y="8820"/>
                  </a:cubicBezTo>
                  <a:lnTo>
                    <a:pt x="465" y="28659"/>
                  </a:lnTo>
                  <a:cubicBezTo>
                    <a:pt x="465" y="28932"/>
                    <a:pt x="547" y="29150"/>
                    <a:pt x="710" y="29328"/>
                  </a:cubicBezTo>
                  <a:cubicBezTo>
                    <a:pt x="888" y="29491"/>
                    <a:pt x="1106" y="29573"/>
                    <a:pt x="1379" y="29573"/>
                  </a:cubicBezTo>
                  <a:lnTo>
                    <a:pt x="2076" y="29573"/>
                  </a:lnTo>
                  <a:cubicBezTo>
                    <a:pt x="2349" y="29573"/>
                    <a:pt x="2581" y="29491"/>
                    <a:pt x="2745" y="29328"/>
                  </a:cubicBezTo>
                  <a:cubicBezTo>
                    <a:pt x="2922" y="29150"/>
                    <a:pt x="3004" y="28932"/>
                    <a:pt x="3004" y="28659"/>
                  </a:cubicBezTo>
                  <a:lnTo>
                    <a:pt x="3004" y="8820"/>
                  </a:lnTo>
                  <a:cubicBezTo>
                    <a:pt x="3004" y="8547"/>
                    <a:pt x="2922" y="8329"/>
                    <a:pt x="2745" y="8165"/>
                  </a:cubicBezTo>
                  <a:cubicBezTo>
                    <a:pt x="2581" y="7988"/>
                    <a:pt x="2349" y="7906"/>
                    <a:pt x="2076" y="7906"/>
                  </a:cubicBezTo>
                  <a:close/>
                </a:path>
              </a:pathLst>
            </a:custGeom>
            <a:solidFill>
              <a:srgbClr val="007D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13"/>
            </a:p>
          </p:txBody>
        </p:sp>
        <p:sp>
          <p:nvSpPr>
            <p:cNvPr id="103" name="Google Shape;103;p13"/>
            <p:cNvSpPr/>
            <p:nvPr/>
          </p:nvSpPr>
          <p:spPr>
            <a:xfrm>
              <a:off x="5591575" y="2665500"/>
              <a:ext cx="434550" cy="562575"/>
            </a:xfrm>
            <a:custGeom>
              <a:avLst/>
              <a:gdLst/>
              <a:ahLst/>
              <a:cxnLst/>
              <a:rect l="l" t="t" r="r" b="b"/>
              <a:pathLst>
                <a:path w="17382" h="22503" extrusionOk="0">
                  <a:moveTo>
                    <a:pt x="14828" y="10950"/>
                  </a:moveTo>
                  <a:lnTo>
                    <a:pt x="14828" y="12356"/>
                  </a:lnTo>
                  <a:cubicBezTo>
                    <a:pt x="14828" y="14868"/>
                    <a:pt x="14159" y="16780"/>
                    <a:pt x="12862" y="18118"/>
                  </a:cubicBezTo>
                  <a:cubicBezTo>
                    <a:pt x="11565" y="19442"/>
                    <a:pt x="9899" y="20111"/>
                    <a:pt x="7865" y="20111"/>
                  </a:cubicBezTo>
                  <a:cubicBezTo>
                    <a:pt x="6445" y="20111"/>
                    <a:pt x="5216" y="19770"/>
                    <a:pt x="4151" y="19074"/>
                  </a:cubicBezTo>
                  <a:cubicBezTo>
                    <a:pt x="3072" y="18391"/>
                    <a:pt x="2540" y="17394"/>
                    <a:pt x="2540" y="16111"/>
                  </a:cubicBezTo>
                  <a:cubicBezTo>
                    <a:pt x="2540" y="14978"/>
                    <a:pt x="3127" y="14036"/>
                    <a:pt x="4288" y="13285"/>
                  </a:cubicBezTo>
                  <a:cubicBezTo>
                    <a:pt x="5462" y="12534"/>
                    <a:pt x="7182" y="12001"/>
                    <a:pt x="9449" y="11701"/>
                  </a:cubicBezTo>
                  <a:lnTo>
                    <a:pt x="14828" y="10950"/>
                  </a:lnTo>
                  <a:close/>
                  <a:moveTo>
                    <a:pt x="9175" y="0"/>
                  </a:moveTo>
                  <a:cubicBezTo>
                    <a:pt x="7482" y="0"/>
                    <a:pt x="6049" y="314"/>
                    <a:pt x="4888" y="928"/>
                  </a:cubicBezTo>
                  <a:cubicBezTo>
                    <a:pt x="3728" y="1543"/>
                    <a:pt x="2881" y="2253"/>
                    <a:pt x="2321" y="3072"/>
                  </a:cubicBezTo>
                  <a:cubicBezTo>
                    <a:pt x="1748" y="3891"/>
                    <a:pt x="1475" y="4615"/>
                    <a:pt x="1475" y="5229"/>
                  </a:cubicBezTo>
                  <a:cubicBezTo>
                    <a:pt x="1475" y="5489"/>
                    <a:pt x="1571" y="5693"/>
                    <a:pt x="1748" y="5871"/>
                  </a:cubicBezTo>
                  <a:cubicBezTo>
                    <a:pt x="1939" y="6062"/>
                    <a:pt x="2144" y="6144"/>
                    <a:pt x="2403" y="6144"/>
                  </a:cubicBezTo>
                  <a:lnTo>
                    <a:pt x="2977" y="6144"/>
                  </a:lnTo>
                  <a:cubicBezTo>
                    <a:pt x="3223" y="6144"/>
                    <a:pt x="3427" y="6076"/>
                    <a:pt x="3578" y="5953"/>
                  </a:cubicBezTo>
                  <a:cubicBezTo>
                    <a:pt x="3728" y="5844"/>
                    <a:pt x="3851" y="5612"/>
                    <a:pt x="3974" y="5270"/>
                  </a:cubicBezTo>
                  <a:cubicBezTo>
                    <a:pt x="4206" y="4506"/>
                    <a:pt x="4793" y="3837"/>
                    <a:pt x="5694" y="3277"/>
                  </a:cubicBezTo>
                  <a:cubicBezTo>
                    <a:pt x="6595" y="2717"/>
                    <a:pt x="7756" y="2444"/>
                    <a:pt x="9175" y="2444"/>
                  </a:cubicBezTo>
                  <a:cubicBezTo>
                    <a:pt x="11087" y="2444"/>
                    <a:pt x="12507" y="2854"/>
                    <a:pt x="13449" y="3673"/>
                  </a:cubicBezTo>
                  <a:cubicBezTo>
                    <a:pt x="14377" y="4492"/>
                    <a:pt x="14842" y="5666"/>
                    <a:pt x="14842" y="7195"/>
                  </a:cubicBezTo>
                  <a:lnTo>
                    <a:pt x="14842" y="8643"/>
                  </a:lnTo>
                  <a:lnTo>
                    <a:pt x="8261" y="9557"/>
                  </a:lnTo>
                  <a:cubicBezTo>
                    <a:pt x="5735" y="9899"/>
                    <a:pt x="3714" y="10650"/>
                    <a:pt x="2240" y="11810"/>
                  </a:cubicBezTo>
                  <a:cubicBezTo>
                    <a:pt x="751" y="12998"/>
                    <a:pt x="0" y="14500"/>
                    <a:pt x="0" y="16316"/>
                  </a:cubicBezTo>
                  <a:cubicBezTo>
                    <a:pt x="0" y="17463"/>
                    <a:pt x="342" y="18500"/>
                    <a:pt x="1024" y="19442"/>
                  </a:cubicBezTo>
                  <a:cubicBezTo>
                    <a:pt x="1707" y="20398"/>
                    <a:pt x="2608" y="21135"/>
                    <a:pt x="3755" y="21695"/>
                  </a:cubicBezTo>
                  <a:cubicBezTo>
                    <a:pt x="4824" y="22229"/>
                    <a:pt x="6004" y="22503"/>
                    <a:pt x="7285" y="22503"/>
                  </a:cubicBezTo>
                  <a:cubicBezTo>
                    <a:pt x="7346" y="22503"/>
                    <a:pt x="7407" y="22502"/>
                    <a:pt x="7469" y="22501"/>
                  </a:cubicBezTo>
                  <a:cubicBezTo>
                    <a:pt x="9421" y="22501"/>
                    <a:pt x="10991" y="22173"/>
                    <a:pt x="12166" y="21545"/>
                  </a:cubicBezTo>
                  <a:cubicBezTo>
                    <a:pt x="13340" y="20890"/>
                    <a:pt x="14227" y="20125"/>
                    <a:pt x="14842" y="19197"/>
                  </a:cubicBezTo>
                  <a:lnTo>
                    <a:pt x="14842" y="21163"/>
                  </a:lnTo>
                  <a:cubicBezTo>
                    <a:pt x="14842" y="21436"/>
                    <a:pt x="14923" y="21668"/>
                    <a:pt x="15101" y="21832"/>
                  </a:cubicBezTo>
                  <a:cubicBezTo>
                    <a:pt x="15265" y="22009"/>
                    <a:pt x="15497" y="22091"/>
                    <a:pt x="15770" y="22091"/>
                  </a:cubicBezTo>
                  <a:lnTo>
                    <a:pt x="16466" y="22091"/>
                  </a:lnTo>
                  <a:cubicBezTo>
                    <a:pt x="16739" y="22091"/>
                    <a:pt x="16958" y="22009"/>
                    <a:pt x="17135" y="21832"/>
                  </a:cubicBezTo>
                  <a:cubicBezTo>
                    <a:pt x="17299" y="21668"/>
                    <a:pt x="17381" y="21436"/>
                    <a:pt x="17381" y="21163"/>
                  </a:cubicBezTo>
                  <a:lnTo>
                    <a:pt x="17381" y="7291"/>
                  </a:lnTo>
                  <a:cubicBezTo>
                    <a:pt x="17381" y="5257"/>
                    <a:pt x="16753" y="3536"/>
                    <a:pt x="15511" y="2116"/>
                  </a:cubicBezTo>
                  <a:cubicBezTo>
                    <a:pt x="14268" y="710"/>
                    <a:pt x="12152" y="0"/>
                    <a:pt x="9175" y="0"/>
                  </a:cubicBezTo>
                  <a:close/>
                </a:path>
              </a:pathLst>
            </a:custGeom>
            <a:solidFill>
              <a:srgbClr val="007D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13"/>
            </a:p>
          </p:txBody>
        </p:sp>
        <p:sp>
          <p:nvSpPr>
            <p:cNvPr id="104" name="Google Shape;104;p13"/>
            <p:cNvSpPr/>
            <p:nvPr/>
          </p:nvSpPr>
          <p:spPr>
            <a:xfrm>
              <a:off x="6075925" y="2478775"/>
              <a:ext cx="330100" cy="739700"/>
            </a:xfrm>
            <a:custGeom>
              <a:avLst/>
              <a:gdLst/>
              <a:ahLst/>
              <a:cxnLst/>
              <a:rect l="l" t="t" r="r" b="b"/>
              <a:pathLst>
                <a:path w="13204" h="29588" extrusionOk="0">
                  <a:moveTo>
                    <a:pt x="5079" y="1"/>
                  </a:moveTo>
                  <a:cubicBezTo>
                    <a:pt x="4806" y="1"/>
                    <a:pt x="4588" y="83"/>
                    <a:pt x="4410" y="260"/>
                  </a:cubicBezTo>
                  <a:cubicBezTo>
                    <a:pt x="4247" y="424"/>
                    <a:pt x="4165" y="642"/>
                    <a:pt x="4165" y="915"/>
                  </a:cubicBezTo>
                  <a:lnTo>
                    <a:pt x="4165" y="7920"/>
                  </a:lnTo>
                  <a:lnTo>
                    <a:pt x="915" y="7920"/>
                  </a:lnTo>
                  <a:cubicBezTo>
                    <a:pt x="642" y="7920"/>
                    <a:pt x="424" y="8002"/>
                    <a:pt x="246" y="8179"/>
                  </a:cubicBezTo>
                  <a:cubicBezTo>
                    <a:pt x="82" y="8343"/>
                    <a:pt x="0" y="8561"/>
                    <a:pt x="0" y="8834"/>
                  </a:cubicBezTo>
                  <a:lnTo>
                    <a:pt x="0" y="9421"/>
                  </a:lnTo>
                  <a:cubicBezTo>
                    <a:pt x="0" y="9695"/>
                    <a:pt x="82" y="9913"/>
                    <a:pt x="246" y="10090"/>
                  </a:cubicBezTo>
                  <a:cubicBezTo>
                    <a:pt x="424" y="10254"/>
                    <a:pt x="642" y="10336"/>
                    <a:pt x="915" y="10336"/>
                  </a:cubicBezTo>
                  <a:lnTo>
                    <a:pt x="4165" y="10336"/>
                  </a:lnTo>
                  <a:lnTo>
                    <a:pt x="4165" y="22624"/>
                  </a:lnTo>
                  <a:cubicBezTo>
                    <a:pt x="4165" y="24795"/>
                    <a:pt x="4602" y="26502"/>
                    <a:pt x="5462" y="27731"/>
                  </a:cubicBezTo>
                  <a:cubicBezTo>
                    <a:pt x="6322" y="28959"/>
                    <a:pt x="7783" y="29587"/>
                    <a:pt x="9831" y="29587"/>
                  </a:cubicBezTo>
                  <a:lnTo>
                    <a:pt x="12288" y="29587"/>
                  </a:lnTo>
                  <a:cubicBezTo>
                    <a:pt x="12562" y="29587"/>
                    <a:pt x="12780" y="29505"/>
                    <a:pt x="12944" y="29342"/>
                  </a:cubicBezTo>
                  <a:cubicBezTo>
                    <a:pt x="13121" y="29164"/>
                    <a:pt x="13203" y="28946"/>
                    <a:pt x="13203" y="28673"/>
                  </a:cubicBezTo>
                  <a:lnTo>
                    <a:pt x="13203" y="28085"/>
                  </a:lnTo>
                  <a:cubicBezTo>
                    <a:pt x="13203" y="27812"/>
                    <a:pt x="13121" y="27594"/>
                    <a:pt x="12944" y="27430"/>
                  </a:cubicBezTo>
                  <a:cubicBezTo>
                    <a:pt x="12780" y="27253"/>
                    <a:pt x="12562" y="27171"/>
                    <a:pt x="12288" y="27171"/>
                  </a:cubicBezTo>
                  <a:lnTo>
                    <a:pt x="10036" y="27171"/>
                  </a:lnTo>
                  <a:cubicBezTo>
                    <a:pt x="8834" y="27171"/>
                    <a:pt x="7988" y="26761"/>
                    <a:pt x="7469" y="25969"/>
                  </a:cubicBezTo>
                  <a:cubicBezTo>
                    <a:pt x="6964" y="25191"/>
                    <a:pt x="6704" y="24017"/>
                    <a:pt x="6704" y="22460"/>
                  </a:cubicBezTo>
                  <a:lnTo>
                    <a:pt x="6704" y="10336"/>
                  </a:lnTo>
                  <a:lnTo>
                    <a:pt x="11879" y="10336"/>
                  </a:lnTo>
                  <a:cubicBezTo>
                    <a:pt x="12152" y="10336"/>
                    <a:pt x="12370" y="10254"/>
                    <a:pt x="12534" y="10090"/>
                  </a:cubicBezTo>
                  <a:cubicBezTo>
                    <a:pt x="12712" y="9913"/>
                    <a:pt x="12794" y="9695"/>
                    <a:pt x="12794" y="9421"/>
                  </a:cubicBezTo>
                  <a:lnTo>
                    <a:pt x="12794" y="8834"/>
                  </a:lnTo>
                  <a:cubicBezTo>
                    <a:pt x="12794" y="8561"/>
                    <a:pt x="12712" y="8343"/>
                    <a:pt x="12534" y="8179"/>
                  </a:cubicBezTo>
                  <a:cubicBezTo>
                    <a:pt x="12370" y="8002"/>
                    <a:pt x="12152" y="7920"/>
                    <a:pt x="11879" y="7920"/>
                  </a:cubicBezTo>
                  <a:lnTo>
                    <a:pt x="6704" y="7920"/>
                  </a:lnTo>
                  <a:lnTo>
                    <a:pt x="6704" y="915"/>
                  </a:lnTo>
                  <a:cubicBezTo>
                    <a:pt x="6704" y="642"/>
                    <a:pt x="6622" y="424"/>
                    <a:pt x="6445" y="260"/>
                  </a:cubicBezTo>
                  <a:cubicBezTo>
                    <a:pt x="6281" y="83"/>
                    <a:pt x="6049" y="1"/>
                    <a:pt x="5776" y="1"/>
                  </a:cubicBezTo>
                  <a:close/>
                </a:path>
              </a:pathLst>
            </a:custGeom>
            <a:solidFill>
              <a:srgbClr val="007D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13"/>
            </a:p>
          </p:txBody>
        </p:sp>
        <p:sp>
          <p:nvSpPr>
            <p:cNvPr id="105" name="Google Shape;105;p13"/>
            <p:cNvSpPr/>
            <p:nvPr/>
          </p:nvSpPr>
          <p:spPr>
            <a:xfrm>
              <a:off x="6430900" y="2665500"/>
              <a:ext cx="459475" cy="562550"/>
            </a:xfrm>
            <a:custGeom>
              <a:avLst/>
              <a:gdLst/>
              <a:ahLst/>
              <a:cxnLst/>
              <a:rect l="l" t="t" r="r" b="b"/>
              <a:pathLst>
                <a:path w="18379" h="22502" extrusionOk="0">
                  <a:moveTo>
                    <a:pt x="9149" y="2444"/>
                  </a:moveTo>
                  <a:cubicBezTo>
                    <a:pt x="11156" y="2444"/>
                    <a:pt x="12780" y="3140"/>
                    <a:pt x="13996" y="4533"/>
                  </a:cubicBezTo>
                  <a:cubicBezTo>
                    <a:pt x="15197" y="5912"/>
                    <a:pt x="15798" y="7687"/>
                    <a:pt x="15798" y="9817"/>
                  </a:cubicBezTo>
                  <a:lnTo>
                    <a:pt x="15798" y="9994"/>
                  </a:lnTo>
                  <a:lnTo>
                    <a:pt x="2554" y="9994"/>
                  </a:lnTo>
                  <a:lnTo>
                    <a:pt x="2554" y="9817"/>
                  </a:lnTo>
                  <a:cubicBezTo>
                    <a:pt x="2554" y="7687"/>
                    <a:pt x="3155" y="5912"/>
                    <a:pt x="4329" y="4533"/>
                  </a:cubicBezTo>
                  <a:cubicBezTo>
                    <a:pt x="5503" y="3140"/>
                    <a:pt x="7114" y="2444"/>
                    <a:pt x="9149" y="2444"/>
                  </a:cubicBezTo>
                  <a:close/>
                  <a:moveTo>
                    <a:pt x="9162" y="0"/>
                  </a:moveTo>
                  <a:cubicBezTo>
                    <a:pt x="6486" y="0"/>
                    <a:pt x="4370" y="887"/>
                    <a:pt x="2759" y="2635"/>
                  </a:cubicBezTo>
                  <a:cubicBezTo>
                    <a:pt x="1161" y="4396"/>
                    <a:pt x="247" y="6717"/>
                    <a:pt x="28" y="9598"/>
                  </a:cubicBezTo>
                  <a:lnTo>
                    <a:pt x="1" y="11264"/>
                  </a:lnTo>
                  <a:lnTo>
                    <a:pt x="28" y="12943"/>
                  </a:lnTo>
                  <a:cubicBezTo>
                    <a:pt x="247" y="15865"/>
                    <a:pt x="1175" y="18186"/>
                    <a:pt x="2773" y="19920"/>
                  </a:cubicBezTo>
                  <a:cubicBezTo>
                    <a:pt x="4359" y="21641"/>
                    <a:pt x="6435" y="22501"/>
                    <a:pt x="9040" y="22501"/>
                  </a:cubicBezTo>
                  <a:cubicBezTo>
                    <a:pt x="9080" y="22501"/>
                    <a:pt x="9121" y="22501"/>
                    <a:pt x="9162" y="22501"/>
                  </a:cubicBezTo>
                  <a:cubicBezTo>
                    <a:pt x="10801" y="22501"/>
                    <a:pt x="12289" y="22214"/>
                    <a:pt x="13586" y="21613"/>
                  </a:cubicBezTo>
                  <a:cubicBezTo>
                    <a:pt x="14883" y="21012"/>
                    <a:pt x="15907" y="20316"/>
                    <a:pt x="16631" y="19497"/>
                  </a:cubicBezTo>
                  <a:cubicBezTo>
                    <a:pt x="17368" y="18678"/>
                    <a:pt x="17750" y="17981"/>
                    <a:pt x="17750" y="17394"/>
                  </a:cubicBezTo>
                  <a:cubicBezTo>
                    <a:pt x="17750" y="17176"/>
                    <a:pt x="17655" y="16985"/>
                    <a:pt x="17491" y="16848"/>
                  </a:cubicBezTo>
                  <a:cubicBezTo>
                    <a:pt x="17313" y="16712"/>
                    <a:pt x="17109" y="16643"/>
                    <a:pt x="16863" y="16643"/>
                  </a:cubicBezTo>
                  <a:lnTo>
                    <a:pt x="16194" y="16643"/>
                  </a:lnTo>
                  <a:cubicBezTo>
                    <a:pt x="15866" y="16643"/>
                    <a:pt x="15634" y="16684"/>
                    <a:pt x="15511" y="16766"/>
                  </a:cubicBezTo>
                  <a:cubicBezTo>
                    <a:pt x="15388" y="16848"/>
                    <a:pt x="15197" y="17053"/>
                    <a:pt x="14951" y="17394"/>
                  </a:cubicBezTo>
                  <a:cubicBezTo>
                    <a:pt x="14514" y="18009"/>
                    <a:pt x="13832" y="18609"/>
                    <a:pt x="12876" y="19210"/>
                  </a:cubicBezTo>
                  <a:cubicBezTo>
                    <a:pt x="11920" y="19797"/>
                    <a:pt x="10678" y="20098"/>
                    <a:pt x="9162" y="20098"/>
                  </a:cubicBezTo>
                  <a:cubicBezTo>
                    <a:pt x="7865" y="20098"/>
                    <a:pt x="6718" y="19756"/>
                    <a:pt x="5749" y="19074"/>
                  </a:cubicBezTo>
                  <a:cubicBezTo>
                    <a:pt x="4780" y="18391"/>
                    <a:pt x="4029" y="17476"/>
                    <a:pt x="3482" y="16357"/>
                  </a:cubicBezTo>
                  <a:cubicBezTo>
                    <a:pt x="2950" y="15223"/>
                    <a:pt x="2636" y="13995"/>
                    <a:pt x="2595" y="12698"/>
                  </a:cubicBezTo>
                  <a:lnTo>
                    <a:pt x="2595" y="12288"/>
                  </a:lnTo>
                  <a:lnTo>
                    <a:pt x="17423" y="12288"/>
                  </a:lnTo>
                  <a:cubicBezTo>
                    <a:pt x="17696" y="12288"/>
                    <a:pt x="17914" y="12206"/>
                    <a:pt x="18105" y="12042"/>
                  </a:cubicBezTo>
                  <a:cubicBezTo>
                    <a:pt x="18296" y="11865"/>
                    <a:pt x="18378" y="11646"/>
                    <a:pt x="18378" y="11373"/>
                  </a:cubicBezTo>
                  <a:lnTo>
                    <a:pt x="18378" y="10745"/>
                  </a:lnTo>
                  <a:cubicBezTo>
                    <a:pt x="18378" y="7414"/>
                    <a:pt x="17559" y="4779"/>
                    <a:pt x="15934" y="2867"/>
                  </a:cubicBezTo>
                  <a:cubicBezTo>
                    <a:pt x="14296" y="956"/>
                    <a:pt x="12043" y="0"/>
                    <a:pt x="9162" y="0"/>
                  </a:cubicBezTo>
                  <a:close/>
                </a:path>
              </a:pathLst>
            </a:custGeom>
            <a:solidFill>
              <a:srgbClr val="007D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13"/>
            </a:p>
          </p:txBody>
        </p:sp>
        <p:sp>
          <p:nvSpPr>
            <p:cNvPr id="106" name="Google Shape;106;p13"/>
            <p:cNvSpPr/>
            <p:nvPr/>
          </p:nvSpPr>
          <p:spPr>
            <a:xfrm>
              <a:off x="6948375" y="2666850"/>
              <a:ext cx="415075" cy="562550"/>
            </a:xfrm>
            <a:custGeom>
              <a:avLst/>
              <a:gdLst/>
              <a:ahLst/>
              <a:cxnLst/>
              <a:rect l="l" t="t" r="r" b="b"/>
              <a:pathLst>
                <a:path w="16603" h="22502" extrusionOk="0">
                  <a:moveTo>
                    <a:pt x="8124" y="1"/>
                  </a:moveTo>
                  <a:cubicBezTo>
                    <a:pt x="6527" y="1"/>
                    <a:pt x="5189" y="287"/>
                    <a:pt x="4055" y="874"/>
                  </a:cubicBezTo>
                  <a:cubicBezTo>
                    <a:pt x="2936" y="1448"/>
                    <a:pt x="2076" y="2199"/>
                    <a:pt x="1516" y="3127"/>
                  </a:cubicBezTo>
                  <a:cubicBezTo>
                    <a:pt x="956" y="4042"/>
                    <a:pt x="656" y="5025"/>
                    <a:pt x="656" y="6049"/>
                  </a:cubicBezTo>
                  <a:cubicBezTo>
                    <a:pt x="656" y="7551"/>
                    <a:pt x="1106" y="8780"/>
                    <a:pt x="2007" y="9749"/>
                  </a:cubicBezTo>
                  <a:cubicBezTo>
                    <a:pt x="2895" y="10718"/>
                    <a:pt x="4588" y="11469"/>
                    <a:pt x="7059" y="12029"/>
                  </a:cubicBezTo>
                  <a:cubicBezTo>
                    <a:pt x="8943" y="12480"/>
                    <a:pt x="10377" y="12889"/>
                    <a:pt x="11333" y="13231"/>
                  </a:cubicBezTo>
                  <a:cubicBezTo>
                    <a:pt x="12288" y="13572"/>
                    <a:pt x="12985" y="13982"/>
                    <a:pt x="13408" y="14459"/>
                  </a:cubicBezTo>
                  <a:cubicBezTo>
                    <a:pt x="13831" y="14924"/>
                    <a:pt x="14063" y="15538"/>
                    <a:pt x="14063" y="16289"/>
                  </a:cubicBezTo>
                  <a:cubicBezTo>
                    <a:pt x="14063" y="17518"/>
                    <a:pt x="13531" y="18446"/>
                    <a:pt x="12466" y="19102"/>
                  </a:cubicBezTo>
                  <a:cubicBezTo>
                    <a:pt x="11414" y="19743"/>
                    <a:pt x="10035" y="20071"/>
                    <a:pt x="8302" y="20071"/>
                  </a:cubicBezTo>
                  <a:cubicBezTo>
                    <a:pt x="6786" y="20071"/>
                    <a:pt x="5571" y="19812"/>
                    <a:pt x="4711" y="19334"/>
                  </a:cubicBezTo>
                  <a:cubicBezTo>
                    <a:pt x="3823" y="18856"/>
                    <a:pt x="3086" y="18173"/>
                    <a:pt x="2472" y="17327"/>
                  </a:cubicBezTo>
                  <a:cubicBezTo>
                    <a:pt x="2294" y="17108"/>
                    <a:pt x="2144" y="16944"/>
                    <a:pt x="2035" y="16876"/>
                  </a:cubicBezTo>
                  <a:cubicBezTo>
                    <a:pt x="1912" y="16808"/>
                    <a:pt x="1734" y="16781"/>
                    <a:pt x="1557" y="16781"/>
                  </a:cubicBezTo>
                  <a:lnTo>
                    <a:pt x="915" y="16781"/>
                  </a:lnTo>
                  <a:cubicBezTo>
                    <a:pt x="697" y="16781"/>
                    <a:pt x="478" y="16849"/>
                    <a:pt x="287" y="16999"/>
                  </a:cubicBezTo>
                  <a:cubicBezTo>
                    <a:pt x="96" y="17149"/>
                    <a:pt x="0" y="17340"/>
                    <a:pt x="0" y="17600"/>
                  </a:cubicBezTo>
                  <a:cubicBezTo>
                    <a:pt x="0" y="18078"/>
                    <a:pt x="301" y="18692"/>
                    <a:pt x="929" y="19470"/>
                  </a:cubicBezTo>
                  <a:cubicBezTo>
                    <a:pt x="1570" y="20262"/>
                    <a:pt x="2513" y="20945"/>
                    <a:pt x="3741" y="21559"/>
                  </a:cubicBezTo>
                  <a:cubicBezTo>
                    <a:pt x="4970" y="22174"/>
                    <a:pt x="6486" y="22474"/>
                    <a:pt x="8315" y="22501"/>
                  </a:cubicBezTo>
                  <a:cubicBezTo>
                    <a:pt x="10063" y="22501"/>
                    <a:pt x="11565" y="22228"/>
                    <a:pt x="12821" y="21655"/>
                  </a:cubicBezTo>
                  <a:cubicBezTo>
                    <a:pt x="14063" y="21095"/>
                    <a:pt x="15019" y="20344"/>
                    <a:pt x="15647" y="19402"/>
                  </a:cubicBezTo>
                  <a:cubicBezTo>
                    <a:pt x="16275" y="18474"/>
                    <a:pt x="16603" y="17422"/>
                    <a:pt x="16603" y="16289"/>
                  </a:cubicBezTo>
                  <a:cubicBezTo>
                    <a:pt x="16603" y="14678"/>
                    <a:pt x="16070" y="13381"/>
                    <a:pt x="15019" y="12411"/>
                  </a:cubicBezTo>
                  <a:cubicBezTo>
                    <a:pt x="13954" y="11442"/>
                    <a:pt x="12124" y="10650"/>
                    <a:pt x="9558" y="10077"/>
                  </a:cubicBezTo>
                  <a:cubicBezTo>
                    <a:pt x="7810" y="9681"/>
                    <a:pt x="6486" y="9299"/>
                    <a:pt x="5557" y="8930"/>
                  </a:cubicBezTo>
                  <a:cubicBezTo>
                    <a:pt x="4642" y="8548"/>
                    <a:pt x="4028" y="8138"/>
                    <a:pt x="3687" y="7701"/>
                  </a:cubicBezTo>
                  <a:cubicBezTo>
                    <a:pt x="3359" y="7251"/>
                    <a:pt x="3182" y="6691"/>
                    <a:pt x="3182" y="6022"/>
                  </a:cubicBezTo>
                  <a:cubicBezTo>
                    <a:pt x="3182" y="4929"/>
                    <a:pt x="3591" y="4069"/>
                    <a:pt x="4438" y="3400"/>
                  </a:cubicBezTo>
                  <a:cubicBezTo>
                    <a:pt x="5270" y="2731"/>
                    <a:pt x="6499" y="2390"/>
                    <a:pt x="8097" y="2390"/>
                  </a:cubicBezTo>
                  <a:cubicBezTo>
                    <a:pt x="9599" y="2390"/>
                    <a:pt x="10718" y="2608"/>
                    <a:pt x="11414" y="3045"/>
                  </a:cubicBezTo>
                  <a:cubicBezTo>
                    <a:pt x="12111" y="3469"/>
                    <a:pt x="12739" y="4097"/>
                    <a:pt x="13312" y="4929"/>
                  </a:cubicBezTo>
                  <a:cubicBezTo>
                    <a:pt x="13531" y="5298"/>
                    <a:pt x="13831" y="5476"/>
                    <a:pt x="14227" y="5476"/>
                  </a:cubicBezTo>
                  <a:lnTo>
                    <a:pt x="14855" y="5476"/>
                  </a:lnTo>
                  <a:cubicBezTo>
                    <a:pt x="15115" y="5476"/>
                    <a:pt x="15319" y="5407"/>
                    <a:pt x="15510" y="5257"/>
                  </a:cubicBezTo>
                  <a:cubicBezTo>
                    <a:pt x="15702" y="5107"/>
                    <a:pt x="15784" y="4916"/>
                    <a:pt x="15784" y="4656"/>
                  </a:cubicBezTo>
                  <a:cubicBezTo>
                    <a:pt x="15784" y="4206"/>
                    <a:pt x="15497" y="3591"/>
                    <a:pt x="14923" y="2841"/>
                  </a:cubicBezTo>
                  <a:cubicBezTo>
                    <a:pt x="14364" y="2090"/>
                    <a:pt x="13490" y="1421"/>
                    <a:pt x="12357" y="861"/>
                  </a:cubicBezTo>
                  <a:cubicBezTo>
                    <a:pt x="11196" y="287"/>
                    <a:pt x="9790" y="1"/>
                    <a:pt x="8124" y="1"/>
                  </a:cubicBezTo>
                  <a:close/>
                </a:path>
              </a:pathLst>
            </a:custGeom>
            <a:solidFill>
              <a:srgbClr val="007D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13"/>
            </a:p>
          </p:txBody>
        </p:sp>
      </p:grpSp>
    </p:spTree>
    <p:extLst>
      <p:ext uri="{BB962C8B-B14F-4D97-AF65-F5344CB8AC3E}">
        <p14:creationId xmlns:p14="http://schemas.microsoft.com/office/powerpoint/2010/main" val="77562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kapitelsida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1">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07528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sida mörkgrö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67CD122-A79F-C442-B6DD-04FED1D302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A4DEE449-9CBD-C548-BCE0-C82BA7512917}"/>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AB7E3727-1CD1-E34B-B9DB-B70B785B5632}"/>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96A80BCA-10E4-3D4F-981A-599BF66529B9}"/>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77372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sida mörkgrön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2">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97817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sida grö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pic>
        <p:nvPicPr>
          <p:cNvPr id="8" name="Bild 7">
            <a:extLst>
              <a:ext uri="{FF2B5EF4-FFF2-40B4-BE49-F238E27FC236}">
                <a16:creationId xmlns:a16="http://schemas.microsoft.com/office/drawing/2014/main" id="{71CF116D-D6FD-2341-8E95-7AF53214ED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2D96E855-D81C-FD4E-821D-8119E720C4F5}"/>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86AFEE12-C57C-C849-9CA0-D161E46B71F6}"/>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17E29388-6420-C642-8680-B8F1A1BA77FA}"/>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376747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sida grön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3">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48229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orang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pic>
        <p:nvPicPr>
          <p:cNvPr id="8" name="Bild 7">
            <a:extLst>
              <a:ext uri="{FF2B5EF4-FFF2-40B4-BE49-F238E27FC236}">
                <a16:creationId xmlns:a16="http://schemas.microsoft.com/office/drawing/2014/main" id="{C98D89CE-7826-B14C-BF8A-238E771830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628151F3-50A2-D840-9B47-BD97EF66A4FB}"/>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3EAB990B-538E-C844-A743-D37037929723}"/>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A057CA41-9427-5C48-BFDF-BE8DD6490185}"/>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403079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orange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4">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10555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61A0DCB3-20C5-6047-A3E7-B5C87AEA3F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B7FCFCCF-0D4D-5D4A-81BC-E5E6A080EF0D}"/>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D5679DD8-BB91-7F47-81E3-C0D1EE57AD1F}"/>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F1AA71C8-1FE0-7047-8EA9-63602B03A755}"/>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73241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7105C11B-CC1E-3849-9B7A-37EA9405FFA8}"/>
              </a:ext>
            </a:extLst>
          </p:cNvPr>
          <p:cNvSpPr/>
          <p:nvPr userDrawn="1"/>
        </p:nvSpPr>
        <p:spPr>
          <a:xfrm>
            <a:off x="108000" y="102393"/>
            <a:ext cx="8928000" cy="450327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2" name="Platshållare för rubrik 1">
            <a:extLst>
              <a:ext uri="{FF2B5EF4-FFF2-40B4-BE49-F238E27FC236}">
                <a16:creationId xmlns:a16="http://schemas.microsoft.com/office/drawing/2014/main" id="{3CC9E82B-5733-9048-BE26-E951DA9D00F7}"/>
              </a:ext>
            </a:extLst>
          </p:cNvPr>
          <p:cNvSpPr>
            <a:spLocks noGrp="1"/>
          </p:cNvSpPr>
          <p:nvPr>
            <p:ph type="title"/>
          </p:nvPr>
        </p:nvSpPr>
        <p:spPr>
          <a:xfrm>
            <a:off x="107999" y="102393"/>
            <a:ext cx="8927999" cy="900000"/>
          </a:xfrm>
          <a:prstGeom prst="rect">
            <a:avLst/>
          </a:prstGeom>
        </p:spPr>
        <p:txBody>
          <a:bodyPr vert="horz" lIns="288000" tIns="0" rIns="288000" bIns="0" rtlCol="0" anchor="b" anchorCtr="0">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394C773-AEA7-7546-9D46-9CF883B784B0}"/>
              </a:ext>
            </a:extLst>
          </p:cNvPr>
          <p:cNvSpPr>
            <a:spLocks noGrp="1"/>
          </p:cNvSpPr>
          <p:nvPr>
            <p:ph type="body" idx="1"/>
          </p:nvPr>
        </p:nvSpPr>
        <p:spPr>
          <a:xfrm>
            <a:off x="107997" y="1002393"/>
            <a:ext cx="8927998" cy="3603270"/>
          </a:xfrm>
          <a:prstGeom prst="rect">
            <a:avLst/>
          </a:prstGeom>
        </p:spPr>
        <p:txBody>
          <a:bodyPr vert="horz" lIns="288000" tIns="144000" rIns="28800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FE8C26DD-2866-334B-AD6A-61665D77E0BB}"/>
              </a:ext>
            </a:extLst>
          </p:cNvPr>
          <p:cNvSpPr>
            <a:spLocks noGrp="1"/>
          </p:cNvSpPr>
          <p:nvPr>
            <p:ph type="sldNum" sz="quarter" idx="4"/>
          </p:nvPr>
        </p:nvSpPr>
        <p:spPr>
          <a:xfrm>
            <a:off x="4290817" y="4764055"/>
            <a:ext cx="562357" cy="215444"/>
          </a:xfrm>
          <a:prstGeom prst="rect">
            <a:avLst/>
          </a:prstGeom>
        </p:spPr>
        <p:txBody>
          <a:bodyPr vert="horz" wrap="square" lIns="91440" tIns="45720" rIns="91440" bIns="45720" rtlCol="0" anchor="ctr">
            <a:spAutoFit/>
          </a:bodyPr>
          <a:lstStyle>
            <a:lvl1pPr algn="ctr">
              <a:defRPr sz="800">
                <a:solidFill>
                  <a:schemeClr val="tx1">
                    <a:tint val="75000"/>
                  </a:schemeClr>
                </a:solidFill>
                <a:latin typeface="Barlow" pitchFamily="2" charset="77"/>
              </a:defRPr>
            </a:lvl1pPr>
          </a:lstStyle>
          <a:p>
            <a:fld id="{DD7EE01C-7D4D-3049-8107-6C261A7D8CF8}" type="slidenum">
              <a:rPr lang="sv-SE" smtClean="0"/>
              <a:pPr/>
              <a:t>‹#›</a:t>
            </a:fld>
            <a:endParaRPr lang="sv-SE" dirty="0"/>
          </a:p>
        </p:txBody>
      </p:sp>
      <p:sp>
        <p:nvSpPr>
          <p:cNvPr id="7" name="textruta 6">
            <a:extLst>
              <a:ext uri="{FF2B5EF4-FFF2-40B4-BE49-F238E27FC236}">
                <a16:creationId xmlns:a16="http://schemas.microsoft.com/office/drawing/2014/main" id="{49736CD7-D0A6-3541-9784-6959D6FD5147}"/>
              </a:ext>
            </a:extLst>
          </p:cNvPr>
          <p:cNvSpPr txBox="1"/>
          <p:nvPr userDrawn="1"/>
        </p:nvSpPr>
        <p:spPr>
          <a:xfrm>
            <a:off x="107996" y="4802528"/>
            <a:ext cx="741257" cy="138499"/>
          </a:xfrm>
          <a:prstGeom prst="rect">
            <a:avLst/>
          </a:prstGeom>
          <a:noFill/>
        </p:spPr>
        <p:txBody>
          <a:bodyPr wrap="none" lIns="288000" tIns="0" rIns="0" bIns="0" rtlCol="0" anchor="ctr" anchorCtr="0">
            <a:spAutoFit/>
          </a:bodyPr>
          <a:lstStyle/>
          <a:p>
            <a:r>
              <a:rPr lang="sv-SE" sz="900" b="0" i="0" dirty="0">
                <a:latin typeface="Barlow Semi Condensed SemiBold" pitchFamily="2" charset="77"/>
              </a:rPr>
              <a:t>motala.se</a:t>
            </a:r>
          </a:p>
        </p:txBody>
      </p:sp>
      <p:pic>
        <p:nvPicPr>
          <p:cNvPr id="11" name="Bild 10">
            <a:extLst>
              <a:ext uri="{FF2B5EF4-FFF2-40B4-BE49-F238E27FC236}">
                <a16:creationId xmlns:a16="http://schemas.microsoft.com/office/drawing/2014/main" id="{F56319D0-4C8A-814E-BBF3-103251DA5B7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8084571" y="4697385"/>
            <a:ext cx="663429" cy="360000"/>
          </a:xfrm>
          <a:prstGeom prst="rect">
            <a:avLst/>
          </a:prstGeom>
        </p:spPr>
      </p:pic>
      <p:pic>
        <p:nvPicPr>
          <p:cNvPr id="26" name="Bild 25">
            <a:extLst>
              <a:ext uri="{FF2B5EF4-FFF2-40B4-BE49-F238E27FC236}">
                <a16:creationId xmlns:a16="http://schemas.microsoft.com/office/drawing/2014/main" id="{784DDFEA-86B9-0A41-B46D-1D1572E81FAB}"/>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5220873" y="2352782"/>
            <a:ext cx="3816646" cy="2252881"/>
          </a:xfrm>
          <a:prstGeom prst="rect">
            <a:avLst/>
          </a:prstGeom>
        </p:spPr>
      </p:pic>
    </p:spTree>
    <p:extLst>
      <p:ext uri="{BB962C8B-B14F-4D97-AF65-F5344CB8AC3E}">
        <p14:creationId xmlns:p14="http://schemas.microsoft.com/office/powerpoint/2010/main" val="3346754496"/>
      </p:ext>
    </p:extLst>
  </p:cSld>
  <p:clrMap bg1="lt1" tx1="dk1" bg2="lt2" tx2="dk2" accent1="accent1" accent2="accent2" accent3="accent3" accent4="accent4" accent5="accent5" accent6="accent6" hlink="hlink" folHlink="folHlink"/>
  <p:sldLayoutIdLst>
    <p:sldLayoutId id="2147483672" r:id="rId1"/>
    <p:sldLayoutId id="2147483660" r:id="rId2"/>
    <p:sldLayoutId id="2147483666" r:id="rId3"/>
    <p:sldLayoutId id="2147483676" r:id="rId4"/>
    <p:sldLayoutId id="2147483667" r:id="rId5"/>
    <p:sldLayoutId id="2147483678" r:id="rId6"/>
    <p:sldLayoutId id="2147483668" r:id="rId7"/>
    <p:sldLayoutId id="2147483679" r:id="rId8"/>
    <p:sldLayoutId id="2147483669" r:id="rId9"/>
    <p:sldLayoutId id="2147483680" r:id="rId10"/>
    <p:sldLayoutId id="2147483670" r:id="rId11"/>
    <p:sldLayoutId id="2147483681" r:id="rId12"/>
    <p:sldLayoutId id="2147483665" r:id="rId13"/>
    <p:sldLayoutId id="2147483671" r:id="rId14"/>
    <p:sldLayoutId id="2147483677" r:id="rId15"/>
    <p:sldLayoutId id="2147483675" r:id="rId16"/>
    <p:sldLayoutId id="2147483682" r:id="rId17"/>
  </p:sldLayoutIdLst>
  <p:hf sldNum="0" hdr="0" ftr="0" dt="0"/>
  <p:txStyles>
    <p:titleStyle>
      <a:lvl1pPr algn="l" defTabSz="685800" rtl="0" eaLnBrk="1" latinLnBrk="0" hangingPunct="1">
        <a:lnSpc>
          <a:spcPct val="90000"/>
        </a:lnSpc>
        <a:spcBef>
          <a:spcPct val="0"/>
        </a:spcBef>
        <a:buNone/>
        <a:defRPr sz="2800" b="0" i="0" kern="1200">
          <a:solidFill>
            <a:schemeClr val="tx1"/>
          </a:solidFill>
          <a:latin typeface="Barlow Semi Condensed SemiBold" pitchFamily="2" charset="77"/>
          <a:ea typeface="+mj-ea"/>
          <a:cs typeface="+mj-cs"/>
        </a:defRPr>
      </a:lvl1pPr>
    </p:titleStyle>
    <p:body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estracer.se/public/LogIn/AdLogin?pid=a4b9df8f-d0ec-4ae3-9eb7-347c32291d57&amp;epid=2e098b05-b0ef-43eb-a1da-bb9cf3d36967&amp;dl=true&amp;direct=true"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www.youtube.com/watch?v=jU7qahdnHmo"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17.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988C293-6D66-48F0-BCB8-D8BBF9D3AD0C}"/>
              </a:ext>
            </a:extLst>
          </p:cNvPr>
          <p:cNvSpPr>
            <a:spLocks noGrp="1"/>
          </p:cNvSpPr>
          <p:nvPr>
            <p:ph type="body" sz="quarter" idx="14"/>
          </p:nvPr>
        </p:nvSpPr>
        <p:spPr/>
        <p:txBody>
          <a:bodyPr/>
          <a:lstStyle/>
          <a:p>
            <a:r>
              <a:rPr lang="sv-SE" dirty="0"/>
              <a:t>Teamutveckling</a:t>
            </a:r>
          </a:p>
        </p:txBody>
      </p:sp>
      <p:sp>
        <p:nvSpPr>
          <p:cNvPr id="3" name="Underrubrik 2">
            <a:extLst>
              <a:ext uri="{FF2B5EF4-FFF2-40B4-BE49-F238E27FC236}">
                <a16:creationId xmlns:a16="http://schemas.microsoft.com/office/drawing/2014/main" id="{A078CD21-C478-4C53-ADC5-122114DE504F}"/>
              </a:ext>
            </a:extLst>
          </p:cNvPr>
          <p:cNvSpPr>
            <a:spLocks noGrp="1"/>
          </p:cNvSpPr>
          <p:nvPr>
            <p:ph type="subTitle" idx="1"/>
          </p:nvPr>
        </p:nvSpPr>
        <p:spPr/>
        <p:txBody>
          <a:bodyPr/>
          <a:lstStyle/>
          <a:p>
            <a:endParaRPr lang="sv-SE"/>
          </a:p>
        </p:txBody>
      </p:sp>
      <p:pic>
        <p:nvPicPr>
          <p:cNvPr id="4" name="Bildobjekt 3">
            <a:extLst>
              <a:ext uri="{FF2B5EF4-FFF2-40B4-BE49-F238E27FC236}">
                <a16:creationId xmlns:a16="http://schemas.microsoft.com/office/drawing/2014/main" id="{ED68682F-BEFC-4FFC-98D7-3DA0D7D3B592}"/>
              </a:ext>
            </a:extLst>
          </p:cNvPr>
          <p:cNvPicPr>
            <a:picLocks noChangeAspect="1"/>
          </p:cNvPicPr>
          <p:nvPr/>
        </p:nvPicPr>
        <p:blipFill>
          <a:blip r:embed="rId2"/>
          <a:stretch>
            <a:fillRect/>
          </a:stretch>
        </p:blipFill>
        <p:spPr>
          <a:xfrm>
            <a:off x="6504972" y="363584"/>
            <a:ext cx="2066965" cy="2066965"/>
          </a:xfrm>
          <a:prstGeom prst="rect">
            <a:avLst/>
          </a:prstGeom>
        </p:spPr>
      </p:pic>
    </p:spTree>
    <p:extLst>
      <p:ext uri="{BB962C8B-B14F-4D97-AF65-F5344CB8AC3E}">
        <p14:creationId xmlns:p14="http://schemas.microsoft.com/office/powerpoint/2010/main" val="351731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5F7AD81-3EFF-491F-96CF-03399052CC5A}"/>
              </a:ext>
            </a:extLst>
          </p:cNvPr>
          <p:cNvSpPr/>
          <p:nvPr/>
        </p:nvSpPr>
        <p:spPr>
          <a:xfrm>
            <a:off x="475680" y="557917"/>
            <a:ext cx="6485602" cy="413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pPr marL="285750" indent="-285750">
              <a:spcBef>
                <a:spcPts val="600"/>
              </a:spcBef>
              <a:buFont typeface="Arial" panose="020B0604020202020204" pitchFamily="34" charset="0"/>
              <a:buChar char="•"/>
            </a:pPr>
            <a:r>
              <a:rPr lang="sv-SE" sz="1800" dirty="0">
                <a:solidFill>
                  <a:schemeClr val="tx1"/>
                </a:solidFill>
              </a:rPr>
              <a:t>Mål och roller är oklara</a:t>
            </a:r>
          </a:p>
          <a:p>
            <a:pPr marL="285750" indent="-285750">
              <a:spcBef>
                <a:spcPts val="600"/>
              </a:spcBef>
              <a:buFont typeface="Arial" panose="020B0604020202020204" pitchFamily="34" charset="0"/>
              <a:buChar char="•"/>
            </a:pPr>
            <a:r>
              <a:rPr lang="sv-SE" sz="1800" dirty="0">
                <a:solidFill>
                  <a:schemeClr val="tx1"/>
                </a:solidFill>
              </a:rPr>
              <a:t>Det saknas  struktur och organisation</a:t>
            </a:r>
          </a:p>
          <a:p>
            <a:pPr marL="285750" indent="-285750">
              <a:spcBef>
                <a:spcPts val="600"/>
              </a:spcBef>
              <a:buFont typeface="Arial" panose="020B0604020202020204" pitchFamily="34" charset="0"/>
              <a:buChar char="•"/>
            </a:pPr>
            <a:r>
              <a:rPr lang="sv-SE" sz="1800" dirty="0">
                <a:solidFill>
                  <a:schemeClr val="tx1"/>
                </a:solidFill>
              </a:rPr>
              <a:t>Medlemmarna är beroende av ledaren</a:t>
            </a:r>
          </a:p>
          <a:p>
            <a:pPr marL="285750" indent="-285750">
              <a:spcBef>
                <a:spcPts val="600"/>
              </a:spcBef>
              <a:buFont typeface="Arial" panose="020B0604020202020204" pitchFamily="34" charset="0"/>
              <a:buChar char="•"/>
            </a:pPr>
            <a:r>
              <a:rPr lang="sv-SE" sz="1800" dirty="0">
                <a:solidFill>
                  <a:schemeClr val="tx1"/>
                </a:solidFill>
              </a:rPr>
              <a:t>Medlemmarna är upptagna av frågor om tillhörighet och trygghet</a:t>
            </a:r>
          </a:p>
          <a:p>
            <a:pPr marL="285750" indent="-285750">
              <a:spcBef>
                <a:spcPts val="600"/>
              </a:spcBef>
              <a:buFont typeface="Arial" panose="020B0604020202020204" pitchFamily="34" charset="0"/>
              <a:buChar char="•"/>
            </a:pPr>
            <a:r>
              <a:rPr lang="sv-SE" sz="1800" dirty="0">
                <a:solidFill>
                  <a:schemeClr val="tx1"/>
                </a:solidFill>
              </a:rPr>
              <a:t>Kommunikationen  är försiktig och det finns inga öppna konflikter</a:t>
            </a:r>
          </a:p>
          <a:p>
            <a:pPr marL="285750" indent="-285750">
              <a:spcBef>
                <a:spcPts val="600"/>
              </a:spcBef>
              <a:buFont typeface="Arial" panose="020B0604020202020204" pitchFamily="34" charset="0"/>
              <a:buChar char="•"/>
            </a:pPr>
            <a:r>
              <a:rPr lang="sv-SE" sz="1800" dirty="0">
                <a:solidFill>
                  <a:schemeClr val="tx1"/>
                </a:solidFill>
              </a:rPr>
              <a:t>Idéer och förslag bekräftas sällan av andra medlemmar</a:t>
            </a:r>
          </a:p>
          <a:p>
            <a:pPr marL="285750" indent="-285750">
              <a:spcBef>
                <a:spcPts val="600"/>
              </a:spcBef>
              <a:buFont typeface="Arial" panose="020B0604020202020204" pitchFamily="34" charset="0"/>
              <a:buChar char="•"/>
            </a:pPr>
            <a:r>
              <a:rPr lang="sv-SE" sz="1800" dirty="0">
                <a:solidFill>
                  <a:schemeClr val="tx1"/>
                </a:solidFill>
              </a:rPr>
              <a:t>Det är en låg grad av gemensamt beslutsfattande</a:t>
            </a: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p:txBody>
      </p:sp>
      <p:sp>
        <p:nvSpPr>
          <p:cNvPr id="8" name="Ellips 7">
            <a:extLst>
              <a:ext uri="{FF2B5EF4-FFF2-40B4-BE49-F238E27FC236}">
                <a16:creationId xmlns:a16="http://schemas.microsoft.com/office/drawing/2014/main" id="{94FAF367-4B52-4693-B91D-6424ED789BB2}"/>
              </a:ext>
            </a:extLst>
          </p:cNvPr>
          <p:cNvSpPr/>
          <p:nvPr/>
        </p:nvSpPr>
        <p:spPr>
          <a:xfrm>
            <a:off x="6893269" y="453421"/>
            <a:ext cx="1691511" cy="1617205"/>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rPr>
              <a:t>Stadie 1</a:t>
            </a:r>
          </a:p>
        </p:txBody>
      </p:sp>
      <p:sp>
        <p:nvSpPr>
          <p:cNvPr id="2" name="textruta 1">
            <a:extLst>
              <a:ext uri="{FF2B5EF4-FFF2-40B4-BE49-F238E27FC236}">
                <a16:creationId xmlns:a16="http://schemas.microsoft.com/office/drawing/2014/main" id="{D38CDDD2-A84E-4338-B125-E175CB816E9E}"/>
              </a:ext>
            </a:extLst>
          </p:cNvPr>
          <p:cNvSpPr txBox="1"/>
          <p:nvPr/>
        </p:nvSpPr>
        <p:spPr>
          <a:xfrm>
            <a:off x="340822" y="453421"/>
            <a:ext cx="5062451" cy="669414"/>
          </a:xfrm>
          <a:prstGeom prst="rect">
            <a:avLst/>
          </a:prstGeom>
          <a:noFill/>
        </p:spPr>
        <p:txBody>
          <a:bodyPr wrap="square" rtlCol="0">
            <a:spAutoFit/>
          </a:bodyPr>
          <a:lstStyle/>
          <a:p>
            <a:pPr algn="ctr"/>
            <a:r>
              <a:rPr lang="sv-SE" sz="2400" dirty="0">
                <a:latin typeface="+mj-lt"/>
              </a:rPr>
              <a:t>Stadie 1 - Tillhörighet och trygghet</a:t>
            </a:r>
          </a:p>
          <a:p>
            <a:endParaRPr lang="sv-SE" dirty="0">
              <a:latin typeface="+mj-lt"/>
            </a:endParaRPr>
          </a:p>
        </p:txBody>
      </p:sp>
    </p:spTree>
    <p:extLst>
      <p:ext uri="{BB962C8B-B14F-4D97-AF65-F5344CB8AC3E}">
        <p14:creationId xmlns:p14="http://schemas.microsoft.com/office/powerpoint/2010/main" val="107307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5F7AD81-3EFF-491F-96CF-03399052CC5A}"/>
              </a:ext>
            </a:extLst>
          </p:cNvPr>
          <p:cNvSpPr/>
          <p:nvPr/>
        </p:nvSpPr>
        <p:spPr>
          <a:xfrm>
            <a:off x="2773015" y="266218"/>
            <a:ext cx="6485602" cy="413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p:txBody>
      </p:sp>
      <p:sp>
        <p:nvSpPr>
          <p:cNvPr id="2" name="Rektangel 1">
            <a:extLst>
              <a:ext uri="{FF2B5EF4-FFF2-40B4-BE49-F238E27FC236}">
                <a16:creationId xmlns:a16="http://schemas.microsoft.com/office/drawing/2014/main" id="{6B0E3B82-5FD8-4C12-A126-69BE6076F426}"/>
              </a:ext>
            </a:extLst>
          </p:cNvPr>
          <p:cNvSpPr/>
          <p:nvPr/>
        </p:nvSpPr>
        <p:spPr>
          <a:xfrm>
            <a:off x="337280" y="1312445"/>
            <a:ext cx="6660526" cy="2677656"/>
          </a:xfrm>
          <a:prstGeom prst="rect">
            <a:avLst/>
          </a:prstGeom>
        </p:spPr>
        <p:txBody>
          <a:bodyPr wrap="square">
            <a:spAutoFit/>
          </a:bodyPr>
          <a:lstStyle/>
          <a:p>
            <a:pPr lvl="0" defTabSz="914400">
              <a:defRPr/>
            </a:pPr>
            <a:endParaRPr lang="sv-SE" sz="2400" dirty="0"/>
          </a:p>
          <a:p>
            <a:pPr lvl="0" defTabSz="914400">
              <a:defRPr/>
            </a:pPr>
            <a:r>
              <a:rPr lang="sv-SE" sz="1800" dirty="0"/>
              <a:t>För att utvecklas från stadie 1 till stadie 2 behöver gruppen definiera mål, utveckla struktur och funktionell kommunikation. </a:t>
            </a:r>
          </a:p>
          <a:p>
            <a:pPr lvl="0" defTabSz="914400">
              <a:defRPr/>
            </a:pPr>
            <a:endParaRPr lang="sv-SE" sz="1800" dirty="0"/>
          </a:p>
          <a:p>
            <a:pPr lvl="0" defTabSz="914400">
              <a:defRPr/>
            </a:pPr>
            <a:r>
              <a:rPr lang="sv-SE" sz="1800" dirty="0"/>
              <a:t>Ledarrollen: Ledaren behöver arbeta för att öka tryggheten i gruppen, genom att diskutera mål, roller och värderingar. </a:t>
            </a:r>
          </a:p>
          <a:p>
            <a:pPr lvl="0" defTabSz="914400">
              <a:defRPr/>
            </a:pPr>
            <a:endParaRPr lang="sv-SE" sz="1800" dirty="0"/>
          </a:p>
          <a:p>
            <a:pPr lvl="0" defTabSz="914400">
              <a:defRPr/>
            </a:pPr>
            <a:r>
              <a:rPr lang="sv-SE" sz="1800" dirty="0"/>
              <a:t>Medarbetarrollen: Våga ställa frågor. Ge positiv feedback till kollegor och ledaren.</a:t>
            </a:r>
          </a:p>
        </p:txBody>
      </p:sp>
      <p:sp>
        <p:nvSpPr>
          <p:cNvPr id="3" name="textruta 2">
            <a:extLst>
              <a:ext uri="{FF2B5EF4-FFF2-40B4-BE49-F238E27FC236}">
                <a16:creationId xmlns:a16="http://schemas.microsoft.com/office/drawing/2014/main" id="{3C23BAA0-CE3F-4958-BD8A-F5CF3FDFB91C}"/>
              </a:ext>
            </a:extLst>
          </p:cNvPr>
          <p:cNvSpPr txBox="1"/>
          <p:nvPr/>
        </p:nvSpPr>
        <p:spPr>
          <a:xfrm>
            <a:off x="352393" y="604081"/>
            <a:ext cx="8932404" cy="461665"/>
          </a:xfrm>
          <a:prstGeom prst="rect">
            <a:avLst/>
          </a:prstGeom>
          <a:noFill/>
        </p:spPr>
        <p:txBody>
          <a:bodyPr wrap="square" rtlCol="0">
            <a:spAutoFit/>
          </a:bodyPr>
          <a:lstStyle/>
          <a:p>
            <a:r>
              <a:rPr lang="sv-SE" sz="2400" dirty="0">
                <a:latin typeface="+mj-lt"/>
              </a:rPr>
              <a:t>Från stadie 1 till stadie 2</a:t>
            </a:r>
          </a:p>
        </p:txBody>
      </p:sp>
      <p:sp>
        <p:nvSpPr>
          <p:cNvPr id="8" name="Ellips 7">
            <a:extLst>
              <a:ext uri="{FF2B5EF4-FFF2-40B4-BE49-F238E27FC236}">
                <a16:creationId xmlns:a16="http://schemas.microsoft.com/office/drawing/2014/main" id="{2925D700-D288-47C3-96A0-C6548C8FF46E}"/>
              </a:ext>
            </a:extLst>
          </p:cNvPr>
          <p:cNvSpPr/>
          <p:nvPr/>
        </p:nvSpPr>
        <p:spPr>
          <a:xfrm>
            <a:off x="7100096" y="266218"/>
            <a:ext cx="1691511" cy="1617205"/>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rPr>
              <a:t>Stadie 1</a:t>
            </a:r>
          </a:p>
        </p:txBody>
      </p:sp>
    </p:spTree>
    <p:extLst>
      <p:ext uri="{BB962C8B-B14F-4D97-AF65-F5344CB8AC3E}">
        <p14:creationId xmlns:p14="http://schemas.microsoft.com/office/powerpoint/2010/main" val="162030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5F7AD81-3EFF-491F-96CF-03399052CC5A}"/>
              </a:ext>
            </a:extLst>
          </p:cNvPr>
          <p:cNvSpPr/>
          <p:nvPr/>
        </p:nvSpPr>
        <p:spPr>
          <a:xfrm>
            <a:off x="376368" y="762628"/>
            <a:ext cx="6235476" cy="413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r>
              <a:rPr lang="sv-SE" sz="1800" dirty="0">
                <a:solidFill>
                  <a:schemeClr val="tx1"/>
                </a:solidFill>
              </a:rPr>
              <a:t>Medlemmarna efterfrågar tydligare mål och roller</a:t>
            </a: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pPr marL="285750" indent="-285750">
              <a:spcBef>
                <a:spcPts val="600"/>
              </a:spcBef>
              <a:buFont typeface="Arial" panose="020B0604020202020204" pitchFamily="34" charset="0"/>
              <a:buChar char="•"/>
            </a:pPr>
            <a:endParaRPr lang="sv-SE" sz="1800" dirty="0">
              <a:solidFill>
                <a:schemeClr val="tx1"/>
              </a:solidFill>
            </a:endParaRPr>
          </a:p>
          <a:p>
            <a:pPr marL="285750" indent="-285750">
              <a:spcBef>
                <a:spcPts val="600"/>
              </a:spcBef>
              <a:buFont typeface="Arial" panose="020B0604020202020204" pitchFamily="34" charset="0"/>
              <a:buChar char="•"/>
            </a:pPr>
            <a:r>
              <a:rPr lang="sv-SE" sz="1800" dirty="0">
                <a:solidFill>
                  <a:schemeClr val="tx1"/>
                </a:solidFill>
              </a:rPr>
              <a:t>Ökad trygghet i gruppen tillåter att meningsskiljaktigheter kommer i dagen</a:t>
            </a:r>
          </a:p>
          <a:p>
            <a:pPr marL="285750" indent="-285750">
              <a:spcBef>
                <a:spcPts val="600"/>
              </a:spcBef>
              <a:buFont typeface="Arial" panose="020B0604020202020204" pitchFamily="34" charset="0"/>
              <a:buChar char="•"/>
            </a:pPr>
            <a:r>
              <a:rPr lang="sv-SE" sz="1800" dirty="0">
                <a:solidFill>
                  <a:schemeClr val="tx1"/>
                </a:solidFill>
              </a:rPr>
              <a:t>När meningsskiljaktigheter kommer i dagen kan frustration uppstå</a:t>
            </a:r>
          </a:p>
          <a:p>
            <a:pPr marL="285750" indent="-285750">
              <a:spcBef>
                <a:spcPts val="600"/>
              </a:spcBef>
              <a:buFont typeface="Arial" panose="020B0604020202020204" pitchFamily="34" charset="0"/>
              <a:buChar char="•"/>
            </a:pPr>
            <a:r>
              <a:rPr lang="sv-SE" sz="1800" dirty="0">
                <a:solidFill>
                  <a:schemeClr val="tx1"/>
                </a:solidFill>
              </a:rPr>
              <a:t>Medlemmar utmanaren varandra och ledaren</a:t>
            </a:r>
          </a:p>
          <a:p>
            <a:pPr marL="285750" indent="-285750">
              <a:spcBef>
                <a:spcPts val="600"/>
              </a:spcBef>
              <a:buFont typeface="Arial" panose="020B0604020202020204" pitchFamily="34" charset="0"/>
              <a:buChar char="•"/>
            </a:pPr>
            <a:r>
              <a:rPr lang="sv-SE" sz="1800" dirty="0">
                <a:solidFill>
                  <a:schemeClr val="tx1"/>
                </a:solidFill>
              </a:rPr>
              <a:t>Missnöje, konkurrens och syndabocksprocesser kan förekomma</a:t>
            </a:r>
          </a:p>
          <a:p>
            <a:pPr marL="285750" indent="-285750">
              <a:spcBef>
                <a:spcPts val="600"/>
              </a:spcBef>
              <a:buFont typeface="Arial" panose="020B0604020202020204" pitchFamily="34" charset="0"/>
              <a:buChar char="•"/>
            </a:pPr>
            <a:r>
              <a:rPr lang="sv-SE" sz="1800" dirty="0">
                <a:solidFill>
                  <a:schemeClr val="tx1"/>
                </a:solidFill>
              </a:rPr>
              <a:t>Medlemmar börja formera subgrupper</a:t>
            </a:r>
          </a:p>
          <a:p>
            <a:pPr marL="285750" indent="-285750">
              <a:spcBef>
                <a:spcPts val="600"/>
              </a:spcBef>
              <a:buFont typeface="Arial" panose="020B0604020202020204" pitchFamily="34" charset="0"/>
              <a:buChar char="•"/>
            </a:pPr>
            <a:r>
              <a:rPr lang="sv-SE" sz="1800" dirty="0">
                <a:solidFill>
                  <a:schemeClr val="tx1"/>
                </a:solidFill>
              </a:rPr>
              <a:t>Gruppen gör försök att lösa meningsskiljaktigheter</a:t>
            </a: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r>
              <a:rPr lang="sv-SE" sz="1800" dirty="0">
                <a:solidFill>
                  <a:schemeClr val="tx1"/>
                </a:solidFill>
              </a:rPr>
              <a:t> </a:t>
            </a: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p:txBody>
      </p:sp>
      <p:sp>
        <p:nvSpPr>
          <p:cNvPr id="8" name="Ellips 7">
            <a:extLst>
              <a:ext uri="{FF2B5EF4-FFF2-40B4-BE49-F238E27FC236}">
                <a16:creationId xmlns:a16="http://schemas.microsoft.com/office/drawing/2014/main" id="{94FAF367-4B52-4693-B91D-6424ED789BB2}"/>
              </a:ext>
            </a:extLst>
          </p:cNvPr>
          <p:cNvSpPr/>
          <p:nvPr/>
        </p:nvSpPr>
        <p:spPr>
          <a:xfrm>
            <a:off x="7157886" y="219154"/>
            <a:ext cx="1721618" cy="1680337"/>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rPr>
              <a:t>Stadie 2</a:t>
            </a:r>
          </a:p>
        </p:txBody>
      </p:sp>
      <p:sp>
        <p:nvSpPr>
          <p:cNvPr id="2" name="textruta 1">
            <a:extLst>
              <a:ext uri="{FF2B5EF4-FFF2-40B4-BE49-F238E27FC236}">
                <a16:creationId xmlns:a16="http://schemas.microsoft.com/office/drawing/2014/main" id="{2C82DA4F-88C6-44AC-8A92-B32F23638F67}"/>
              </a:ext>
            </a:extLst>
          </p:cNvPr>
          <p:cNvSpPr txBox="1"/>
          <p:nvPr/>
        </p:nvSpPr>
        <p:spPr>
          <a:xfrm>
            <a:off x="-274320" y="414845"/>
            <a:ext cx="5935287" cy="669414"/>
          </a:xfrm>
          <a:prstGeom prst="rect">
            <a:avLst/>
          </a:prstGeom>
          <a:noFill/>
        </p:spPr>
        <p:txBody>
          <a:bodyPr wrap="square" rtlCol="0">
            <a:spAutoFit/>
          </a:bodyPr>
          <a:lstStyle/>
          <a:p>
            <a:pPr algn="ctr"/>
            <a:r>
              <a:rPr lang="sv-SE" sz="2400" dirty="0">
                <a:latin typeface="+mj-lt"/>
              </a:rPr>
              <a:t>Stadie 2 - Opposition och konflikt</a:t>
            </a:r>
          </a:p>
          <a:p>
            <a:endParaRPr lang="sv-SE" dirty="0"/>
          </a:p>
        </p:txBody>
      </p:sp>
    </p:spTree>
    <p:extLst>
      <p:ext uri="{BB962C8B-B14F-4D97-AF65-F5344CB8AC3E}">
        <p14:creationId xmlns:p14="http://schemas.microsoft.com/office/powerpoint/2010/main" val="139894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5F7AD81-3EFF-491F-96CF-03399052CC5A}"/>
              </a:ext>
            </a:extLst>
          </p:cNvPr>
          <p:cNvSpPr/>
          <p:nvPr/>
        </p:nvSpPr>
        <p:spPr>
          <a:xfrm>
            <a:off x="571029" y="505669"/>
            <a:ext cx="6659222" cy="413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pPr marL="285750" indent="-285750">
              <a:spcBef>
                <a:spcPts val="600"/>
              </a:spcBef>
              <a:buFont typeface="Arial" panose="020B0604020202020204" pitchFamily="34" charset="0"/>
              <a:buChar char="•"/>
            </a:pPr>
            <a:r>
              <a:rPr lang="sv-SE" sz="1800" dirty="0">
                <a:solidFill>
                  <a:schemeClr val="tx1"/>
                </a:solidFill>
              </a:rPr>
              <a:t>Olikheter är tillåtna och känns inte lika hotfulla</a:t>
            </a:r>
          </a:p>
          <a:p>
            <a:pPr marL="285750" indent="-285750">
              <a:spcBef>
                <a:spcPts val="600"/>
              </a:spcBef>
              <a:buFont typeface="Arial" panose="020B0604020202020204" pitchFamily="34" charset="0"/>
              <a:buChar char="•"/>
            </a:pPr>
            <a:r>
              <a:rPr lang="sv-SE" sz="1800" dirty="0">
                <a:solidFill>
                  <a:schemeClr val="tx1"/>
                </a:solidFill>
              </a:rPr>
              <a:t>Roller, uppdrag och rutiner börjar klarna</a:t>
            </a:r>
          </a:p>
          <a:p>
            <a:pPr marL="285750" indent="-285750">
              <a:spcBef>
                <a:spcPts val="600"/>
              </a:spcBef>
              <a:buFont typeface="Arial" panose="020B0604020202020204" pitchFamily="34" charset="0"/>
              <a:buChar char="•"/>
            </a:pPr>
            <a:r>
              <a:rPr lang="sv-SE" sz="1800" dirty="0">
                <a:solidFill>
                  <a:schemeClr val="tx1"/>
                </a:solidFill>
              </a:rPr>
              <a:t>Ledarrollen blir mindre styrande och mera rådgivande</a:t>
            </a:r>
          </a:p>
          <a:p>
            <a:pPr marL="285750" indent="-285750">
              <a:spcBef>
                <a:spcPts val="600"/>
              </a:spcBef>
              <a:buFont typeface="Arial" panose="020B0604020202020204" pitchFamily="34" charset="0"/>
              <a:buChar char="•"/>
            </a:pPr>
            <a:r>
              <a:rPr lang="sv-SE" sz="1800" dirty="0">
                <a:solidFill>
                  <a:schemeClr val="tx1"/>
                </a:solidFill>
              </a:rPr>
              <a:t>Sammanhållning och tillit ökar</a:t>
            </a:r>
          </a:p>
          <a:p>
            <a:pPr marL="285750" indent="-285750">
              <a:spcBef>
                <a:spcPts val="600"/>
              </a:spcBef>
              <a:buFont typeface="Arial" panose="020B0604020202020204" pitchFamily="34" charset="0"/>
              <a:buChar char="•"/>
            </a:pPr>
            <a:r>
              <a:rPr lang="sv-SE" sz="1800" dirty="0">
                <a:solidFill>
                  <a:schemeClr val="tx1"/>
                </a:solidFill>
              </a:rPr>
              <a:t>Överenskommelser och samarbete är vanligare</a:t>
            </a:r>
          </a:p>
          <a:p>
            <a:pPr marL="285750" indent="-285750">
              <a:spcBef>
                <a:spcPts val="600"/>
              </a:spcBef>
              <a:buFont typeface="Arial" panose="020B0604020202020204" pitchFamily="34" charset="0"/>
              <a:buChar char="•"/>
            </a:pPr>
            <a:r>
              <a:rPr lang="sv-SE" sz="1800" dirty="0">
                <a:solidFill>
                  <a:schemeClr val="tx1"/>
                </a:solidFill>
              </a:rPr>
              <a:t>Kommunikationen är mer flexibel och uppgiftsorienterad</a:t>
            </a:r>
          </a:p>
          <a:p>
            <a:pPr marL="285750" indent="-285750">
              <a:spcBef>
                <a:spcPts val="600"/>
              </a:spcBef>
              <a:buFont typeface="Arial" panose="020B0604020202020204" pitchFamily="34" charset="0"/>
              <a:buChar char="•"/>
            </a:pPr>
            <a:r>
              <a:rPr lang="sv-SE" sz="1800" dirty="0">
                <a:solidFill>
                  <a:schemeClr val="tx1"/>
                </a:solidFill>
              </a:rPr>
              <a:t>Medlemmarnas tillfredsställelse ökar</a:t>
            </a:r>
          </a:p>
          <a:p>
            <a:pPr marL="285750" indent="-285750">
              <a:spcBef>
                <a:spcPts val="600"/>
              </a:spcBef>
              <a:buFont typeface="Arial" panose="020B0604020202020204" pitchFamily="34" charset="0"/>
              <a:buChar char="•"/>
            </a:pPr>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p:txBody>
      </p:sp>
      <p:sp>
        <p:nvSpPr>
          <p:cNvPr id="6" name="Ellips 5">
            <a:extLst>
              <a:ext uri="{FF2B5EF4-FFF2-40B4-BE49-F238E27FC236}">
                <a16:creationId xmlns:a16="http://schemas.microsoft.com/office/drawing/2014/main" id="{4D15B499-D7A8-461E-A9A8-183DE4BC49F3}"/>
              </a:ext>
            </a:extLst>
          </p:cNvPr>
          <p:cNvSpPr/>
          <p:nvPr/>
        </p:nvSpPr>
        <p:spPr>
          <a:xfrm>
            <a:off x="7157886" y="219154"/>
            <a:ext cx="1721618" cy="1680337"/>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2700000" scaled="1"/>
            <a:tileRect/>
          </a:gra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rPr>
              <a:t>Stadie 3</a:t>
            </a:r>
          </a:p>
        </p:txBody>
      </p:sp>
      <p:sp>
        <p:nvSpPr>
          <p:cNvPr id="2" name="textruta 1">
            <a:extLst>
              <a:ext uri="{FF2B5EF4-FFF2-40B4-BE49-F238E27FC236}">
                <a16:creationId xmlns:a16="http://schemas.microsoft.com/office/drawing/2014/main" id="{0E8AA432-C395-45AF-879A-71EC90AF5756}"/>
              </a:ext>
            </a:extLst>
          </p:cNvPr>
          <p:cNvSpPr txBox="1"/>
          <p:nvPr/>
        </p:nvSpPr>
        <p:spPr>
          <a:xfrm>
            <a:off x="-465513" y="505669"/>
            <a:ext cx="6101542" cy="461665"/>
          </a:xfrm>
          <a:prstGeom prst="rect">
            <a:avLst/>
          </a:prstGeom>
          <a:noFill/>
        </p:spPr>
        <p:txBody>
          <a:bodyPr wrap="square" rtlCol="0">
            <a:spAutoFit/>
          </a:bodyPr>
          <a:lstStyle/>
          <a:p>
            <a:pPr algn="ctr"/>
            <a:r>
              <a:rPr lang="sv-SE" sz="2400" dirty="0">
                <a:latin typeface="+mj-lt"/>
              </a:rPr>
              <a:t>Stadie 3 - Tillit och struktur</a:t>
            </a:r>
          </a:p>
        </p:txBody>
      </p:sp>
    </p:spTree>
    <p:extLst>
      <p:ext uri="{BB962C8B-B14F-4D97-AF65-F5344CB8AC3E}">
        <p14:creationId xmlns:p14="http://schemas.microsoft.com/office/powerpoint/2010/main" val="397549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5F7AD81-3EFF-491F-96CF-03399052CC5A}"/>
              </a:ext>
            </a:extLst>
          </p:cNvPr>
          <p:cNvSpPr/>
          <p:nvPr/>
        </p:nvSpPr>
        <p:spPr>
          <a:xfrm>
            <a:off x="2773015" y="266218"/>
            <a:ext cx="6485602" cy="413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p:txBody>
      </p:sp>
      <p:sp>
        <p:nvSpPr>
          <p:cNvPr id="3" name="Rektangel 2">
            <a:extLst>
              <a:ext uri="{FF2B5EF4-FFF2-40B4-BE49-F238E27FC236}">
                <a16:creationId xmlns:a16="http://schemas.microsoft.com/office/drawing/2014/main" id="{0DA11794-14CE-4C59-B5E8-52246CCFD2CD}"/>
              </a:ext>
            </a:extLst>
          </p:cNvPr>
          <p:cNvSpPr/>
          <p:nvPr/>
        </p:nvSpPr>
        <p:spPr>
          <a:xfrm>
            <a:off x="382995" y="1652372"/>
            <a:ext cx="6791389" cy="2793072"/>
          </a:xfrm>
          <a:prstGeom prst="rect">
            <a:avLst/>
          </a:prstGeom>
        </p:spPr>
        <p:txBody>
          <a:bodyPr wrap="square">
            <a:spAutoFit/>
          </a:bodyPr>
          <a:lstStyle/>
          <a:p>
            <a:pPr lvl="0" defTabSz="914400">
              <a:defRPr/>
            </a:pPr>
            <a:r>
              <a:rPr lang="sv-SE" sz="1800" dirty="0"/>
              <a:t>För att utvecklas från stadie 3 till stadie 4 behöver gruppen fortsätta utveckla struktur och rollfördelning. Befästa goda relationer, ge och ta emot feedback.</a:t>
            </a:r>
          </a:p>
          <a:p>
            <a:pPr lvl="0" defTabSz="914400">
              <a:defRPr/>
            </a:pPr>
            <a:endParaRPr lang="sv-SE" sz="1800" dirty="0"/>
          </a:p>
          <a:p>
            <a:pPr lvl="0" defTabSz="914400">
              <a:defRPr/>
            </a:pPr>
            <a:r>
              <a:rPr lang="sv-SE" sz="1800" dirty="0"/>
              <a:t>Ledarrollen: Mindre direktiv och mer konsultativ roll. Uppföljning och feedback är viktigt. </a:t>
            </a:r>
          </a:p>
          <a:p>
            <a:pPr lvl="0" defTabSz="914400">
              <a:defRPr/>
            </a:pPr>
            <a:endParaRPr lang="sv-SE" sz="1800" dirty="0"/>
          </a:p>
          <a:p>
            <a:pPr lvl="0" defTabSz="914400">
              <a:defRPr/>
            </a:pPr>
            <a:r>
              <a:rPr lang="sv-SE" sz="1800" dirty="0"/>
              <a:t>Medarbetarrollen: ta initiativ, ta ansvar. Se till att alla kommer till tals.</a:t>
            </a:r>
          </a:p>
          <a:p>
            <a:pPr lvl="0" defTabSz="914400">
              <a:defRPr/>
            </a:pPr>
            <a:endParaRPr lang="sv-SE" dirty="0"/>
          </a:p>
        </p:txBody>
      </p:sp>
      <p:sp>
        <p:nvSpPr>
          <p:cNvPr id="6" name="Ellips 5">
            <a:extLst>
              <a:ext uri="{FF2B5EF4-FFF2-40B4-BE49-F238E27FC236}">
                <a16:creationId xmlns:a16="http://schemas.microsoft.com/office/drawing/2014/main" id="{E19B3C2A-8AE5-4DE2-9C1F-6ED2137C1FEE}"/>
              </a:ext>
            </a:extLst>
          </p:cNvPr>
          <p:cNvSpPr/>
          <p:nvPr/>
        </p:nvSpPr>
        <p:spPr>
          <a:xfrm>
            <a:off x="7174384" y="219154"/>
            <a:ext cx="1721618" cy="1680337"/>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2700000" scaled="1"/>
            <a:tileRect/>
          </a:gra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rPr>
              <a:t>Stadie 3</a:t>
            </a:r>
          </a:p>
        </p:txBody>
      </p:sp>
      <p:sp>
        <p:nvSpPr>
          <p:cNvPr id="2" name="textruta 1">
            <a:extLst>
              <a:ext uri="{FF2B5EF4-FFF2-40B4-BE49-F238E27FC236}">
                <a16:creationId xmlns:a16="http://schemas.microsoft.com/office/drawing/2014/main" id="{2CBEB4DC-5420-4619-9F5C-36EE6FCBF7C5}"/>
              </a:ext>
            </a:extLst>
          </p:cNvPr>
          <p:cNvSpPr txBox="1"/>
          <p:nvPr/>
        </p:nvSpPr>
        <p:spPr>
          <a:xfrm>
            <a:off x="382995" y="597657"/>
            <a:ext cx="5917151" cy="461665"/>
          </a:xfrm>
          <a:prstGeom prst="rect">
            <a:avLst/>
          </a:prstGeom>
          <a:noFill/>
        </p:spPr>
        <p:txBody>
          <a:bodyPr wrap="square" rtlCol="0">
            <a:spAutoFit/>
          </a:bodyPr>
          <a:lstStyle/>
          <a:p>
            <a:r>
              <a:rPr lang="sv-SE" sz="2400" dirty="0">
                <a:latin typeface="+mj-lt"/>
              </a:rPr>
              <a:t>Från stadie 3 till stadie 4</a:t>
            </a:r>
          </a:p>
        </p:txBody>
      </p:sp>
    </p:spTree>
    <p:extLst>
      <p:ext uri="{BB962C8B-B14F-4D97-AF65-F5344CB8AC3E}">
        <p14:creationId xmlns:p14="http://schemas.microsoft.com/office/powerpoint/2010/main" val="262350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5F7AD81-3EFF-491F-96CF-03399052CC5A}"/>
              </a:ext>
            </a:extLst>
          </p:cNvPr>
          <p:cNvSpPr/>
          <p:nvPr/>
        </p:nvSpPr>
        <p:spPr>
          <a:xfrm>
            <a:off x="676958" y="612650"/>
            <a:ext cx="6233532" cy="4333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600" dirty="0">
              <a:solidFill>
                <a:schemeClr val="tx1"/>
              </a:solidFill>
            </a:endParaRPr>
          </a:p>
          <a:p>
            <a:pPr marL="285750" indent="-285750">
              <a:spcBef>
                <a:spcPts val="600"/>
              </a:spcBef>
              <a:buFont typeface="Arial" panose="020B0604020202020204" pitchFamily="34" charset="0"/>
              <a:buChar char="•"/>
            </a:pPr>
            <a:r>
              <a:rPr lang="sv-SE" sz="1800" dirty="0">
                <a:solidFill>
                  <a:schemeClr val="tx1"/>
                </a:solidFill>
              </a:rPr>
              <a:t>Mål, roller och normer är tydliga, konkreta och gemensamma</a:t>
            </a:r>
          </a:p>
          <a:p>
            <a:pPr marL="285750" indent="-285750">
              <a:spcBef>
                <a:spcPts val="600"/>
              </a:spcBef>
              <a:buFont typeface="Arial" panose="020B0604020202020204" pitchFamily="34" charset="0"/>
              <a:buChar char="•"/>
            </a:pPr>
            <a:r>
              <a:rPr lang="sv-SE" sz="1800" dirty="0">
                <a:solidFill>
                  <a:schemeClr val="tx1"/>
                </a:solidFill>
              </a:rPr>
              <a:t>Medlemmarna tar mycket ansvar och initiativ och samarbetar frivilligt</a:t>
            </a:r>
          </a:p>
          <a:p>
            <a:pPr marL="285750" indent="-285750">
              <a:spcBef>
                <a:spcPts val="600"/>
              </a:spcBef>
              <a:buFont typeface="Arial" panose="020B0604020202020204" pitchFamily="34" charset="0"/>
              <a:buChar char="•"/>
            </a:pPr>
            <a:r>
              <a:rPr lang="sv-SE" sz="1800" dirty="0">
                <a:solidFill>
                  <a:schemeClr val="tx1"/>
                </a:solidFill>
              </a:rPr>
              <a:t>Ledarskap delas i gruppen och ansvar delegeras</a:t>
            </a:r>
          </a:p>
          <a:p>
            <a:pPr marL="285750" indent="-285750">
              <a:spcBef>
                <a:spcPts val="600"/>
              </a:spcBef>
              <a:buFont typeface="Arial" panose="020B0604020202020204" pitchFamily="34" charset="0"/>
              <a:buChar char="•"/>
            </a:pPr>
            <a:r>
              <a:rPr lang="sv-SE" sz="1800" dirty="0">
                <a:solidFill>
                  <a:schemeClr val="tx1"/>
                </a:solidFill>
              </a:rPr>
              <a:t>Gruppen har hög sammanhållning, energinivå och arbetstillfredsställelse</a:t>
            </a:r>
          </a:p>
          <a:p>
            <a:pPr marL="285750" indent="-285750">
              <a:spcBef>
                <a:spcPts val="600"/>
              </a:spcBef>
              <a:buFont typeface="Arial" panose="020B0604020202020204" pitchFamily="34" charset="0"/>
              <a:buChar char="•"/>
            </a:pPr>
            <a:r>
              <a:rPr lang="sv-SE" sz="1800" dirty="0">
                <a:solidFill>
                  <a:schemeClr val="tx1"/>
                </a:solidFill>
              </a:rPr>
              <a:t>Kommunikationen är öppen och alla blir hörda</a:t>
            </a:r>
          </a:p>
          <a:p>
            <a:pPr marL="285750" indent="-285750">
              <a:spcBef>
                <a:spcPts val="600"/>
              </a:spcBef>
              <a:buFont typeface="Arial" panose="020B0604020202020204" pitchFamily="34" charset="0"/>
              <a:buChar char="•"/>
            </a:pPr>
            <a:r>
              <a:rPr lang="sv-SE" sz="1800" dirty="0">
                <a:solidFill>
                  <a:schemeClr val="tx1"/>
                </a:solidFill>
              </a:rPr>
              <a:t>Gruppen verkställer beslut och utvärderar resultatet</a:t>
            </a:r>
          </a:p>
          <a:p>
            <a:pPr marL="285750" indent="-285750">
              <a:spcBef>
                <a:spcPts val="600"/>
              </a:spcBef>
              <a:buFont typeface="Arial" panose="020B0604020202020204" pitchFamily="34" charset="0"/>
              <a:buChar char="•"/>
            </a:pPr>
            <a:r>
              <a:rPr lang="sv-SE" sz="1800" dirty="0">
                <a:solidFill>
                  <a:schemeClr val="tx1"/>
                </a:solidFill>
              </a:rPr>
              <a:t>Hög effektivitet och produktivitet</a:t>
            </a: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p:txBody>
      </p:sp>
      <p:sp>
        <p:nvSpPr>
          <p:cNvPr id="8" name="Ellips 7">
            <a:extLst>
              <a:ext uri="{FF2B5EF4-FFF2-40B4-BE49-F238E27FC236}">
                <a16:creationId xmlns:a16="http://schemas.microsoft.com/office/drawing/2014/main" id="{94FAF367-4B52-4693-B91D-6424ED789BB2}"/>
              </a:ext>
            </a:extLst>
          </p:cNvPr>
          <p:cNvSpPr/>
          <p:nvPr/>
        </p:nvSpPr>
        <p:spPr>
          <a:xfrm>
            <a:off x="7024775" y="261064"/>
            <a:ext cx="1790085" cy="1751468"/>
          </a:xfrm>
          <a:prstGeom prst="ellipse">
            <a:avLst/>
          </a:prstGeom>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rPr>
              <a:t>Stadie 4</a:t>
            </a:r>
          </a:p>
        </p:txBody>
      </p:sp>
      <p:sp>
        <p:nvSpPr>
          <p:cNvPr id="2" name="textruta 1">
            <a:extLst>
              <a:ext uri="{FF2B5EF4-FFF2-40B4-BE49-F238E27FC236}">
                <a16:creationId xmlns:a16="http://schemas.microsoft.com/office/drawing/2014/main" id="{915C1E82-AEEC-4D67-8602-31B871C38CE0}"/>
              </a:ext>
            </a:extLst>
          </p:cNvPr>
          <p:cNvSpPr txBox="1"/>
          <p:nvPr/>
        </p:nvSpPr>
        <p:spPr>
          <a:xfrm>
            <a:off x="-74815" y="516834"/>
            <a:ext cx="6317673" cy="461665"/>
          </a:xfrm>
          <a:prstGeom prst="rect">
            <a:avLst/>
          </a:prstGeom>
          <a:noFill/>
        </p:spPr>
        <p:txBody>
          <a:bodyPr wrap="square" rtlCol="0">
            <a:spAutoFit/>
          </a:bodyPr>
          <a:lstStyle/>
          <a:p>
            <a:pPr algn="ctr"/>
            <a:r>
              <a:rPr lang="sv-SE" sz="2400" dirty="0">
                <a:latin typeface="+mj-lt"/>
              </a:rPr>
              <a:t>Stadie 4 - Arbete och produktivitet</a:t>
            </a:r>
          </a:p>
        </p:txBody>
      </p:sp>
    </p:spTree>
    <p:extLst>
      <p:ext uri="{BB962C8B-B14F-4D97-AF65-F5344CB8AC3E}">
        <p14:creationId xmlns:p14="http://schemas.microsoft.com/office/powerpoint/2010/main" val="40807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5F7AD81-3EFF-491F-96CF-03399052CC5A}"/>
              </a:ext>
            </a:extLst>
          </p:cNvPr>
          <p:cNvSpPr/>
          <p:nvPr/>
        </p:nvSpPr>
        <p:spPr>
          <a:xfrm>
            <a:off x="2773015" y="266218"/>
            <a:ext cx="6485602" cy="413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a:p>
            <a:endParaRPr lang="sv-SE" sz="1800" dirty="0">
              <a:solidFill>
                <a:schemeClr val="tx1"/>
              </a:solidFill>
            </a:endParaRPr>
          </a:p>
        </p:txBody>
      </p:sp>
      <p:sp>
        <p:nvSpPr>
          <p:cNvPr id="3" name="textruta 2">
            <a:extLst>
              <a:ext uri="{FF2B5EF4-FFF2-40B4-BE49-F238E27FC236}">
                <a16:creationId xmlns:a16="http://schemas.microsoft.com/office/drawing/2014/main" id="{3C23BAA0-CE3F-4958-BD8A-F5CF3FDFB91C}"/>
              </a:ext>
            </a:extLst>
          </p:cNvPr>
          <p:cNvSpPr txBox="1"/>
          <p:nvPr/>
        </p:nvSpPr>
        <p:spPr>
          <a:xfrm>
            <a:off x="352393" y="604081"/>
            <a:ext cx="5829253" cy="461665"/>
          </a:xfrm>
          <a:prstGeom prst="rect">
            <a:avLst/>
          </a:prstGeom>
          <a:noFill/>
        </p:spPr>
        <p:txBody>
          <a:bodyPr wrap="square" rtlCol="0">
            <a:spAutoFit/>
          </a:bodyPr>
          <a:lstStyle/>
          <a:p>
            <a:r>
              <a:rPr lang="sv-SE" sz="2400" dirty="0">
                <a:latin typeface="+mj-lt"/>
              </a:rPr>
              <a:t>Behåll och utvecklas i stadie 4</a:t>
            </a:r>
          </a:p>
        </p:txBody>
      </p:sp>
      <p:sp>
        <p:nvSpPr>
          <p:cNvPr id="8" name="Rektangel 7">
            <a:extLst>
              <a:ext uri="{FF2B5EF4-FFF2-40B4-BE49-F238E27FC236}">
                <a16:creationId xmlns:a16="http://schemas.microsoft.com/office/drawing/2014/main" id="{D4678D3A-2202-44FC-A955-E085949FB79B}"/>
              </a:ext>
            </a:extLst>
          </p:cNvPr>
          <p:cNvSpPr/>
          <p:nvPr/>
        </p:nvSpPr>
        <p:spPr>
          <a:xfrm>
            <a:off x="352393" y="1394008"/>
            <a:ext cx="6832991" cy="2308324"/>
          </a:xfrm>
          <a:prstGeom prst="rect">
            <a:avLst/>
          </a:prstGeom>
        </p:spPr>
        <p:txBody>
          <a:bodyPr wrap="square">
            <a:spAutoFit/>
          </a:bodyPr>
          <a:lstStyle/>
          <a:p>
            <a:pPr lvl="0" defTabSz="914400">
              <a:defRPr/>
            </a:pPr>
            <a:r>
              <a:rPr lang="sv-SE" sz="1800" dirty="0"/>
              <a:t>För att utvecklas i stadie 4 behöver gruppen fortsätta främja förnyelser och upprätthålla det hälsosamma klimatet.</a:t>
            </a:r>
          </a:p>
          <a:p>
            <a:pPr lvl="0" defTabSz="914400">
              <a:defRPr/>
            </a:pPr>
            <a:endParaRPr lang="sv-SE" sz="1800" dirty="0"/>
          </a:p>
          <a:p>
            <a:pPr lvl="0" defTabSz="914400">
              <a:defRPr/>
            </a:pPr>
            <a:r>
              <a:rPr lang="sv-SE" sz="1800" dirty="0"/>
              <a:t>Ledarrollen: Teamet är självgående, ledaren går bara in när det behövs. Upprätthåller nivån, hittar nya utmaningar, ökar interaktion med omvärlden.</a:t>
            </a:r>
          </a:p>
          <a:p>
            <a:pPr lvl="0" defTabSz="914400">
              <a:defRPr/>
            </a:pPr>
            <a:endParaRPr lang="sv-SE" sz="1800" dirty="0"/>
          </a:p>
          <a:p>
            <a:pPr lvl="0" defTabSz="914400">
              <a:defRPr/>
            </a:pPr>
            <a:r>
              <a:rPr lang="sv-SE" sz="1800" dirty="0"/>
              <a:t>Medarbetarrollen: Fokuserar på kvalitet och detaljer. Blickar utåt.</a:t>
            </a:r>
          </a:p>
        </p:txBody>
      </p:sp>
      <p:sp>
        <p:nvSpPr>
          <p:cNvPr id="10" name="Ellips 9">
            <a:extLst>
              <a:ext uri="{FF2B5EF4-FFF2-40B4-BE49-F238E27FC236}">
                <a16:creationId xmlns:a16="http://schemas.microsoft.com/office/drawing/2014/main" id="{1687C033-2DA0-4FB4-BA0A-AB12304DF84E}"/>
              </a:ext>
            </a:extLst>
          </p:cNvPr>
          <p:cNvSpPr/>
          <p:nvPr/>
        </p:nvSpPr>
        <p:spPr>
          <a:xfrm>
            <a:off x="6989058" y="284547"/>
            <a:ext cx="1802549" cy="1751468"/>
          </a:xfrm>
          <a:prstGeom prst="ellipse">
            <a:avLst/>
          </a:prstGeom>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rPr>
              <a:t>Stadie 4</a:t>
            </a:r>
          </a:p>
        </p:txBody>
      </p:sp>
    </p:spTree>
    <p:extLst>
      <p:ext uri="{BB962C8B-B14F-4D97-AF65-F5344CB8AC3E}">
        <p14:creationId xmlns:p14="http://schemas.microsoft.com/office/powerpoint/2010/main" val="153998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96913F-83B0-4D48-8F56-7D5CFD5A9876}"/>
              </a:ext>
            </a:extLst>
          </p:cNvPr>
          <p:cNvSpPr>
            <a:spLocks noGrp="1"/>
          </p:cNvSpPr>
          <p:nvPr>
            <p:ph type="title"/>
          </p:nvPr>
        </p:nvSpPr>
        <p:spPr>
          <a:xfrm>
            <a:off x="0" y="408162"/>
            <a:ext cx="2711170" cy="477805"/>
          </a:xfrm>
        </p:spPr>
        <p:txBody>
          <a:bodyPr/>
          <a:lstStyle/>
          <a:p>
            <a:br>
              <a:rPr lang="sv-SE" b="1" dirty="0"/>
            </a:br>
            <a:r>
              <a:rPr lang="sv-SE" sz="1600" b="1" dirty="0"/>
              <a:t>Välfungerande</a:t>
            </a:r>
            <a:endParaRPr lang="sv-SE" sz="1600" dirty="0"/>
          </a:p>
        </p:txBody>
      </p:sp>
      <p:sp>
        <p:nvSpPr>
          <p:cNvPr id="5" name="Ellips 4">
            <a:extLst>
              <a:ext uri="{FF2B5EF4-FFF2-40B4-BE49-F238E27FC236}">
                <a16:creationId xmlns:a16="http://schemas.microsoft.com/office/drawing/2014/main" id="{91A39C44-4CDE-4FAE-8953-AE93AEB4DFE4}"/>
              </a:ext>
            </a:extLst>
          </p:cNvPr>
          <p:cNvSpPr/>
          <p:nvPr/>
        </p:nvSpPr>
        <p:spPr>
          <a:xfrm>
            <a:off x="561719" y="2852058"/>
            <a:ext cx="1063030" cy="955611"/>
          </a:xfrm>
          <a:prstGeom prst="ellipse">
            <a:avLst/>
          </a:prstGeom>
          <a:solidFill>
            <a:schemeClr val="accent1"/>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000" dirty="0">
                <a:solidFill>
                  <a:schemeClr val="bg1"/>
                </a:solidFill>
              </a:rPr>
              <a:t>Stadie 1</a:t>
            </a:r>
          </a:p>
          <a:p>
            <a:pPr algn="ctr"/>
            <a:endParaRPr lang="sv-SE" sz="1000" dirty="0">
              <a:solidFill>
                <a:schemeClr val="bg1"/>
              </a:solidFill>
            </a:endParaRPr>
          </a:p>
          <a:p>
            <a:pPr algn="ctr"/>
            <a:r>
              <a:rPr lang="sv-SE" sz="900" dirty="0">
                <a:solidFill>
                  <a:schemeClr val="bg1"/>
                </a:solidFill>
              </a:rPr>
              <a:t>Tillhörighet och trygghet</a:t>
            </a:r>
          </a:p>
        </p:txBody>
      </p:sp>
      <p:cxnSp>
        <p:nvCxnSpPr>
          <p:cNvPr id="10" name="Rak pilkoppling 9">
            <a:extLst>
              <a:ext uri="{FF2B5EF4-FFF2-40B4-BE49-F238E27FC236}">
                <a16:creationId xmlns:a16="http://schemas.microsoft.com/office/drawing/2014/main" id="{82B76CE6-DE60-4354-8EDC-35CF413E45FD}"/>
              </a:ext>
            </a:extLst>
          </p:cNvPr>
          <p:cNvCxnSpPr>
            <a:cxnSpLocks/>
          </p:cNvCxnSpPr>
          <p:nvPr/>
        </p:nvCxnSpPr>
        <p:spPr>
          <a:xfrm>
            <a:off x="455919" y="4564443"/>
            <a:ext cx="5476345" cy="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11" name="Rak pilkoppling 10">
            <a:extLst>
              <a:ext uri="{FF2B5EF4-FFF2-40B4-BE49-F238E27FC236}">
                <a16:creationId xmlns:a16="http://schemas.microsoft.com/office/drawing/2014/main" id="{BEF963FB-1650-4BD6-BF8F-2B1766B7A7F3}"/>
              </a:ext>
            </a:extLst>
          </p:cNvPr>
          <p:cNvCxnSpPr>
            <a:cxnSpLocks/>
          </p:cNvCxnSpPr>
          <p:nvPr/>
        </p:nvCxnSpPr>
        <p:spPr>
          <a:xfrm flipV="1">
            <a:off x="434508" y="1156225"/>
            <a:ext cx="0" cy="3438446"/>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15" name="Ellips 14">
            <a:extLst>
              <a:ext uri="{FF2B5EF4-FFF2-40B4-BE49-F238E27FC236}">
                <a16:creationId xmlns:a16="http://schemas.microsoft.com/office/drawing/2014/main" id="{400373CE-6D64-4424-9989-790EF6576143}"/>
              </a:ext>
            </a:extLst>
          </p:cNvPr>
          <p:cNvSpPr/>
          <p:nvPr/>
        </p:nvSpPr>
        <p:spPr>
          <a:xfrm>
            <a:off x="3006422" y="2199940"/>
            <a:ext cx="1063030" cy="955611"/>
          </a:xfrm>
          <a:prstGeom prst="ellipse">
            <a:avLst/>
          </a:prstGeom>
          <a:solidFill>
            <a:schemeClr val="accent3"/>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000" dirty="0">
                <a:solidFill>
                  <a:schemeClr val="bg1"/>
                </a:solidFill>
              </a:rPr>
              <a:t>Stadie 3</a:t>
            </a:r>
          </a:p>
          <a:p>
            <a:pPr algn="ctr"/>
            <a:endParaRPr lang="sv-SE" sz="1000" dirty="0">
              <a:solidFill>
                <a:schemeClr val="bg1"/>
              </a:solidFill>
            </a:endParaRPr>
          </a:p>
          <a:p>
            <a:pPr algn="ctr"/>
            <a:r>
              <a:rPr lang="sv-SE" sz="1000" dirty="0">
                <a:solidFill>
                  <a:schemeClr val="bg1"/>
                </a:solidFill>
              </a:rPr>
              <a:t>Tillit och struktur</a:t>
            </a:r>
          </a:p>
        </p:txBody>
      </p:sp>
      <p:sp>
        <p:nvSpPr>
          <p:cNvPr id="16" name="Ellips 15">
            <a:extLst>
              <a:ext uri="{FF2B5EF4-FFF2-40B4-BE49-F238E27FC236}">
                <a16:creationId xmlns:a16="http://schemas.microsoft.com/office/drawing/2014/main" id="{F6A2F482-1342-40A8-9B13-052DD0F00BCA}"/>
              </a:ext>
            </a:extLst>
          </p:cNvPr>
          <p:cNvSpPr/>
          <p:nvPr/>
        </p:nvSpPr>
        <p:spPr>
          <a:xfrm>
            <a:off x="1943392" y="3306645"/>
            <a:ext cx="1063030" cy="955611"/>
          </a:xfrm>
          <a:prstGeom prst="ellipse">
            <a:avLst/>
          </a:prstGeom>
          <a:solidFill>
            <a:schemeClr val="accent2"/>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000" dirty="0">
                <a:solidFill>
                  <a:schemeClr val="bg1"/>
                </a:solidFill>
              </a:rPr>
              <a:t>Stadie 2</a:t>
            </a:r>
          </a:p>
          <a:p>
            <a:pPr algn="ctr"/>
            <a:endParaRPr lang="sv-SE" sz="1000" dirty="0">
              <a:solidFill>
                <a:schemeClr val="bg1"/>
              </a:solidFill>
            </a:endParaRPr>
          </a:p>
          <a:p>
            <a:pPr algn="ctr"/>
            <a:r>
              <a:rPr lang="sv-SE" sz="900" dirty="0">
                <a:solidFill>
                  <a:schemeClr val="bg1"/>
                </a:solidFill>
              </a:rPr>
              <a:t>Opposition och konflikt</a:t>
            </a:r>
          </a:p>
        </p:txBody>
      </p:sp>
      <p:sp>
        <p:nvSpPr>
          <p:cNvPr id="17" name="Ellips 16">
            <a:extLst>
              <a:ext uri="{FF2B5EF4-FFF2-40B4-BE49-F238E27FC236}">
                <a16:creationId xmlns:a16="http://schemas.microsoft.com/office/drawing/2014/main" id="{9A55771A-54D8-4668-B9E3-53962253FE63}"/>
              </a:ext>
            </a:extLst>
          </p:cNvPr>
          <p:cNvSpPr/>
          <p:nvPr/>
        </p:nvSpPr>
        <p:spPr>
          <a:xfrm>
            <a:off x="4172725" y="1510142"/>
            <a:ext cx="1063030" cy="955611"/>
          </a:xfrm>
          <a:prstGeom prst="ellipse">
            <a:avLst/>
          </a:prstGeom>
          <a:solidFill>
            <a:schemeClr val="accent5"/>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000" dirty="0">
                <a:solidFill>
                  <a:schemeClr val="bg1"/>
                </a:solidFill>
              </a:rPr>
              <a:t>Stadie 4</a:t>
            </a:r>
          </a:p>
          <a:p>
            <a:pPr algn="ctr"/>
            <a:endParaRPr lang="sv-SE" sz="800" dirty="0">
              <a:solidFill>
                <a:schemeClr val="bg1"/>
              </a:solidFill>
            </a:endParaRPr>
          </a:p>
          <a:p>
            <a:pPr algn="ctr"/>
            <a:r>
              <a:rPr lang="sv-SE" sz="800" dirty="0">
                <a:solidFill>
                  <a:schemeClr val="bg1"/>
                </a:solidFill>
              </a:rPr>
              <a:t>Arbete och produktivitet</a:t>
            </a:r>
          </a:p>
        </p:txBody>
      </p:sp>
      <p:sp>
        <p:nvSpPr>
          <p:cNvPr id="19" name="Rubrik 1">
            <a:extLst>
              <a:ext uri="{FF2B5EF4-FFF2-40B4-BE49-F238E27FC236}">
                <a16:creationId xmlns:a16="http://schemas.microsoft.com/office/drawing/2014/main" id="{4DBE6163-5745-489A-AD7D-DA0FDE2FF7B8}"/>
              </a:ext>
            </a:extLst>
          </p:cNvPr>
          <p:cNvSpPr txBox="1">
            <a:spLocks/>
          </p:cNvSpPr>
          <p:nvPr/>
        </p:nvSpPr>
        <p:spPr>
          <a:xfrm>
            <a:off x="5932264" y="4023353"/>
            <a:ext cx="2711170" cy="477805"/>
          </a:xfrm>
          <a:prstGeom prst="rect">
            <a:avLst/>
          </a:prstGeom>
        </p:spPr>
        <p:txBody>
          <a:bodyPr vert="horz" lIns="288000" tIns="288000" rIns="288000" bIns="0" rtlCol="0" anchor="b" anchorCtr="0">
            <a:noAutofit/>
          </a:bodyPr>
          <a:lstStyle>
            <a:lvl1pPr algn="l" defTabSz="685800" rtl="0" eaLnBrk="1" latinLnBrk="0" hangingPunct="1">
              <a:lnSpc>
                <a:spcPct val="90000"/>
              </a:lnSpc>
              <a:spcBef>
                <a:spcPct val="0"/>
              </a:spcBef>
              <a:buNone/>
              <a:defRPr sz="2400" b="0" i="0" kern="1200">
                <a:solidFill>
                  <a:schemeClr val="tx1"/>
                </a:solidFill>
                <a:latin typeface="Barlow Semi Condensed SemiBold" pitchFamily="2" charset="77"/>
                <a:ea typeface="+mj-ea"/>
                <a:cs typeface="+mj-cs"/>
              </a:defRPr>
            </a:lvl1pPr>
          </a:lstStyle>
          <a:p>
            <a:br>
              <a:rPr lang="sv-SE" b="1" dirty="0"/>
            </a:br>
            <a:r>
              <a:rPr lang="sv-SE" sz="1600" b="1" dirty="0"/>
              <a:t>Tid</a:t>
            </a:r>
            <a:endParaRPr lang="sv-SE" sz="1600" dirty="0"/>
          </a:p>
        </p:txBody>
      </p:sp>
    </p:spTree>
    <p:extLst>
      <p:ext uri="{BB962C8B-B14F-4D97-AF65-F5344CB8AC3E}">
        <p14:creationId xmlns:p14="http://schemas.microsoft.com/office/powerpoint/2010/main" val="184107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8ACBED1-8EFC-4513-9C20-B85DD2827537}"/>
              </a:ext>
            </a:extLst>
          </p:cNvPr>
          <p:cNvSpPr>
            <a:spLocks noGrp="1"/>
          </p:cNvSpPr>
          <p:nvPr>
            <p:ph type="body" sz="quarter" idx="14"/>
          </p:nvPr>
        </p:nvSpPr>
        <p:spPr/>
        <p:txBody>
          <a:bodyPr/>
          <a:lstStyle/>
          <a:p>
            <a:r>
              <a:rPr lang="sv-SE" dirty="0"/>
              <a:t>Utveckla teamet</a:t>
            </a:r>
          </a:p>
        </p:txBody>
      </p:sp>
      <p:sp>
        <p:nvSpPr>
          <p:cNvPr id="3" name="Underrubrik 2">
            <a:extLst>
              <a:ext uri="{FF2B5EF4-FFF2-40B4-BE49-F238E27FC236}">
                <a16:creationId xmlns:a16="http://schemas.microsoft.com/office/drawing/2014/main" id="{BBC33950-F8B1-4B80-905B-7C50E6BA7945}"/>
              </a:ext>
            </a:extLst>
          </p:cNvPr>
          <p:cNvSpPr>
            <a:spLocks noGrp="1"/>
          </p:cNvSpPr>
          <p:nvPr>
            <p:ph type="subTitle" idx="1"/>
          </p:nvPr>
        </p:nvSpPr>
        <p:spPr/>
        <p:txBody>
          <a:bodyPr/>
          <a:lstStyle/>
          <a:p>
            <a:r>
              <a:rPr lang="sv-SE" dirty="0"/>
              <a:t>Genom att tydliggöra vad vi ska åstadkomma och hur vi ska göra det</a:t>
            </a:r>
          </a:p>
        </p:txBody>
      </p:sp>
    </p:spTree>
    <p:extLst>
      <p:ext uri="{BB962C8B-B14F-4D97-AF65-F5344CB8AC3E}">
        <p14:creationId xmlns:p14="http://schemas.microsoft.com/office/powerpoint/2010/main" val="65792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323033-AC77-4E16-A66E-0F76913ABC2D}"/>
              </a:ext>
            </a:extLst>
          </p:cNvPr>
          <p:cNvSpPr>
            <a:spLocks noGrp="1"/>
          </p:cNvSpPr>
          <p:nvPr>
            <p:ph type="title"/>
          </p:nvPr>
        </p:nvSpPr>
        <p:spPr/>
        <p:txBody>
          <a:bodyPr/>
          <a:lstStyle/>
          <a:p>
            <a:r>
              <a:rPr lang="sv-SE" dirty="0"/>
              <a:t>Varför ska man jobba med Målmatrisen?</a:t>
            </a:r>
          </a:p>
        </p:txBody>
      </p:sp>
      <p:sp>
        <p:nvSpPr>
          <p:cNvPr id="3" name="Platshållare för text 2">
            <a:extLst>
              <a:ext uri="{FF2B5EF4-FFF2-40B4-BE49-F238E27FC236}">
                <a16:creationId xmlns:a16="http://schemas.microsoft.com/office/drawing/2014/main" id="{D61F45C7-9EB9-4035-B87F-6FD77DF97A3D}"/>
              </a:ext>
            </a:extLst>
          </p:cNvPr>
          <p:cNvSpPr>
            <a:spLocks noGrp="1"/>
          </p:cNvSpPr>
          <p:nvPr>
            <p:ph type="body" sz="quarter" idx="15"/>
          </p:nvPr>
        </p:nvSpPr>
        <p:spPr>
          <a:xfrm>
            <a:off x="107950" y="1052395"/>
            <a:ext cx="8356428" cy="4817064"/>
          </a:xfrm>
        </p:spPr>
        <p:txBody>
          <a:bodyPr/>
          <a:lstStyle/>
          <a:p>
            <a:pPr marL="0" indent="0">
              <a:buNone/>
            </a:pPr>
            <a:r>
              <a:rPr lang="sv-SE" sz="1800" b="1" dirty="0"/>
              <a:t>Syfte</a:t>
            </a:r>
          </a:p>
          <a:p>
            <a:pPr marL="0" indent="0">
              <a:buNone/>
            </a:pPr>
            <a:r>
              <a:rPr lang="sv-SE" sz="1600" dirty="0"/>
              <a:t>Öka gruppens effektivitet samt öka sannolikheten att gruppen når sina gemensamma mål. </a:t>
            </a:r>
          </a:p>
          <a:p>
            <a:pPr marL="0" indent="0">
              <a:buNone/>
            </a:pPr>
            <a:r>
              <a:rPr lang="sv-SE" sz="1800" b="1" dirty="0"/>
              <a:t>Önskat resultat</a:t>
            </a:r>
          </a:p>
          <a:p>
            <a:r>
              <a:rPr lang="sv-SE" sz="1600" dirty="0"/>
              <a:t>Att gruppen tillsammans skapar/identifierar gemensamma mål</a:t>
            </a:r>
          </a:p>
          <a:p>
            <a:r>
              <a:rPr lang="sv-SE" sz="1600" dirty="0"/>
              <a:t>Att gruppen har samsyn och acceptans kring sina mål, både på kort och lång sikt</a:t>
            </a:r>
          </a:p>
          <a:p>
            <a:r>
              <a:rPr lang="sv-SE" sz="1600" dirty="0"/>
              <a:t>Att gruppen har brutit ner en övergripande målbild till mål både </a:t>
            </a:r>
            <a:r>
              <a:rPr lang="sv-SE" sz="1600" i="1" dirty="0"/>
              <a:t>hur </a:t>
            </a:r>
            <a:r>
              <a:rPr lang="sv-SE" sz="1600" dirty="0"/>
              <a:t>de ska jobba och </a:t>
            </a:r>
            <a:r>
              <a:rPr lang="sv-SE" sz="1600" i="1" dirty="0"/>
              <a:t>vad</a:t>
            </a:r>
            <a:r>
              <a:rPr lang="sv-SE" sz="1600" dirty="0"/>
              <a:t> som ska åstadkommas.</a:t>
            </a:r>
          </a:p>
          <a:p>
            <a:pPr marL="0" indent="0">
              <a:buNone/>
            </a:pPr>
            <a:endParaRPr lang="sv-SE" dirty="0"/>
          </a:p>
        </p:txBody>
      </p:sp>
    </p:spTree>
    <p:extLst>
      <p:ext uri="{BB962C8B-B14F-4D97-AF65-F5344CB8AC3E}">
        <p14:creationId xmlns:p14="http://schemas.microsoft.com/office/powerpoint/2010/main" val="1351288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2402B3-9F87-4D14-8178-601D6E5E650F}"/>
              </a:ext>
            </a:extLst>
          </p:cNvPr>
          <p:cNvSpPr>
            <a:spLocks noGrp="1"/>
          </p:cNvSpPr>
          <p:nvPr>
            <p:ph type="title"/>
          </p:nvPr>
        </p:nvSpPr>
        <p:spPr>
          <a:xfrm>
            <a:off x="107999" y="-144515"/>
            <a:ext cx="8921875" cy="955610"/>
          </a:xfrm>
        </p:spPr>
        <p:txBody>
          <a:bodyPr/>
          <a:lstStyle/>
          <a:p>
            <a:r>
              <a:rPr lang="sv-SE" dirty="0"/>
              <a:t>Instruktioner till dig som leder workshopen</a:t>
            </a:r>
          </a:p>
        </p:txBody>
      </p:sp>
      <p:sp>
        <p:nvSpPr>
          <p:cNvPr id="3" name="Platshållare för text 2">
            <a:extLst>
              <a:ext uri="{FF2B5EF4-FFF2-40B4-BE49-F238E27FC236}">
                <a16:creationId xmlns:a16="http://schemas.microsoft.com/office/drawing/2014/main" id="{DAE7484A-627D-4B49-92B8-3A9547F80F6C}"/>
              </a:ext>
            </a:extLst>
          </p:cNvPr>
          <p:cNvSpPr>
            <a:spLocks noGrp="1"/>
          </p:cNvSpPr>
          <p:nvPr>
            <p:ph type="body" sz="quarter" idx="15"/>
          </p:nvPr>
        </p:nvSpPr>
        <p:spPr>
          <a:xfrm>
            <a:off x="4962246" y="935446"/>
            <a:ext cx="4181754" cy="3681916"/>
          </a:xfrm>
        </p:spPr>
        <p:txBody>
          <a:bodyPr/>
          <a:lstStyle/>
          <a:p>
            <a:pPr marL="0" indent="0">
              <a:lnSpc>
                <a:spcPct val="100000"/>
              </a:lnSpc>
              <a:buNone/>
            </a:pPr>
            <a:r>
              <a:rPr lang="sv-SE" sz="1400" b="1" dirty="0"/>
              <a:t>Tips till dig som planerar att leda workshopen</a:t>
            </a:r>
            <a:endParaRPr lang="sv-SE" sz="1400" dirty="0"/>
          </a:p>
          <a:p>
            <a:pPr>
              <a:lnSpc>
                <a:spcPct val="100000"/>
              </a:lnSpc>
            </a:pPr>
            <a:r>
              <a:rPr lang="sv-SE" sz="1200" dirty="0"/>
              <a:t>Detta stödmaterial bygger på Susan </a:t>
            </a:r>
            <a:r>
              <a:rPr lang="sv-SE" sz="1200" dirty="0" err="1"/>
              <a:t>Wheelans</a:t>
            </a:r>
            <a:r>
              <a:rPr lang="sv-SE" sz="1200" dirty="0"/>
              <a:t> forskning om gruppers utveckling. </a:t>
            </a:r>
          </a:p>
          <a:p>
            <a:pPr>
              <a:lnSpc>
                <a:spcPct val="100000"/>
              </a:lnSpc>
            </a:pPr>
            <a:r>
              <a:rPr lang="sv-SE" sz="1200" dirty="0"/>
              <a:t>Stödmaterialet kan användas för team på olika nivåer. Inklusive ledningsgrupper. </a:t>
            </a:r>
          </a:p>
          <a:p>
            <a:pPr>
              <a:lnSpc>
                <a:spcPct val="100000"/>
              </a:lnSpc>
            </a:pPr>
            <a:r>
              <a:rPr lang="sv-SE" sz="1200" dirty="0"/>
              <a:t>Detta material kräver en längre sittning än övriga stödmaterial i serien. Arbetet med Målmatrisen beräknas ta ca 90 minuter. </a:t>
            </a:r>
          </a:p>
          <a:p>
            <a:pPr>
              <a:lnSpc>
                <a:spcPct val="100000"/>
              </a:lnSpc>
            </a:pPr>
            <a:endParaRPr lang="sv-SE" sz="1200" dirty="0"/>
          </a:p>
        </p:txBody>
      </p:sp>
      <p:sp>
        <p:nvSpPr>
          <p:cNvPr id="7" name="Platshållare för text 2">
            <a:extLst>
              <a:ext uri="{FF2B5EF4-FFF2-40B4-BE49-F238E27FC236}">
                <a16:creationId xmlns:a16="http://schemas.microsoft.com/office/drawing/2014/main" id="{126414FE-7FD3-43ED-AFB4-B59F84966DA4}"/>
              </a:ext>
            </a:extLst>
          </p:cNvPr>
          <p:cNvSpPr txBox="1">
            <a:spLocks/>
          </p:cNvSpPr>
          <p:nvPr/>
        </p:nvSpPr>
        <p:spPr>
          <a:xfrm>
            <a:off x="107999" y="921984"/>
            <a:ext cx="4972001" cy="4028340"/>
          </a:xfrm>
          <a:prstGeom prst="rect">
            <a:avLst/>
          </a:prstGeom>
        </p:spPr>
        <p:txBody>
          <a:bodyPr vert="horz" lIns="288000" tIns="144000" rIns="288000" bIns="0" rtlCol="0">
            <a:noAutofit/>
          </a:bodyPr>
          <a:lst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sv-SE" sz="1400" b="1" dirty="0"/>
              <a:t>Innan du genomför workshopen</a:t>
            </a:r>
          </a:p>
          <a:p>
            <a:pPr>
              <a:lnSpc>
                <a:spcPct val="100000"/>
              </a:lnSpc>
            </a:pPr>
            <a:r>
              <a:rPr lang="sv-SE" sz="1200" dirty="0"/>
              <a:t>Ta del av en introduktionsutbildning till stödmaterialet på vår utbildningsportal: </a:t>
            </a:r>
            <a:r>
              <a:rPr lang="sv-SE" sz="1200" dirty="0">
                <a:hlinkClick r:id="rId3"/>
              </a:rPr>
              <a:t>https://estracer.se/public/LogIn/AdLogin?pid=a4b9df8f-d0ec-4ae3-9eb7-347c32291d57&amp;epid=2e098b05-b0ef-43eb-a1da-bb9cf3d36967&amp;dl=true&amp;direct=true</a:t>
            </a:r>
            <a:endParaRPr lang="sv-SE" sz="1200" dirty="0"/>
          </a:p>
          <a:p>
            <a:pPr>
              <a:lnSpc>
                <a:spcPct val="100000"/>
              </a:lnSpc>
            </a:pPr>
            <a:r>
              <a:rPr lang="sv-SE" sz="1200" dirty="0"/>
              <a:t>Läs igenom hela bildspelet inklusive anteckningarna vilka fungerar som stöd för respektive bild. Du kommer åt anteckningarna genom att klicka längs ner i på höger sida:</a:t>
            </a:r>
          </a:p>
          <a:p>
            <a:pPr>
              <a:lnSpc>
                <a:spcPct val="100000"/>
              </a:lnSpc>
            </a:pPr>
            <a:endParaRPr lang="sv-SE" sz="1200" dirty="0"/>
          </a:p>
          <a:p>
            <a:pPr>
              <a:lnSpc>
                <a:spcPct val="100000"/>
              </a:lnSpc>
            </a:pPr>
            <a:r>
              <a:rPr lang="sv-SE" sz="1200" dirty="0"/>
              <a:t>Anpassa alltid bildspelet så det känns meningsfullt utifrån verksamhet och var gruppen befinner sig. </a:t>
            </a:r>
          </a:p>
          <a:p>
            <a:pPr>
              <a:lnSpc>
                <a:spcPct val="100000"/>
              </a:lnSpc>
            </a:pPr>
            <a:r>
              <a:rPr lang="sv-SE" sz="1200" dirty="0"/>
              <a:t>Stödmaterialet är en del av implementeringsarbetet av medarbetarkompassen. </a:t>
            </a:r>
          </a:p>
          <a:p>
            <a:pPr>
              <a:lnSpc>
                <a:spcPct val="100000"/>
              </a:lnSpc>
            </a:pPr>
            <a:endParaRPr lang="sv-SE" sz="1200" dirty="0"/>
          </a:p>
        </p:txBody>
      </p:sp>
      <p:pic>
        <p:nvPicPr>
          <p:cNvPr id="8" name="Bildobjekt 7">
            <a:extLst>
              <a:ext uri="{FF2B5EF4-FFF2-40B4-BE49-F238E27FC236}">
                <a16:creationId xmlns:a16="http://schemas.microsoft.com/office/drawing/2014/main" id="{3715D715-874E-4A6A-9C28-B8AFBFA2B629}"/>
              </a:ext>
            </a:extLst>
          </p:cNvPr>
          <p:cNvPicPr>
            <a:picLocks noChangeAspect="1"/>
          </p:cNvPicPr>
          <p:nvPr/>
        </p:nvPicPr>
        <p:blipFill>
          <a:blip r:embed="rId4"/>
          <a:stretch>
            <a:fillRect/>
          </a:stretch>
        </p:blipFill>
        <p:spPr>
          <a:xfrm>
            <a:off x="494091" y="3257550"/>
            <a:ext cx="2494510" cy="255771"/>
          </a:xfrm>
          <a:prstGeom prst="rect">
            <a:avLst/>
          </a:prstGeom>
        </p:spPr>
      </p:pic>
    </p:spTree>
    <p:extLst>
      <p:ext uri="{BB962C8B-B14F-4D97-AF65-F5344CB8AC3E}">
        <p14:creationId xmlns:p14="http://schemas.microsoft.com/office/powerpoint/2010/main" val="163660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A6BA3D-9AA9-4EE5-8342-977DBA998C17}"/>
              </a:ext>
            </a:extLst>
          </p:cNvPr>
          <p:cNvSpPr>
            <a:spLocks noGrp="1"/>
          </p:cNvSpPr>
          <p:nvPr>
            <p:ph type="title"/>
          </p:nvPr>
        </p:nvSpPr>
        <p:spPr>
          <a:xfrm>
            <a:off x="107999" y="-63428"/>
            <a:ext cx="8921875" cy="955610"/>
          </a:xfrm>
        </p:spPr>
        <p:txBody>
          <a:bodyPr/>
          <a:lstStyle/>
          <a:p>
            <a:r>
              <a:rPr lang="sv-SE" dirty="0"/>
              <a:t>Målmatrisen</a:t>
            </a:r>
          </a:p>
        </p:txBody>
      </p:sp>
      <p:cxnSp>
        <p:nvCxnSpPr>
          <p:cNvPr id="6" name="Rak koppling 5">
            <a:extLst>
              <a:ext uri="{FF2B5EF4-FFF2-40B4-BE49-F238E27FC236}">
                <a16:creationId xmlns:a16="http://schemas.microsoft.com/office/drawing/2014/main" id="{5F1E898B-4AC4-4F58-A7F7-281B44ED5301}"/>
              </a:ext>
            </a:extLst>
          </p:cNvPr>
          <p:cNvCxnSpPr/>
          <p:nvPr/>
        </p:nvCxnSpPr>
        <p:spPr>
          <a:xfrm>
            <a:off x="460979" y="1496291"/>
            <a:ext cx="8010446" cy="0"/>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7" name="Rak koppling 6">
            <a:extLst>
              <a:ext uri="{FF2B5EF4-FFF2-40B4-BE49-F238E27FC236}">
                <a16:creationId xmlns:a16="http://schemas.microsoft.com/office/drawing/2014/main" id="{2D24288C-F035-4983-B03C-96C5E938DC95}"/>
              </a:ext>
            </a:extLst>
          </p:cNvPr>
          <p:cNvCxnSpPr/>
          <p:nvPr/>
        </p:nvCxnSpPr>
        <p:spPr>
          <a:xfrm>
            <a:off x="460979" y="2117226"/>
            <a:ext cx="8010446" cy="0"/>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8" name="Rak koppling 7">
            <a:extLst>
              <a:ext uri="{FF2B5EF4-FFF2-40B4-BE49-F238E27FC236}">
                <a16:creationId xmlns:a16="http://schemas.microsoft.com/office/drawing/2014/main" id="{03B62C39-BCBB-40BD-9E3F-62707B591F27}"/>
              </a:ext>
            </a:extLst>
          </p:cNvPr>
          <p:cNvCxnSpPr/>
          <p:nvPr/>
        </p:nvCxnSpPr>
        <p:spPr>
          <a:xfrm>
            <a:off x="460979" y="3221810"/>
            <a:ext cx="8010446" cy="0"/>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9" name="Rak koppling 8">
            <a:extLst>
              <a:ext uri="{FF2B5EF4-FFF2-40B4-BE49-F238E27FC236}">
                <a16:creationId xmlns:a16="http://schemas.microsoft.com/office/drawing/2014/main" id="{5E75B7BB-178C-4C13-9D69-BB0F75000211}"/>
              </a:ext>
            </a:extLst>
          </p:cNvPr>
          <p:cNvCxnSpPr/>
          <p:nvPr/>
        </p:nvCxnSpPr>
        <p:spPr>
          <a:xfrm>
            <a:off x="460979" y="4303725"/>
            <a:ext cx="8010446"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10" name="textruta 9">
            <a:extLst>
              <a:ext uri="{FF2B5EF4-FFF2-40B4-BE49-F238E27FC236}">
                <a16:creationId xmlns:a16="http://schemas.microsoft.com/office/drawing/2014/main" id="{3EB78167-BB26-418F-9773-6989033031FA}"/>
              </a:ext>
            </a:extLst>
          </p:cNvPr>
          <p:cNvSpPr txBox="1"/>
          <p:nvPr/>
        </p:nvSpPr>
        <p:spPr>
          <a:xfrm>
            <a:off x="460979" y="1040624"/>
            <a:ext cx="2244436" cy="276999"/>
          </a:xfrm>
          <a:prstGeom prst="rect">
            <a:avLst/>
          </a:prstGeom>
          <a:noFill/>
        </p:spPr>
        <p:txBody>
          <a:bodyPr wrap="square" rtlCol="0">
            <a:spAutoFit/>
          </a:bodyPr>
          <a:lstStyle/>
          <a:p>
            <a:r>
              <a:rPr lang="sv-SE" sz="1200" dirty="0"/>
              <a:t>A. Syftet med gruppen</a:t>
            </a:r>
          </a:p>
        </p:txBody>
      </p:sp>
      <p:sp>
        <p:nvSpPr>
          <p:cNvPr id="11" name="textruta 10">
            <a:extLst>
              <a:ext uri="{FF2B5EF4-FFF2-40B4-BE49-F238E27FC236}">
                <a16:creationId xmlns:a16="http://schemas.microsoft.com/office/drawing/2014/main" id="{583909F7-7F27-475A-8C6E-A632B363CCFA}"/>
              </a:ext>
            </a:extLst>
          </p:cNvPr>
          <p:cNvSpPr txBox="1"/>
          <p:nvPr/>
        </p:nvSpPr>
        <p:spPr>
          <a:xfrm>
            <a:off x="460979" y="3316492"/>
            <a:ext cx="2063067" cy="892552"/>
          </a:xfrm>
          <a:prstGeom prst="rect">
            <a:avLst/>
          </a:prstGeom>
          <a:noFill/>
        </p:spPr>
        <p:txBody>
          <a:bodyPr wrap="square" rtlCol="0">
            <a:spAutoFit/>
          </a:bodyPr>
          <a:lstStyle/>
          <a:p>
            <a:r>
              <a:rPr lang="sv-SE" sz="1200" dirty="0"/>
              <a:t>C. Yttre fokus/våra intressenter</a:t>
            </a:r>
          </a:p>
          <a:p>
            <a:endParaRPr lang="sv-SE" sz="1200" dirty="0"/>
          </a:p>
          <a:p>
            <a:r>
              <a:rPr lang="sv-SE" sz="800" dirty="0"/>
              <a:t>Vilka har intresse i vårt arbete och vilka arbetar vi för?</a:t>
            </a:r>
          </a:p>
        </p:txBody>
      </p:sp>
      <p:sp>
        <p:nvSpPr>
          <p:cNvPr id="12" name="textruta 11">
            <a:extLst>
              <a:ext uri="{FF2B5EF4-FFF2-40B4-BE49-F238E27FC236}">
                <a16:creationId xmlns:a16="http://schemas.microsoft.com/office/drawing/2014/main" id="{9CE07AD3-6CCD-4F88-932A-112B1D6D2E70}"/>
              </a:ext>
            </a:extLst>
          </p:cNvPr>
          <p:cNvSpPr txBox="1"/>
          <p:nvPr/>
        </p:nvSpPr>
        <p:spPr>
          <a:xfrm>
            <a:off x="460979" y="2244010"/>
            <a:ext cx="2063067" cy="707886"/>
          </a:xfrm>
          <a:prstGeom prst="rect">
            <a:avLst/>
          </a:prstGeom>
          <a:noFill/>
        </p:spPr>
        <p:txBody>
          <a:bodyPr wrap="square" rtlCol="0">
            <a:spAutoFit/>
          </a:bodyPr>
          <a:lstStyle/>
          <a:p>
            <a:r>
              <a:rPr lang="sv-SE" sz="1200" dirty="0"/>
              <a:t>B. Inre fokus/vi själva</a:t>
            </a:r>
          </a:p>
          <a:p>
            <a:endParaRPr lang="sv-SE" sz="1200" dirty="0"/>
          </a:p>
          <a:p>
            <a:r>
              <a:rPr lang="sv-SE" sz="800" dirty="0"/>
              <a:t>Vilka är medlemmarna i gruppen och vilken funktion har var och en för gruppen</a:t>
            </a:r>
          </a:p>
        </p:txBody>
      </p:sp>
      <p:sp>
        <p:nvSpPr>
          <p:cNvPr id="13" name="textruta 12">
            <a:extLst>
              <a:ext uri="{FF2B5EF4-FFF2-40B4-BE49-F238E27FC236}">
                <a16:creationId xmlns:a16="http://schemas.microsoft.com/office/drawing/2014/main" id="{76477073-503F-47FE-A4A7-F055BACACDF3}"/>
              </a:ext>
            </a:extLst>
          </p:cNvPr>
          <p:cNvSpPr txBox="1"/>
          <p:nvPr/>
        </p:nvSpPr>
        <p:spPr>
          <a:xfrm>
            <a:off x="2626507" y="1535236"/>
            <a:ext cx="1269580" cy="646331"/>
          </a:xfrm>
          <a:prstGeom prst="rect">
            <a:avLst/>
          </a:prstGeom>
          <a:noFill/>
        </p:spPr>
        <p:txBody>
          <a:bodyPr wrap="square" rtlCol="0">
            <a:spAutoFit/>
          </a:bodyPr>
          <a:lstStyle/>
          <a:p>
            <a:pPr marL="228600" indent="-228600">
              <a:buAutoNum type="arabicPeriod"/>
            </a:pPr>
            <a:r>
              <a:rPr lang="sv-SE" sz="1200" dirty="0">
                <a:solidFill>
                  <a:schemeClr val="accent6"/>
                </a:solidFill>
              </a:rPr>
              <a:t>PROCESS</a:t>
            </a:r>
          </a:p>
          <a:p>
            <a:r>
              <a:rPr lang="sv-SE" sz="1200" dirty="0">
                <a:solidFill>
                  <a:schemeClr val="accent6"/>
                </a:solidFill>
              </a:rPr>
              <a:t>Nu/Alltid</a:t>
            </a:r>
          </a:p>
          <a:p>
            <a:pPr marL="228600" indent="-228600">
              <a:buAutoNum type="arabicPeriod"/>
            </a:pPr>
            <a:endParaRPr lang="sv-SE" sz="1200" dirty="0">
              <a:solidFill>
                <a:schemeClr val="accent6"/>
              </a:solidFill>
            </a:endParaRPr>
          </a:p>
        </p:txBody>
      </p:sp>
      <p:sp>
        <p:nvSpPr>
          <p:cNvPr id="14" name="textruta 13">
            <a:extLst>
              <a:ext uri="{FF2B5EF4-FFF2-40B4-BE49-F238E27FC236}">
                <a16:creationId xmlns:a16="http://schemas.microsoft.com/office/drawing/2014/main" id="{65DDDEBD-A227-47AE-BC30-D1FFC41E322F}"/>
              </a:ext>
            </a:extLst>
          </p:cNvPr>
          <p:cNvSpPr txBox="1"/>
          <p:nvPr/>
        </p:nvSpPr>
        <p:spPr>
          <a:xfrm>
            <a:off x="4545498" y="1528778"/>
            <a:ext cx="1794079" cy="461665"/>
          </a:xfrm>
          <a:prstGeom prst="rect">
            <a:avLst/>
          </a:prstGeom>
          <a:noFill/>
        </p:spPr>
        <p:txBody>
          <a:bodyPr wrap="square" rtlCol="0">
            <a:spAutoFit/>
          </a:bodyPr>
          <a:lstStyle/>
          <a:p>
            <a:r>
              <a:rPr lang="sv-SE" sz="1200" dirty="0">
                <a:solidFill>
                  <a:schemeClr val="accent6"/>
                </a:solidFill>
              </a:rPr>
              <a:t>2. FRAMTIDA RESULTAT</a:t>
            </a:r>
          </a:p>
          <a:p>
            <a:r>
              <a:rPr lang="sv-SE" sz="1200" dirty="0">
                <a:solidFill>
                  <a:schemeClr val="accent6"/>
                </a:solidFill>
              </a:rPr>
              <a:t>Inom en snar framtid</a:t>
            </a:r>
          </a:p>
        </p:txBody>
      </p:sp>
      <p:sp>
        <p:nvSpPr>
          <p:cNvPr id="15" name="textruta 14">
            <a:extLst>
              <a:ext uri="{FF2B5EF4-FFF2-40B4-BE49-F238E27FC236}">
                <a16:creationId xmlns:a16="http://schemas.microsoft.com/office/drawing/2014/main" id="{02159AD2-49C8-4B51-9B55-21F91DC557DB}"/>
              </a:ext>
            </a:extLst>
          </p:cNvPr>
          <p:cNvSpPr txBox="1"/>
          <p:nvPr/>
        </p:nvSpPr>
        <p:spPr>
          <a:xfrm>
            <a:off x="6988988" y="1520604"/>
            <a:ext cx="1395478" cy="461665"/>
          </a:xfrm>
          <a:prstGeom prst="rect">
            <a:avLst/>
          </a:prstGeom>
          <a:noFill/>
        </p:spPr>
        <p:txBody>
          <a:bodyPr wrap="square" rtlCol="0">
            <a:spAutoFit/>
          </a:bodyPr>
          <a:lstStyle/>
          <a:p>
            <a:r>
              <a:rPr lang="sv-SE" sz="1200" dirty="0">
                <a:solidFill>
                  <a:schemeClr val="accent6"/>
                </a:solidFill>
              </a:rPr>
              <a:t>3. VISIONER</a:t>
            </a:r>
          </a:p>
          <a:p>
            <a:r>
              <a:rPr lang="sv-SE" sz="1200" dirty="0">
                <a:solidFill>
                  <a:schemeClr val="accent6"/>
                </a:solidFill>
              </a:rPr>
              <a:t>Eventuellt senare</a:t>
            </a:r>
          </a:p>
        </p:txBody>
      </p:sp>
      <p:sp>
        <p:nvSpPr>
          <p:cNvPr id="16" name="textruta 15">
            <a:extLst>
              <a:ext uri="{FF2B5EF4-FFF2-40B4-BE49-F238E27FC236}">
                <a16:creationId xmlns:a16="http://schemas.microsoft.com/office/drawing/2014/main" id="{0D63EDAC-8A31-46D7-98AA-AC4B210A9B2B}"/>
              </a:ext>
            </a:extLst>
          </p:cNvPr>
          <p:cNvSpPr txBox="1"/>
          <p:nvPr/>
        </p:nvSpPr>
        <p:spPr>
          <a:xfrm>
            <a:off x="2616977" y="2244010"/>
            <a:ext cx="1624760" cy="769441"/>
          </a:xfrm>
          <a:prstGeom prst="rect">
            <a:avLst/>
          </a:prstGeom>
          <a:noFill/>
        </p:spPr>
        <p:txBody>
          <a:bodyPr wrap="square" rtlCol="0">
            <a:spAutoFit/>
          </a:bodyPr>
          <a:lstStyle/>
          <a:p>
            <a:r>
              <a:rPr lang="sv-SE" sz="1200" dirty="0"/>
              <a:t>B.1 Spelregler</a:t>
            </a:r>
          </a:p>
          <a:p>
            <a:endParaRPr lang="sv-SE" sz="800" dirty="0"/>
          </a:p>
          <a:p>
            <a:r>
              <a:rPr lang="sv-SE" sz="800" dirty="0"/>
              <a:t>Vilka beteenden vill vi se mer av i gruppen för att kunna samarbeta effektivt</a:t>
            </a:r>
          </a:p>
        </p:txBody>
      </p:sp>
      <p:sp>
        <p:nvSpPr>
          <p:cNvPr id="17" name="textruta 16">
            <a:extLst>
              <a:ext uri="{FF2B5EF4-FFF2-40B4-BE49-F238E27FC236}">
                <a16:creationId xmlns:a16="http://schemas.microsoft.com/office/drawing/2014/main" id="{C0258AC5-BA40-411F-8B40-89C4C66DAFC0}"/>
              </a:ext>
            </a:extLst>
          </p:cNvPr>
          <p:cNvSpPr txBox="1"/>
          <p:nvPr/>
        </p:nvSpPr>
        <p:spPr>
          <a:xfrm>
            <a:off x="4568935" y="2211908"/>
            <a:ext cx="1624760" cy="646331"/>
          </a:xfrm>
          <a:prstGeom prst="rect">
            <a:avLst/>
          </a:prstGeom>
          <a:noFill/>
        </p:spPr>
        <p:txBody>
          <a:bodyPr wrap="square" rtlCol="0">
            <a:spAutoFit/>
          </a:bodyPr>
          <a:lstStyle/>
          <a:p>
            <a:r>
              <a:rPr lang="sv-SE" sz="1200" dirty="0"/>
              <a:t>B.2. Utvecklingsmål</a:t>
            </a:r>
          </a:p>
          <a:p>
            <a:endParaRPr lang="sv-SE" sz="800" dirty="0"/>
          </a:p>
          <a:p>
            <a:r>
              <a:rPr lang="sv-SE" sz="800" dirty="0"/>
              <a:t>Hur vill vi kunna samarbeta på sikt</a:t>
            </a:r>
          </a:p>
        </p:txBody>
      </p:sp>
      <p:sp>
        <p:nvSpPr>
          <p:cNvPr id="18" name="textruta 17">
            <a:extLst>
              <a:ext uri="{FF2B5EF4-FFF2-40B4-BE49-F238E27FC236}">
                <a16:creationId xmlns:a16="http://schemas.microsoft.com/office/drawing/2014/main" id="{9138FCFE-C4E6-4C03-AE03-E9C10CF30B61}"/>
              </a:ext>
            </a:extLst>
          </p:cNvPr>
          <p:cNvSpPr txBox="1"/>
          <p:nvPr/>
        </p:nvSpPr>
        <p:spPr>
          <a:xfrm>
            <a:off x="6988988" y="2215265"/>
            <a:ext cx="1624760" cy="769441"/>
          </a:xfrm>
          <a:prstGeom prst="rect">
            <a:avLst/>
          </a:prstGeom>
          <a:noFill/>
        </p:spPr>
        <p:txBody>
          <a:bodyPr wrap="square" rtlCol="0">
            <a:spAutoFit/>
          </a:bodyPr>
          <a:lstStyle/>
          <a:p>
            <a:r>
              <a:rPr lang="sv-SE" sz="1200" dirty="0"/>
              <a:t>B.3 Ledstjärnor</a:t>
            </a:r>
          </a:p>
          <a:p>
            <a:endParaRPr lang="sv-SE" sz="800" dirty="0"/>
          </a:p>
          <a:p>
            <a:r>
              <a:rPr lang="sv-SE" sz="800" dirty="0"/>
              <a:t>Hur ser det ideala samarbetet eller den önskade stämningen i gruppen ut?</a:t>
            </a:r>
          </a:p>
        </p:txBody>
      </p:sp>
      <p:sp>
        <p:nvSpPr>
          <p:cNvPr id="19" name="textruta 18">
            <a:extLst>
              <a:ext uri="{FF2B5EF4-FFF2-40B4-BE49-F238E27FC236}">
                <a16:creationId xmlns:a16="http://schemas.microsoft.com/office/drawing/2014/main" id="{5506DEBD-FF5D-4AA8-A88C-AFB0C5B3E833}"/>
              </a:ext>
            </a:extLst>
          </p:cNvPr>
          <p:cNvSpPr txBox="1"/>
          <p:nvPr/>
        </p:nvSpPr>
        <p:spPr>
          <a:xfrm>
            <a:off x="2616977" y="3317224"/>
            <a:ext cx="1624760" cy="646331"/>
          </a:xfrm>
          <a:prstGeom prst="rect">
            <a:avLst/>
          </a:prstGeom>
          <a:noFill/>
        </p:spPr>
        <p:txBody>
          <a:bodyPr wrap="square" rtlCol="0">
            <a:spAutoFit/>
          </a:bodyPr>
          <a:lstStyle/>
          <a:p>
            <a:r>
              <a:rPr lang="sv-SE" sz="1200" dirty="0"/>
              <a:t>C. 1 Standard utåt</a:t>
            </a:r>
          </a:p>
          <a:p>
            <a:endParaRPr lang="sv-SE" sz="800" dirty="0"/>
          </a:p>
          <a:p>
            <a:r>
              <a:rPr lang="sv-SE" sz="800" dirty="0"/>
              <a:t>Hur interagerar vi med våra intressenter?</a:t>
            </a:r>
          </a:p>
        </p:txBody>
      </p:sp>
      <p:sp>
        <p:nvSpPr>
          <p:cNvPr id="20" name="textruta 19">
            <a:extLst>
              <a:ext uri="{FF2B5EF4-FFF2-40B4-BE49-F238E27FC236}">
                <a16:creationId xmlns:a16="http://schemas.microsoft.com/office/drawing/2014/main" id="{1F8575D5-609F-4A73-BB0C-3FE39ECE7E0F}"/>
              </a:ext>
            </a:extLst>
          </p:cNvPr>
          <p:cNvSpPr txBox="1"/>
          <p:nvPr/>
        </p:nvSpPr>
        <p:spPr>
          <a:xfrm>
            <a:off x="4545498" y="3317224"/>
            <a:ext cx="1624760" cy="892552"/>
          </a:xfrm>
          <a:prstGeom prst="rect">
            <a:avLst/>
          </a:prstGeom>
          <a:noFill/>
        </p:spPr>
        <p:txBody>
          <a:bodyPr wrap="square" rtlCol="0">
            <a:spAutoFit/>
          </a:bodyPr>
          <a:lstStyle/>
          <a:p>
            <a:r>
              <a:rPr lang="sv-SE" sz="1200" dirty="0"/>
              <a:t>C. 2 Operativa mål</a:t>
            </a:r>
          </a:p>
          <a:p>
            <a:endParaRPr lang="sv-SE" sz="800" dirty="0"/>
          </a:p>
          <a:p>
            <a:r>
              <a:rPr lang="sv-SE" sz="800" dirty="0"/>
              <a:t>Vad är våra mål för leverans till våra intressenter? Kan vi göra dem specifika, mätbara, relevanta och tidsbestämda?</a:t>
            </a:r>
          </a:p>
        </p:txBody>
      </p:sp>
      <p:sp>
        <p:nvSpPr>
          <p:cNvPr id="21" name="textruta 20">
            <a:extLst>
              <a:ext uri="{FF2B5EF4-FFF2-40B4-BE49-F238E27FC236}">
                <a16:creationId xmlns:a16="http://schemas.microsoft.com/office/drawing/2014/main" id="{DC98B798-4C95-4FEC-8AAF-33DC754D32CA}"/>
              </a:ext>
            </a:extLst>
          </p:cNvPr>
          <p:cNvSpPr txBox="1"/>
          <p:nvPr/>
        </p:nvSpPr>
        <p:spPr>
          <a:xfrm>
            <a:off x="6991234" y="3317604"/>
            <a:ext cx="1624760" cy="646331"/>
          </a:xfrm>
          <a:prstGeom prst="rect">
            <a:avLst/>
          </a:prstGeom>
          <a:noFill/>
        </p:spPr>
        <p:txBody>
          <a:bodyPr wrap="square" rtlCol="0">
            <a:spAutoFit/>
          </a:bodyPr>
          <a:lstStyle/>
          <a:p>
            <a:r>
              <a:rPr lang="sv-SE" sz="1200" dirty="0"/>
              <a:t>C.3 Vision</a:t>
            </a:r>
          </a:p>
          <a:p>
            <a:endParaRPr lang="sv-SE" sz="800" dirty="0"/>
          </a:p>
          <a:p>
            <a:r>
              <a:rPr lang="sv-SE" sz="800" dirty="0"/>
              <a:t>Vilket framtida läge skulle intressenterna vilja se</a:t>
            </a:r>
          </a:p>
        </p:txBody>
      </p:sp>
      <p:sp>
        <p:nvSpPr>
          <p:cNvPr id="22" name="textruta 21">
            <a:extLst>
              <a:ext uri="{FF2B5EF4-FFF2-40B4-BE49-F238E27FC236}">
                <a16:creationId xmlns:a16="http://schemas.microsoft.com/office/drawing/2014/main" id="{24036EAD-0329-4402-BC1D-C9AA3813D73B}"/>
              </a:ext>
            </a:extLst>
          </p:cNvPr>
          <p:cNvSpPr txBox="1"/>
          <p:nvPr/>
        </p:nvSpPr>
        <p:spPr>
          <a:xfrm>
            <a:off x="408080" y="4428072"/>
            <a:ext cx="2516489" cy="215444"/>
          </a:xfrm>
          <a:prstGeom prst="rect">
            <a:avLst/>
          </a:prstGeom>
          <a:noFill/>
        </p:spPr>
        <p:txBody>
          <a:bodyPr wrap="square" rtlCol="0">
            <a:spAutoFit/>
          </a:bodyPr>
          <a:lstStyle/>
          <a:p>
            <a:r>
              <a:rPr lang="sv-SE" sz="800" dirty="0"/>
              <a:t>Målmatrisen är framtagen av Christian Jacobsson</a:t>
            </a:r>
          </a:p>
        </p:txBody>
      </p:sp>
    </p:spTree>
    <p:extLst>
      <p:ext uri="{BB962C8B-B14F-4D97-AF65-F5344CB8AC3E}">
        <p14:creationId xmlns:p14="http://schemas.microsoft.com/office/powerpoint/2010/main" val="2414021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fade">
                                      <p:cBhvr>
                                        <p:cTn id="35" dur="500"/>
                                        <p:tgtEl>
                                          <p:spTgt spid="16">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xEl>
                                              <p:pRg st="2" end="2"/>
                                            </p:txEl>
                                          </p:spTgt>
                                        </p:tgtEl>
                                        <p:attrNameLst>
                                          <p:attrName>style.visibility</p:attrName>
                                        </p:attrNameLst>
                                      </p:cBhvr>
                                      <p:to>
                                        <p:strVal val="visible"/>
                                      </p:to>
                                    </p:set>
                                    <p:animEffect transition="in" filter="fade">
                                      <p:cBhvr>
                                        <p:cTn id="38" dur="500"/>
                                        <p:tgtEl>
                                          <p:spTgt spid="1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67FE33-82AE-4AE2-831A-59AC05A57EC3}"/>
              </a:ext>
            </a:extLst>
          </p:cNvPr>
          <p:cNvSpPr>
            <a:spLocks noGrp="1"/>
          </p:cNvSpPr>
          <p:nvPr>
            <p:ph type="title"/>
          </p:nvPr>
        </p:nvSpPr>
        <p:spPr>
          <a:xfrm>
            <a:off x="107999" y="96785"/>
            <a:ext cx="8921875" cy="500220"/>
          </a:xfrm>
        </p:spPr>
        <p:txBody>
          <a:bodyPr/>
          <a:lstStyle/>
          <a:p>
            <a:r>
              <a:rPr lang="sv-SE" dirty="0"/>
              <a:t>Målmatris för att utveckla teamet</a:t>
            </a:r>
          </a:p>
        </p:txBody>
      </p:sp>
      <p:graphicFrame>
        <p:nvGraphicFramePr>
          <p:cNvPr id="5" name="Tabell 4">
            <a:extLst>
              <a:ext uri="{FF2B5EF4-FFF2-40B4-BE49-F238E27FC236}">
                <a16:creationId xmlns:a16="http://schemas.microsoft.com/office/drawing/2014/main" id="{7BED7422-4455-4F55-AE25-40C3955A54EB}"/>
              </a:ext>
            </a:extLst>
          </p:cNvPr>
          <p:cNvGraphicFramePr>
            <a:graphicFrameLocks noGrp="1"/>
          </p:cNvGraphicFramePr>
          <p:nvPr>
            <p:extLst>
              <p:ext uri="{D42A27DB-BD31-4B8C-83A1-F6EECF244321}">
                <p14:modId xmlns:p14="http://schemas.microsoft.com/office/powerpoint/2010/main" val="2929640950"/>
              </p:ext>
            </p:extLst>
          </p:nvPr>
        </p:nvGraphicFramePr>
        <p:xfrm>
          <a:off x="347623" y="721524"/>
          <a:ext cx="8010447" cy="3882510"/>
        </p:xfrm>
        <a:graphic>
          <a:graphicData uri="http://schemas.openxmlformats.org/drawingml/2006/table">
            <a:tbl>
              <a:tblPr firstRow="1" bandRow="1">
                <a:tableStyleId>{93296810-A885-4BE3-A3E7-6D5BEEA58F35}</a:tableStyleId>
              </a:tblPr>
              <a:tblGrid>
                <a:gridCol w="2898711">
                  <a:extLst>
                    <a:ext uri="{9D8B030D-6E8A-4147-A177-3AD203B41FA5}">
                      <a16:colId xmlns:a16="http://schemas.microsoft.com/office/drawing/2014/main" val="3110315237"/>
                    </a:ext>
                  </a:extLst>
                </a:gridCol>
                <a:gridCol w="1716944">
                  <a:extLst>
                    <a:ext uri="{9D8B030D-6E8A-4147-A177-3AD203B41FA5}">
                      <a16:colId xmlns:a16="http://schemas.microsoft.com/office/drawing/2014/main" val="2725607122"/>
                    </a:ext>
                  </a:extLst>
                </a:gridCol>
                <a:gridCol w="1661951">
                  <a:extLst>
                    <a:ext uri="{9D8B030D-6E8A-4147-A177-3AD203B41FA5}">
                      <a16:colId xmlns:a16="http://schemas.microsoft.com/office/drawing/2014/main" val="2241804925"/>
                    </a:ext>
                  </a:extLst>
                </a:gridCol>
                <a:gridCol w="1732841">
                  <a:extLst>
                    <a:ext uri="{9D8B030D-6E8A-4147-A177-3AD203B41FA5}">
                      <a16:colId xmlns:a16="http://schemas.microsoft.com/office/drawing/2014/main" val="4017195380"/>
                    </a:ext>
                  </a:extLst>
                </a:gridCol>
              </a:tblGrid>
              <a:tr h="458022">
                <a:tc>
                  <a:txBody>
                    <a:bodyPr/>
                    <a:lstStyle/>
                    <a:p>
                      <a:pPr marL="342900" indent="-342900">
                        <a:buAutoNum type="alphaUcPeriod"/>
                      </a:pPr>
                      <a:r>
                        <a:rPr lang="sv-SE" sz="1200" dirty="0"/>
                        <a:t>Syftet med gruppen</a:t>
                      </a:r>
                    </a:p>
                    <a:p>
                      <a:pPr marL="0" indent="0">
                        <a:buNone/>
                      </a:pPr>
                      <a:r>
                        <a:rPr lang="sv-SE" sz="1200" b="0" i="1" dirty="0"/>
                        <a:t>Här skriver ni in gruppens syfte</a:t>
                      </a:r>
                    </a:p>
                    <a:p>
                      <a:pPr marL="0" indent="0">
                        <a:buNone/>
                      </a:pPr>
                      <a:endParaRPr lang="sv-SE" sz="1200" dirty="0"/>
                    </a:p>
                  </a:txBody>
                  <a:tcPr/>
                </a:tc>
                <a:tc>
                  <a:txBody>
                    <a:bodyPr/>
                    <a:lstStyle/>
                    <a:p>
                      <a:endParaRPr lang="sv-SE" dirty="0"/>
                    </a:p>
                  </a:txBody>
                  <a:tcPr/>
                </a:tc>
                <a:tc>
                  <a:txBody>
                    <a:bodyPr/>
                    <a:lstStyle/>
                    <a:p>
                      <a:endParaRPr lang="sv-SE" dirty="0"/>
                    </a:p>
                  </a:txBody>
                  <a:tcPr/>
                </a:tc>
                <a:tc>
                  <a:txBody>
                    <a:bodyPr/>
                    <a:lstStyle/>
                    <a:p>
                      <a:endParaRPr lang="sv-SE"/>
                    </a:p>
                  </a:txBody>
                  <a:tcPr/>
                </a:tc>
                <a:extLst>
                  <a:ext uri="{0D108BD9-81ED-4DB2-BD59-A6C34878D82A}">
                    <a16:rowId xmlns:a16="http://schemas.microsoft.com/office/drawing/2014/main" val="2060128310"/>
                  </a:ext>
                </a:extLst>
              </a:tr>
              <a:tr h="894359">
                <a:tc>
                  <a:txBody>
                    <a:bodyPr/>
                    <a:lstStyle/>
                    <a:p>
                      <a:endParaRPr lang="sv-SE" sz="1200" dirty="0"/>
                    </a:p>
                  </a:txBody>
                  <a:tcPr/>
                </a:tc>
                <a:tc>
                  <a:txBody>
                    <a:bodyPr/>
                    <a:lstStyle/>
                    <a:p>
                      <a:pPr>
                        <a:lnSpc>
                          <a:spcPct val="107000"/>
                        </a:lnSpc>
                        <a:spcAft>
                          <a:spcPts val="0"/>
                        </a:spcAft>
                      </a:pPr>
                      <a:r>
                        <a:rPr lang="sv-SE" sz="1200" b="1" dirty="0">
                          <a:effectLst/>
                        </a:rPr>
                        <a:t>1. Processmål:</a:t>
                      </a:r>
                    </a:p>
                    <a:p>
                      <a:pPr>
                        <a:lnSpc>
                          <a:spcPct val="107000"/>
                        </a:lnSpc>
                        <a:spcAft>
                          <a:spcPts val="0"/>
                        </a:spcAft>
                      </a:pPr>
                      <a:r>
                        <a:rPr lang="sv-SE" sz="1100" dirty="0">
                          <a:effectLst/>
                        </a:rPr>
                        <a:t>Nu/Alltid</a:t>
                      </a:r>
                    </a:p>
                    <a:p>
                      <a:pPr>
                        <a:lnSpc>
                          <a:spcPct val="107000"/>
                        </a:lnSpc>
                        <a:spcAft>
                          <a:spcPts val="0"/>
                        </a:spcAft>
                      </a:pPr>
                      <a:r>
                        <a:rPr lang="sv-SE" sz="1100" i="1" dirty="0">
                          <a:effectLst/>
                          <a:latin typeface="Calibri" panose="020F0502020204030204" pitchFamily="34" charset="0"/>
                          <a:ea typeface="Calibri" panose="020F0502020204030204" pitchFamily="34" charset="0"/>
                          <a:cs typeface="Times New Roman" panose="02020603050405020304" pitchFamily="18" charset="0"/>
                        </a:rPr>
                        <a:t>Mål att upprätthålla</a:t>
                      </a:r>
                    </a:p>
                    <a:p>
                      <a:endParaRPr lang="sv-SE" sz="1200" dirty="0"/>
                    </a:p>
                  </a:txBody>
                  <a:tcPr/>
                </a:tc>
                <a:tc>
                  <a:txBody>
                    <a:bodyPr/>
                    <a:lstStyle/>
                    <a:p>
                      <a:pPr>
                        <a:lnSpc>
                          <a:spcPct val="107000"/>
                        </a:lnSpc>
                        <a:spcAft>
                          <a:spcPts val="0"/>
                        </a:spcAft>
                      </a:pPr>
                      <a:r>
                        <a:rPr lang="sv-SE" sz="1200" b="1" dirty="0">
                          <a:effectLst/>
                        </a:rPr>
                        <a:t>Framtida resultat:</a:t>
                      </a:r>
                    </a:p>
                    <a:p>
                      <a:pPr>
                        <a:lnSpc>
                          <a:spcPct val="107000"/>
                        </a:lnSpc>
                        <a:spcAft>
                          <a:spcPts val="0"/>
                        </a:spcAft>
                      </a:pPr>
                      <a:r>
                        <a:rPr lang="sv-SE" sz="1100" dirty="0">
                          <a:effectLst/>
                          <a:latin typeface="Calibri" panose="020F0502020204030204" pitchFamily="34" charset="0"/>
                          <a:ea typeface="Calibri" panose="020F0502020204030204" pitchFamily="34" charset="0"/>
                          <a:cs typeface="Times New Roman" panose="02020603050405020304" pitchFamily="18" charset="0"/>
                        </a:rPr>
                        <a:t>Inom en snar framtid</a:t>
                      </a:r>
                    </a:p>
                    <a:p>
                      <a:r>
                        <a:rPr lang="sv-SE" sz="1100" i="1" dirty="0"/>
                        <a:t>Mål att uppnå</a:t>
                      </a:r>
                    </a:p>
                  </a:txBody>
                  <a:tcPr/>
                </a:tc>
                <a:tc>
                  <a:txBody>
                    <a:bodyPr/>
                    <a:lstStyle/>
                    <a:p>
                      <a:pPr>
                        <a:lnSpc>
                          <a:spcPct val="107000"/>
                        </a:lnSpc>
                        <a:spcAft>
                          <a:spcPts val="0"/>
                        </a:spcAft>
                      </a:pPr>
                      <a:r>
                        <a:rPr lang="sv-SE" sz="1200" b="1" dirty="0">
                          <a:effectLst/>
                        </a:rPr>
                        <a:t>Visioner:</a:t>
                      </a:r>
                    </a:p>
                    <a:p>
                      <a:pPr>
                        <a:lnSpc>
                          <a:spcPct val="107000"/>
                        </a:lnSpc>
                        <a:spcAft>
                          <a:spcPts val="0"/>
                        </a:spcAft>
                      </a:pPr>
                      <a:r>
                        <a:rPr lang="sv-SE" sz="1100" dirty="0">
                          <a:effectLst/>
                        </a:rPr>
                        <a:t>Eventuellt senare</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100" i="1" dirty="0"/>
                        <a:t>Mål att sträva mot</a:t>
                      </a:r>
                    </a:p>
                  </a:txBody>
                  <a:tcPr/>
                </a:tc>
                <a:extLst>
                  <a:ext uri="{0D108BD9-81ED-4DB2-BD59-A6C34878D82A}">
                    <a16:rowId xmlns:a16="http://schemas.microsoft.com/office/drawing/2014/main" val="4261062737"/>
                  </a:ext>
                </a:extLst>
              </a:tr>
              <a:tr h="1040960">
                <a:tc>
                  <a:txBody>
                    <a:bodyPr/>
                    <a:lstStyle/>
                    <a:p>
                      <a:r>
                        <a:rPr lang="sv-SE" sz="1200" dirty="0"/>
                        <a:t>B. Inre fokus – vi själva</a:t>
                      </a:r>
                    </a:p>
                    <a:p>
                      <a:endParaRPr lang="sv-SE"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sz="1100" i="1" dirty="0">
                          <a:effectLst/>
                        </a:rPr>
                        <a:t>Här skriver ni in funktionerna på gruppens medlemmar</a:t>
                      </a:r>
                      <a:endParaRPr lang="sv-SE" sz="1100" i="1" dirty="0">
                        <a:effectLst/>
                        <a:latin typeface="Calibri" panose="020F0502020204030204" pitchFamily="34" charset="0"/>
                        <a:ea typeface="Calibri" panose="020F0502020204030204" pitchFamily="34" charset="0"/>
                        <a:cs typeface="Times New Roman" panose="02020603050405020304" pitchFamily="18" charset="0"/>
                      </a:endParaRPr>
                    </a:p>
                    <a:p>
                      <a:endParaRPr lang="sv-SE" sz="1200" dirty="0"/>
                    </a:p>
                  </a:txBody>
                  <a:tcPr/>
                </a:tc>
                <a:tc>
                  <a:txBody>
                    <a:bodyPr/>
                    <a:lstStyle/>
                    <a:p>
                      <a:r>
                        <a:rPr lang="sv-SE" sz="1100" dirty="0"/>
                        <a:t>B.1 Spelregler</a:t>
                      </a:r>
                    </a:p>
                    <a:p>
                      <a:endParaRPr lang="sv-SE" sz="1100" dirty="0"/>
                    </a:p>
                    <a:p>
                      <a:pPr marL="171450" indent="-171450">
                        <a:buFont typeface="Arial" panose="020B0604020202020204" pitchFamily="34" charset="0"/>
                        <a:buChar char="•"/>
                      </a:pPr>
                      <a:r>
                        <a:rPr lang="sv-SE" sz="1100" dirty="0"/>
                        <a:t>…</a:t>
                      </a:r>
                    </a:p>
                    <a:p>
                      <a:pPr marL="171450" indent="-171450">
                        <a:buFont typeface="Arial" panose="020B0604020202020204" pitchFamily="34" charset="0"/>
                        <a:buChar char="•"/>
                      </a:pPr>
                      <a:r>
                        <a:rPr lang="sv-SE" sz="1100" dirty="0"/>
                        <a:t>…</a:t>
                      </a:r>
                    </a:p>
                    <a:p>
                      <a:pPr marL="171450" indent="-171450">
                        <a:buFont typeface="Arial" panose="020B0604020202020204" pitchFamily="34" charset="0"/>
                        <a:buChar char="•"/>
                      </a:pPr>
                      <a:r>
                        <a:rPr lang="sv-SE" sz="1100" dirty="0"/>
                        <a:t>…</a:t>
                      </a:r>
                    </a:p>
                  </a:txBody>
                  <a:tcPr/>
                </a:tc>
                <a:tc>
                  <a:txBody>
                    <a:bodyPr/>
                    <a:lstStyle/>
                    <a:p>
                      <a:r>
                        <a:rPr lang="sv-SE" sz="1100" dirty="0"/>
                        <a:t>B.2 Utvecklingsmål</a:t>
                      </a:r>
                    </a:p>
                    <a:p>
                      <a:endParaRPr lang="sv-SE" sz="1100" dirty="0"/>
                    </a:p>
                    <a:p>
                      <a:pPr marL="171450" indent="-171450">
                        <a:buFont typeface="Arial" panose="020B0604020202020204" pitchFamily="34" charset="0"/>
                        <a:buChar char="•"/>
                      </a:pPr>
                      <a:r>
                        <a:rPr lang="sv-SE" sz="1100" dirty="0"/>
                        <a:t>…</a:t>
                      </a:r>
                    </a:p>
                    <a:p>
                      <a:pPr marL="171450" indent="-171450">
                        <a:buFont typeface="Arial" panose="020B0604020202020204" pitchFamily="34" charset="0"/>
                        <a:buChar char="•"/>
                      </a:pPr>
                      <a:r>
                        <a:rPr lang="sv-SE" sz="1100" dirty="0"/>
                        <a:t>…</a:t>
                      </a:r>
                    </a:p>
                    <a:p>
                      <a:pPr marL="171450" indent="-171450">
                        <a:buFont typeface="Arial" panose="020B0604020202020204" pitchFamily="34" charset="0"/>
                        <a:buChar char="•"/>
                      </a:pPr>
                      <a:r>
                        <a:rPr lang="sv-SE" sz="1100" dirty="0"/>
                        <a:t>…</a:t>
                      </a:r>
                    </a:p>
                  </a:txBody>
                  <a:tcPr/>
                </a:tc>
                <a:tc>
                  <a:txBody>
                    <a:bodyPr/>
                    <a:lstStyle/>
                    <a:p>
                      <a:r>
                        <a:rPr lang="sv-SE" sz="1100" dirty="0"/>
                        <a:t>B.3 Ledstjärnor</a:t>
                      </a:r>
                    </a:p>
                    <a:p>
                      <a:endParaRPr lang="sv-SE" sz="1100" dirty="0"/>
                    </a:p>
                    <a:p>
                      <a:pPr marL="171450" indent="-171450">
                        <a:buFont typeface="Arial" panose="020B0604020202020204" pitchFamily="34" charset="0"/>
                        <a:buChar char="•"/>
                      </a:pPr>
                      <a:r>
                        <a:rPr lang="sv-SE" sz="1100" dirty="0"/>
                        <a:t>…</a:t>
                      </a:r>
                    </a:p>
                    <a:p>
                      <a:pPr marL="171450" indent="-171450">
                        <a:buFont typeface="Arial" panose="020B0604020202020204" pitchFamily="34" charset="0"/>
                        <a:buChar char="•"/>
                      </a:pPr>
                      <a:r>
                        <a:rPr lang="sv-SE" sz="1100" dirty="0"/>
                        <a:t>…</a:t>
                      </a:r>
                    </a:p>
                    <a:p>
                      <a:pPr marL="171450" indent="-171450">
                        <a:buFont typeface="Arial" panose="020B0604020202020204" pitchFamily="34" charset="0"/>
                        <a:buChar char="•"/>
                      </a:pPr>
                      <a:r>
                        <a:rPr lang="sv-SE" sz="1100" dirty="0"/>
                        <a:t>…</a:t>
                      </a:r>
                    </a:p>
                  </a:txBody>
                  <a:tcPr/>
                </a:tc>
                <a:extLst>
                  <a:ext uri="{0D108BD9-81ED-4DB2-BD59-A6C34878D82A}">
                    <a16:rowId xmlns:a16="http://schemas.microsoft.com/office/drawing/2014/main" val="4041136678"/>
                  </a:ext>
                </a:extLst>
              </a:tr>
              <a:tr h="1307111">
                <a:tc>
                  <a:txBody>
                    <a:bodyPr/>
                    <a:lstStyle/>
                    <a:p>
                      <a:pPr marL="0" lvl="0" indent="0">
                        <a:lnSpc>
                          <a:spcPct val="107000"/>
                        </a:lnSpc>
                        <a:spcAft>
                          <a:spcPts val="0"/>
                        </a:spcAft>
                        <a:buFont typeface="+mj-lt"/>
                        <a:buNone/>
                      </a:pPr>
                      <a:r>
                        <a:rPr lang="sv-SE" sz="1200" dirty="0"/>
                        <a:t>C.</a:t>
                      </a:r>
                      <a:r>
                        <a:rPr lang="sv-SE" sz="1200" dirty="0">
                          <a:effectLst/>
                        </a:rPr>
                        <a:t> Yttre fokus/våra  intressenter</a:t>
                      </a:r>
                    </a:p>
                    <a:p>
                      <a:pPr marL="0" lvl="0" indent="0">
                        <a:lnSpc>
                          <a:spcPct val="107000"/>
                        </a:lnSpc>
                        <a:spcAft>
                          <a:spcPts val="0"/>
                        </a:spcAft>
                        <a:buFont typeface="+mj-lt"/>
                        <a:buNone/>
                      </a:pPr>
                      <a:endParaRPr lang="sv-SE" sz="1100" dirty="0">
                        <a:effectLst/>
                      </a:endParaRPr>
                    </a:p>
                    <a:p>
                      <a:pPr marL="0" lvl="0" indent="0">
                        <a:lnSpc>
                          <a:spcPct val="107000"/>
                        </a:lnSpc>
                        <a:spcAft>
                          <a:spcPts val="0"/>
                        </a:spcAft>
                        <a:buFont typeface="+mj-lt"/>
                        <a:buNone/>
                      </a:pPr>
                      <a:r>
                        <a:rPr lang="sv-SE" sz="1100" i="1" dirty="0">
                          <a:effectLst/>
                        </a:rPr>
                        <a:t>Här skriver ni in gruppens intressenter</a:t>
                      </a:r>
                      <a:endParaRPr lang="sv-SE" sz="1100" i="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sv-SE" sz="1100" dirty="0"/>
                        <a:t>C.4 Standard utåt</a:t>
                      </a:r>
                    </a:p>
                    <a:p>
                      <a:endParaRPr lang="sv-SE" sz="1100" dirty="0"/>
                    </a:p>
                    <a:p>
                      <a:pPr marL="171450" indent="-171450">
                        <a:buFont typeface="Arial" panose="020B0604020202020204" pitchFamily="34" charset="0"/>
                        <a:buChar char="•"/>
                      </a:pPr>
                      <a:r>
                        <a:rPr lang="sv-SE" sz="1100" dirty="0"/>
                        <a:t>…</a:t>
                      </a:r>
                    </a:p>
                    <a:p>
                      <a:pPr marL="171450" indent="-171450">
                        <a:buFont typeface="Arial" panose="020B0604020202020204" pitchFamily="34" charset="0"/>
                        <a:buChar char="•"/>
                      </a:pPr>
                      <a:r>
                        <a:rPr lang="sv-SE" sz="1100" dirty="0"/>
                        <a:t>…</a:t>
                      </a:r>
                    </a:p>
                    <a:p>
                      <a:pPr marL="171450" indent="-171450">
                        <a:buFont typeface="Arial" panose="020B0604020202020204" pitchFamily="34" charset="0"/>
                        <a:buChar char="•"/>
                      </a:pPr>
                      <a:r>
                        <a:rPr lang="sv-SE" sz="1100" dirty="0"/>
                        <a:t>…</a:t>
                      </a:r>
                    </a:p>
                  </a:txBody>
                  <a:tcPr/>
                </a:tc>
                <a:tc>
                  <a:txBody>
                    <a:bodyPr/>
                    <a:lstStyle/>
                    <a:p>
                      <a:r>
                        <a:rPr lang="sv-SE" sz="1100" dirty="0"/>
                        <a:t>C.5 Operativa mål</a:t>
                      </a:r>
                    </a:p>
                    <a:p>
                      <a:endParaRPr lang="sv-SE" sz="1100" dirty="0"/>
                    </a:p>
                    <a:p>
                      <a:pPr marL="171450" indent="-171450">
                        <a:buFont typeface="Arial" panose="020B0604020202020204" pitchFamily="34" charset="0"/>
                        <a:buChar char="•"/>
                      </a:pPr>
                      <a:r>
                        <a:rPr lang="sv-SE" sz="1100" dirty="0"/>
                        <a:t>…</a:t>
                      </a:r>
                    </a:p>
                    <a:p>
                      <a:pPr marL="171450" indent="-171450">
                        <a:buFont typeface="Arial" panose="020B0604020202020204" pitchFamily="34" charset="0"/>
                        <a:buChar char="•"/>
                      </a:pPr>
                      <a:r>
                        <a:rPr lang="sv-SE" sz="1100" dirty="0"/>
                        <a:t>…</a:t>
                      </a:r>
                    </a:p>
                    <a:p>
                      <a:pPr marL="171450" indent="-171450">
                        <a:buFont typeface="Arial" panose="020B0604020202020204" pitchFamily="34" charset="0"/>
                        <a:buChar char="•"/>
                      </a:pPr>
                      <a:r>
                        <a:rPr lang="sv-SE" sz="1100" dirty="0"/>
                        <a:t>…</a:t>
                      </a:r>
                    </a:p>
                  </a:txBody>
                  <a:tcPr/>
                </a:tc>
                <a:tc>
                  <a:txBody>
                    <a:bodyPr/>
                    <a:lstStyle/>
                    <a:p>
                      <a:r>
                        <a:rPr lang="sv-SE" sz="1100" dirty="0"/>
                        <a:t>C.6 Vision</a:t>
                      </a:r>
                    </a:p>
                    <a:p>
                      <a:endParaRPr lang="sv-SE" sz="1100" dirty="0"/>
                    </a:p>
                    <a:p>
                      <a:pPr marL="171450" indent="-171450">
                        <a:buFont typeface="Arial" panose="020B0604020202020204" pitchFamily="34" charset="0"/>
                        <a:buChar char="•"/>
                      </a:pPr>
                      <a:r>
                        <a:rPr lang="sv-SE" sz="1100" dirty="0"/>
                        <a:t>…</a:t>
                      </a:r>
                    </a:p>
                    <a:p>
                      <a:pPr marL="171450" indent="-171450">
                        <a:buFont typeface="Arial" panose="020B0604020202020204" pitchFamily="34" charset="0"/>
                        <a:buChar char="•"/>
                      </a:pPr>
                      <a:r>
                        <a:rPr lang="sv-SE" sz="1100" dirty="0"/>
                        <a:t>…</a:t>
                      </a:r>
                    </a:p>
                    <a:p>
                      <a:pPr marL="171450" indent="-171450">
                        <a:buFont typeface="Arial" panose="020B0604020202020204" pitchFamily="34" charset="0"/>
                        <a:buChar char="•"/>
                      </a:pPr>
                      <a:r>
                        <a:rPr lang="sv-SE" sz="1100" dirty="0"/>
                        <a:t>…</a:t>
                      </a:r>
                    </a:p>
                  </a:txBody>
                  <a:tcPr/>
                </a:tc>
                <a:extLst>
                  <a:ext uri="{0D108BD9-81ED-4DB2-BD59-A6C34878D82A}">
                    <a16:rowId xmlns:a16="http://schemas.microsoft.com/office/drawing/2014/main" val="2256810959"/>
                  </a:ext>
                </a:extLst>
              </a:tr>
            </a:tbl>
          </a:graphicData>
        </a:graphic>
      </p:graphicFrame>
      <p:sp>
        <p:nvSpPr>
          <p:cNvPr id="3" name="Rektangel 2">
            <a:extLst>
              <a:ext uri="{FF2B5EF4-FFF2-40B4-BE49-F238E27FC236}">
                <a16:creationId xmlns:a16="http://schemas.microsoft.com/office/drawing/2014/main" id="{9CD4E554-5C93-420D-8C7E-DE5AE6F01446}"/>
              </a:ext>
            </a:extLst>
          </p:cNvPr>
          <p:cNvSpPr/>
          <p:nvPr/>
        </p:nvSpPr>
        <p:spPr>
          <a:xfrm>
            <a:off x="294590" y="4546109"/>
            <a:ext cx="1353256" cy="215444"/>
          </a:xfrm>
          <a:prstGeom prst="rect">
            <a:avLst/>
          </a:prstGeom>
        </p:spPr>
        <p:txBody>
          <a:bodyPr wrap="none">
            <a:spAutoFit/>
          </a:bodyPr>
          <a:lstStyle/>
          <a:p>
            <a:pPr lvl="0">
              <a:defRPr/>
            </a:pPr>
            <a:r>
              <a:rPr lang="sv-SE" sz="800" dirty="0"/>
              <a:t>Källa: Christian Jacobsson </a:t>
            </a:r>
          </a:p>
        </p:txBody>
      </p:sp>
    </p:spTree>
    <p:extLst>
      <p:ext uri="{BB962C8B-B14F-4D97-AF65-F5344CB8AC3E}">
        <p14:creationId xmlns:p14="http://schemas.microsoft.com/office/powerpoint/2010/main" val="1789543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 5">
            <a:extLst>
              <a:ext uri="{FF2B5EF4-FFF2-40B4-BE49-F238E27FC236}">
                <a16:creationId xmlns:a16="http://schemas.microsoft.com/office/drawing/2014/main" id="{6CB1F386-4B99-4A44-B628-9CC8D75451DF}"/>
              </a:ext>
            </a:extLst>
          </p:cNvPr>
          <p:cNvGraphicFramePr>
            <a:graphicFrameLocks noGrp="1"/>
          </p:cNvGraphicFramePr>
          <p:nvPr>
            <p:extLst>
              <p:ext uri="{D42A27DB-BD31-4B8C-83A1-F6EECF244321}">
                <p14:modId xmlns:p14="http://schemas.microsoft.com/office/powerpoint/2010/main" val="2728418800"/>
              </p:ext>
            </p:extLst>
          </p:nvPr>
        </p:nvGraphicFramePr>
        <p:xfrm>
          <a:off x="367776" y="1245870"/>
          <a:ext cx="4778559" cy="2651760"/>
        </p:xfrm>
        <a:graphic>
          <a:graphicData uri="http://schemas.openxmlformats.org/drawingml/2006/table">
            <a:tbl>
              <a:tblPr firstRow="1" bandRow="1">
                <a:tableStyleId>{93296810-A885-4BE3-A3E7-6D5BEEA58F35}</a:tableStyleId>
              </a:tblPr>
              <a:tblGrid>
                <a:gridCol w="1592853">
                  <a:extLst>
                    <a:ext uri="{9D8B030D-6E8A-4147-A177-3AD203B41FA5}">
                      <a16:colId xmlns:a16="http://schemas.microsoft.com/office/drawing/2014/main" val="3189526111"/>
                    </a:ext>
                  </a:extLst>
                </a:gridCol>
                <a:gridCol w="1592853">
                  <a:extLst>
                    <a:ext uri="{9D8B030D-6E8A-4147-A177-3AD203B41FA5}">
                      <a16:colId xmlns:a16="http://schemas.microsoft.com/office/drawing/2014/main" val="4036664297"/>
                    </a:ext>
                  </a:extLst>
                </a:gridCol>
                <a:gridCol w="1592853">
                  <a:extLst>
                    <a:ext uri="{9D8B030D-6E8A-4147-A177-3AD203B41FA5}">
                      <a16:colId xmlns:a16="http://schemas.microsoft.com/office/drawing/2014/main" val="3318764404"/>
                    </a:ext>
                  </a:extLst>
                </a:gridCol>
              </a:tblGrid>
              <a:tr h="1221105">
                <a:tc>
                  <a:txBody>
                    <a:bodyPr/>
                    <a:lstStyle/>
                    <a:p>
                      <a:r>
                        <a:rPr lang="sv-SE" dirty="0"/>
                        <a:t>Grupp 1</a:t>
                      </a:r>
                    </a:p>
                    <a:p>
                      <a:endParaRPr lang="sv-SE" dirty="0"/>
                    </a:p>
                    <a:p>
                      <a:r>
                        <a:rPr lang="sv-SE" dirty="0"/>
                        <a:t>Namn</a:t>
                      </a:r>
                    </a:p>
                    <a:p>
                      <a:r>
                        <a:rPr lang="sv-SE" dirty="0"/>
                        <a:t>Namn</a:t>
                      </a:r>
                    </a:p>
                    <a:p>
                      <a:r>
                        <a:rPr lang="sv-SE" dirty="0"/>
                        <a:t>Namn</a:t>
                      </a:r>
                    </a:p>
                    <a:p>
                      <a:endParaRPr lang="sv-SE" dirty="0"/>
                    </a:p>
                  </a:txBody>
                  <a:tcPr>
                    <a:solidFill>
                      <a:schemeClr val="accent2"/>
                    </a:solidFill>
                  </a:tcPr>
                </a:tc>
                <a:tc>
                  <a:txBody>
                    <a:bodyPr/>
                    <a:lstStyle/>
                    <a:p>
                      <a:r>
                        <a:rPr lang="sv-SE" dirty="0"/>
                        <a:t>Grupp 2</a:t>
                      </a:r>
                    </a:p>
                    <a:p>
                      <a:endParaRPr lang="sv-SE" dirty="0"/>
                    </a:p>
                    <a:p>
                      <a:r>
                        <a:rPr lang="sv-SE" dirty="0"/>
                        <a:t>Namn</a:t>
                      </a:r>
                    </a:p>
                    <a:p>
                      <a:r>
                        <a:rPr lang="sv-SE" dirty="0"/>
                        <a:t>Namn</a:t>
                      </a:r>
                    </a:p>
                    <a:p>
                      <a:r>
                        <a:rPr lang="sv-SE" dirty="0"/>
                        <a:t>Namn</a:t>
                      </a:r>
                    </a:p>
                  </a:txBody>
                  <a:tcPr>
                    <a:solidFill>
                      <a:schemeClr val="accent2"/>
                    </a:solidFill>
                  </a:tcPr>
                </a:tc>
                <a:tc>
                  <a:txBody>
                    <a:bodyPr/>
                    <a:lstStyle/>
                    <a:p>
                      <a:r>
                        <a:rPr lang="sv-SE" dirty="0"/>
                        <a:t>Grupp 3</a:t>
                      </a:r>
                    </a:p>
                    <a:p>
                      <a:endParaRPr lang="sv-SE" dirty="0"/>
                    </a:p>
                    <a:p>
                      <a:r>
                        <a:rPr lang="sv-SE" dirty="0"/>
                        <a:t>Namn</a:t>
                      </a:r>
                    </a:p>
                    <a:p>
                      <a:r>
                        <a:rPr lang="sv-SE" dirty="0"/>
                        <a:t>Namn</a:t>
                      </a:r>
                    </a:p>
                    <a:p>
                      <a:r>
                        <a:rPr lang="sv-SE" dirty="0"/>
                        <a:t>Namn</a:t>
                      </a:r>
                    </a:p>
                  </a:txBody>
                  <a:tcPr>
                    <a:solidFill>
                      <a:schemeClr val="accent2"/>
                    </a:solidFill>
                  </a:tcPr>
                </a:tc>
                <a:extLst>
                  <a:ext uri="{0D108BD9-81ED-4DB2-BD59-A6C34878D82A}">
                    <a16:rowId xmlns:a16="http://schemas.microsoft.com/office/drawing/2014/main" val="4063674042"/>
                  </a:ext>
                </a:extLst>
              </a:tr>
              <a:tr h="1225461">
                <a:tc>
                  <a:txBody>
                    <a:bodyPr/>
                    <a:lstStyle/>
                    <a:p>
                      <a:r>
                        <a:rPr lang="sv-SE" dirty="0">
                          <a:solidFill>
                            <a:schemeClr val="bg1"/>
                          </a:solidFill>
                        </a:rPr>
                        <a:t>Grupp 4</a:t>
                      </a:r>
                    </a:p>
                    <a:p>
                      <a:endParaRPr lang="sv-SE" dirty="0">
                        <a:solidFill>
                          <a:schemeClr val="bg1"/>
                        </a:solidFill>
                      </a:endParaRPr>
                    </a:p>
                    <a:p>
                      <a:r>
                        <a:rPr lang="sv-SE" dirty="0">
                          <a:solidFill>
                            <a:schemeClr val="bg1"/>
                          </a:solidFill>
                        </a:rPr>
                        <a:t>Namn</a:t>
                      </a:r>
                    </a:p>
                    <a:p>
                      <a:r>
                        <a:rPr lang="sv-SE" dirty="0">
                          <a:solidFill>
                            <a:schemeClr val="bg1"/>
                          </a:solidFill>
                        </a:rPr>
                        <a:t>Namn</a:t>
                      </a:r>
                    </a:p>
                    <a:p>
                      <a:r>
                        <a:rPr lang="sv-SE" dirty="0">
                          <a:solidFill>
                            <a:schemeClr val="bg1"/>
                          </a:solidFill>
                        </a:rPr>
                        <a:t>Namn</a:t>
                      </a:r>
                    </a:p>
                    <a:p>
                      <a:endParaRPr lang="sv-SE" dirty="0">
                        <a:solidFill>
                          <a:schemeClr val="bg1"/>
                        </a:solidFill>
                      </a:endParaRPr>
                    </a:p>
                  </a:txBody>
                  <a:tcPr>
                    <a:solidFill>
                      <a:schemeClr val="accent2"/>
                    </a:solidFill>
                  </a:tcPr>
                </a:tc>
                <a:tc>
                  <a:txBody>
                    <a:bodyPr/>
                    <a:lstStyle/>
                    <a:p>
                      <a:r>
                        <a:rPr lang="sv-SE" dirty="0">
                          <a:solidFill>
                            <a:schemeClr val="bg1"/>
                          </a:solidFill>
                        </a:rPr>
                        <a:t>Grupp 5</a:t>
                      </a:r>
                    </a:p>
                    <a:p>
                      <a:endParaRPr lang="sv-SE" dirty="0">
                        <a:solidFill>
                          <a:schemeClr val="bg1"/>
                        </a:solidFill>
                      </a:endParaRPr>
                    </a:p>
                    <a:p>
                      <a:r>
                        <a:rPr lang="sv-SE" dirty="0">
                          <a:solidFill>
                            <a:schemeClr val="bg1"/>
                          </a:solidFill>
                        </a:rPr>
                        <a:t>Namn</a:t>
                      </a:r>
                    </a:p>
                    <a:p>
                      <a:r>
                        <a:rPr lang="sv-SE" dirty="0">
                          <a:solidFill>
                            <a:schemeClr val="bg1"/>
                          </a:solidFill>
                        </a:rPr>
                        <a:t>Namn</a:t>
                      </a:r>
                    </a:p>
                    <a:p>
                      <a:r>
                        <a:rPr lang="sv-SE" dirty="0">
                          <a:solidFill>
                            <a:schemeClr val="bg1"/>
                          </a:solidFill>
                        </a:rPr>
                        <a:t>Namn</a:t>
                      </a:r>
                    </a:p>
                  </a:txBody>
                  <a:tcPr>
                    <a:solidFill>
                      <a:schemeClr val="accent2"/>
                    </a:solidFill>
                  </a:tcPr>
                </a:tc>
                <a:tc>
                  <a:txBody>
                    <a:bodyPr/>
                    <a:lstStyle/>
                    <a:p>
                      <a:r>
                        <a:rPr lang="sv-SE" dirty="0">
                          <a:solidFill>
                            <a:schemeClr val="bg1"/>
                          </a:solidFill>
                        </a:rPr>
                        <a:t>Grupp 6</a:t>
                      </a:r>
                    </a:p>
                    <a:p>
                      <a:endParaRPr lang="sv-SE" dirty="0">
                        <a:solidFill>
                          <a:schemeClr val="bg1"/>
                        </a:solidFill>
                      </a:endParaRPr>
                    </a:p>
                    <a:p>
                      <a:r>
                        <a:rPr lang="sv-SE" dirty="0">
                          <a:solidFill>
                            <a:schemeClr val="bg1"/>
                          </a:solidFill>
                        </a:rPr>
                        <a:t>Namn</a:t>
                      </a:r>
                    </a:p>
                    <a:p>
                      <a:r>
                        <a:rPr lang="sv-SE" dirty="0">
                          <a:solidFill>
                            <a:schemeClr val="bg1"/>
                          </a:solidFill>
                        </a:rPr>
                        <a:t>Namn</a:t>
                      </a:r>
                    </a:p>
                    <a:p>
                      <a:r>
                        <a:rPr lang="sv-SE" dirty="0">
                          <a:solidFill>
                            <a:schemeClr val="bg1"/>
                          </a:solidFill>
                        </a:rPr>
                        <a:t>Namn</a:t>
                      </a:r>
                    </a:p>
                  </a:txBody>
                  <a:tcPr>
                    <a:solidFill>
                      <a:schemeClr val="accent2"/>
                    </a:solidFill>
                  </a:tcPr>
                </a:tc>
                <a:extLst>
                  <a:ext uri="{0D108BD9-81ED-4DB2-BD59-A6C34878D82A}">
                    <a16:rowId xmlns:a16="http://schemas.microsoft.com/office/drawing/2014/main" val="2199833531"/>
                  </a:ext>
                </a:extLst>
              </a:tr>
            </a:tbl>
          </a:graphicData>
        </a:graphic>
      </p:graphicFrame>
      <p:sp>
        <p:nvSpPr>
          <p:cNvPr id="3" name="textruta 2">
            <a:extLst>
              <a:ext uri="{FF2B5EF4-FFF2-40B4-BE49-F238E27FC236}">
                <a16:creationId xmlns:a16="http://schemas.microsoft.com/office/drawing/2014/main" id="{707D5586-335E-4B0C-B976-003D45DD0C0A}"/>
              </a:ext>
            </a:extLst>
          </p:cNvPr>
          <p:cNvSpPr txBox="1"/>
          <p:nvPr/>
        </p:nvSpPr>
        <p:spPr>
          <a:xfrm>
            <a:off x="299762" y="241825"/>
            <a:ext cx="6096000" cy="523220"/>
          </a:xfrm>
          <a:prstGeom prst="rect">
            <a:avLst/>
          </a:prstGeom>
          <a:noFill/>
        </p:spPr>
        <p:txBody>
          <a:bodyPr wrap="square" rtlCol="0">
            <a:spAutoFit/>
          </a:bodyPr>
          <a:lstStyle/>
          <a:p>
            <a:r>
              <a:rPr lang="sv-SE" sz="2800" dirty="0">
                <a:latin typeface="+mj-lt"/>
              </a:rPr>
              <a:t>Teamarbete med målmatrisen</a:t>
            </a:r>
          </a:p>
        </p:txBody>
      </p:sp>
      <p:sp>
        <p:nvSpPr>
          <p:cNvPr id="4" name="Ellips 3">
            <a:extLst>
              <a:ext uri="{FF2B5EF4-FFF2-40B4-BE49-F238E27FC236}">
                <a16:creationId xmlns:a16="http://schemas.microsoft.com/office/drawing/2014/main" id="{03EA7EE3-5FAD-44F9-A372-7E5373FA94DB}"/>
              </a:ext>
            </a:extLst>
          </p:cNvPr>
          <p:cNvSpPr/>
          <p:nvPr/>
        </p:nvSpPr>
        <p:spPr>
          <a:xfrm>
            <a:off x="5619645" y="571500"/>
            <a:ext cx="1143000" cy="1181100"/>
          </a:xfrm>
          <a:prstGeom prst="ellipse">
            <a:avLst/>
          </a:prstGeom>
          <a:solidFill>
            <a:schemeClr val="tx1">
              <a:alpha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solidFill>
                  <a:schemeClr val="tx1"/>
                </a:solidFill>
              </a:rPr>
              <a:t>Station</a:t>
            </a:r>
          </a:p>
          <a:p>
            <a:pPr algn="ctr"/>
            <a:r>
              <a:rPr lang="sv-SE" dirty="0">
                <a:solidFill>
                  <a:schemeClr val="tx1"/>
                </a:solidFill>
              </a:rPr>
              <a:t>1</a:t>
            </a:r>
          </a:p>
        </p:txBody>
      </p:sp>
      <p:sp>
        <p:nvSpPr>
          <p:cNvPr id="7" name="Ellips 6">
            <a:extLst>
              <a:ext uri="{FF2B5EF4-FFF2-40B4-BE49-F238E27FC236}">
                <a16:creationId xmlns:a16="http://schemas.microsoft.com/office/drawing/2014/main" id="{08B7003B-08C0-4DC2-8510-65010EA9EF38}"/>
              </a:ext>
            </a:extLst>
          </p:cNvPr>
          <p:cNvSpPr/>
          <p:nvPr/>
        </p:nvSpPr>
        <p:spPr>
          <a:xfrm>
            <a:off x="7534248" y="3258810"/>
            <a:ext cx="1143000" cy="1181100"/>
          </a:xfrm>
          <a:prstGeom prst="ellipse">
            <a:avLst/>
          </a:prstGeom>
          <a:solidFill>
            <a:schemeClr val="tx1">
              <a:alpha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solidFill>
                  <a:schemeClr val="tx1"/>
                </a:solidFill>
              </a:rPr>
              <a:t>Station</a:t>
            </a:r>
          </a:p>
          <a:p>
            <a:pPr algn="ctr"/>
            <a:r>
              <a:rPr lang="sv-SE" dirty="0">
                <a:solidFill>
                  <a:schemeClr val="tx1"/>
                </a:solidFill>
              </a:rPr>
              <a:t>6</a:t>
            </a:r>
          </a:p>
        </p:txBody>
      </p:sp>
      <p:sp>
        <p:nvSpPr>
          <p:cNvPr id="8" name="Ellips 7">
            <a:extLst>
              <a:ext uri="{FF2B5EF4-FFF2-40B4-BE49-F238E27FC236}">
                <a16:creationId xmlns:a16="http://schemas.microsoft.com/office/drawing/2014/main" id="{CBB59396-F119-4458-8402-58DE9D70A222}"/>
              </a:ext>
            </a:extLst>
          </p:cNvPr>
          <p:cNvSpPr/>
          <p:nvPr/>
        </p:nvSpPr>
        <p:spPr>
          <a:xfrm>
            <a:off x="7564686" y="1905000"/>
            <a:ext cx="1143000" cy="1181100"/>
          </a:xfrm>
          <a:prstGeom prst="ellipse">
            <a:avLst/>
          </a:prstGeom>
          <a:solidFill>
            <a:schemeClr val="tx1">
              <a:alpha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solidFill>
                  <a:schemeClr val="tx1"/>
                </a:solidFill>
              </a:rPr>
              <a:t>Station</a:t>
            </a:r>
          </a:p>
          <a:p>
            <a:pPr algn="ctr"/>
            <a:r>
              <a:rPr lang="sv-SE" dirty="0">
                <a:solidFill>
                  <a:schemeClr val="tx1"/>
                </a:solidFill>
              </a:rPr>
              <a:t>4</a:t>
            </a:r>
          </a:p>
        </p:txBody>
      </p:sp>
      <p:sp>
        <p:nvSpPr>
          <p:cNvPr id="9" name="Ellips 8">
            <a:extLst>
              <a:ext uri="{FF2B5EF4-FFF2-40B4-BE49-F238E27FC236}">
                <a16:creationId xmlns:a16="http://schemas.microsoft.com/office/drawing/2014/main" id="{4DB4EFDB-A67A-4E16-9F91-69DCBC691FED}"/>
              </a:ext>
            </a:extLst>
          </p:cNvPr>
          <p:cNvSpPr/>
          <p:nvPr/>
        </p:nvSpPr>
        <p:spPr>
          <a:xfrm>
            <a:off x="7540755" y="551190"/>
            <a:ext cx="1143000" cy="1181100"/>
          </a:xfrm>
          <a:prstGeom prst="ellipse">
            <a:avLst/>
          </a:prstGeom>
          <a:solidFill>
            <a:schemeClr val="tx1">
              <a:alpha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solidFill>
                  <a:schemeClr val="tx1"/>
                </a:solidFill>
              </a:rPr>
              <a:t>Station</a:t>
            </a:r>
          </a:p>
          <a:p>
            <a:pPr algn="ctr"/>
            <a:r>
              <a:rPr lang="sv-SE" dirty="0">
                <a:solidFill>
                  <a:schemeClr val="tx1"/>
                </a:solidFill>
              </a:rPr>
              <a:t>2</a:t>
            </a:r>
          </a:p>
        </p:txBody>
      </p:sp>
      <p:sp>
        <p:nvSpPr>
          <p:cNvPr id="10" name="Ellips 9">
            <a:extLst>
              <a:ext uri="{FF2B5EF4-FFF2-40B4-BE49-F238E27FC236}">
                <a16:creationId xmlns:a16="http://schemas.microsoft.com/office/drawing/2014/main" id="{34646576-D511-42C5-8022-46976F9905AA}"/>
              </a:ext>
            </a:extLst>
          </p:cNvPr>
          <p:cNvSpPr/>
          <p:nvPr/>
        </p:nvSpPr>
        <p:spPr>
          <a:xfrm>
            <a:off x="5619645" y="3307080"/>
            <a:ext cx="1143000" cy="1181100"/>
          </a:xfrm>
          <a:prstGeom prst="ellipse">
            <a:avLst/>
          </a:prstGeom>
          <a:solidFill>
            <a:schemeClr val="tx1">
              <a:alpha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solidFill>
                  <a:schemeClr val="tx1"/>
                </a:solidFill>
              </a:rPr>
              <a:t>Station </a:t>
            </a:r>
          </a:p>
          <a:p>
            <a:pPr algn="ctr"/>
            <a:r>
              <a:rPr lang="sv-SE" dirty="0">
                <a:solidFill>
                  <a:schemeClr val="tx1"/>
                </a:solidFill>
              </a:rPr>
              <a:t>5</a:t>
            </a:r>
          </a:p>
        </p:txBody>
      </p:sp>
      <p:sp>
        <p:nvSpPr>
          <p:cNvPr id="11" name="Ellips 10">
            <a:extLst>
              <a:ext uri="{FF2B5EF4-FFF2-40B4-BE49-F238E27FC236}">
                <a16:creationId xmlns:a16="http://schemas.microsoft.com/office/drawing/2014/main" id="{D06BE155-272F-433E-BBAD-E152B01D5788}"/>
              </a:ext>
            </a:extLst>
          </p:cNvPr>
          <p:cNvSpPr/>
          <p:nvPr/>
        </p:nvSpPr>
        <p:spPr>
          <a:xfrm>
            <a:off x="5619645" y="1939290"/>
            <a:ext cx="1143000" cy="1181100"/>
          </a:xfrm>
          <a:prstGeom prst="ellipse">
            <a:avLst/>
          </a:prstGeom>
          <a:solidFill>
            <a:schemeClr val="tx1">
              <a:alpha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solidFill>
                  <a:schemeClr val="tx1"/>
                </a:solidFill>
              </a:rPr>
              <a:t>Station</a:t>
            </a:r>
          </a:p>
          <a:p>
            <a:pPr algn="ctr"/>
            <a:r>
              <a:rPr lang="sv-SE" dirty="0">
                <a:solidFill>
                  <a:schemeClr val="tx1"/>
                </a:solidFill>
              </a:rPr>
              <a:t>3</a:t>
            </a:r>
          </a:p>
        </p:txBody>
      </p:sp>
      <p:sp>
        <p:nvSpPr>
          <p:cNvPr id="5" name="Rektangel: rundade hörn 4">
            <a:extLst>
              <a:ext uri="{FF2B5EF4-FFF2-40B4-BE49-F238E27FC236}">
                <a16:creationId xmlns:a16="http://schemas.microsoft.com/office/drawing/2014/main" id="{F6F7D8C6-4CCB-4CA7-BE61-71F21B26ABC7}"/>
              </a:ext>
            </a:extLst>
          </p:cNvPr>
          <p:cNvSpPr/>
          <p:nvPr/>
        </p:nvSpPr>
        <p:spPr>
          <a:xfrm>
            <a:off x="7975076" y="1440180"/>
            <a:ext cx="1003824" cy="464820"/>
          </a:xfrm>
          <a:prstGeom prst="round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solidFill>
                  <a:schemeClr val="tx1"/>
                </a:solidFill>
              </a:rPr>
              <a:t>Standard utåt</a:t>
            </a:r>
          </a:p>
        </p:txBody>
      </p:sp>
      <p:sp>
        <p:nvSpPr>
          <p:cNvPr id="12" name="Rektangel: rundade hörn 11">
            <a:extLst>
              <a:ext uri="{FF2B5EF4-FFF2-40B4-BE49-F238E27FC236}">
                <a16:creationId xmlns:a16="http://schemas.microsoft.com/office/drawing/2014/main" id="{6D773959-12EC-4909-9907-BD409064BEE1}"/>
              </a:ext>
            </a:extLst>
          </p:cNvPr>
          <p:cNvSpPr/>
          <p:nvPr/>
        </p:nvSpPr>
        <p:spPr>
          <a:xfrm>
            <a:off x="6391300" y="1452880"/>
            <a:ext cx="1168924" cy="464820"/>
          </a:xfrm>
          <a:prstGeom prst="round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solidFill>
                  <a:schemeClr val="tx1"/>
                </a:solidFill>
              </a:rPr>
              <a:t>Spelregler</a:t>
            </a:r>
          </a:p>
        </p:txBody>
      </p:sp>
      <p:sp>
        <p:nvSpPr>
          <p:cNvPr id="13" name="Rektangel: rundade hörn 12">
            <a:extLst>
              <a:ext uri="{FF2B5EF4-FFF2-40B4-BE49-F238E27FC236}">
                <a16:creationId xmlns:a16="http://schemas.microsoft.com/office/drawing/2014/main" id="{1FB6EF2A-74E6-4F3D-A049-55404A1870AF}"/>
              </a:ext>
            </a:extLst>
          </p:cNvPr>
          <p:cNvSpPr/>
          <p:nvPr/>
        </p:nvSpPr>
        <p:spPr>
          <a:xfrm>
            <a:off x="8063448" y="2773681"/>
            <a:ext cx="1003824" cy="464820"/>
          </a:xfrm>
          <a:prstGeom prst="round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solidFill>
                  <a:schemeClr val="tx1"/>
                </a:solidFill>
              </a:rPr>
              <a:t>Operativa mål</a:t>
            </a:r>
          </a:p>
        </p:txBody>
      </p:sp>
      <p:sp>
        <p:nvSpPr>
          <p:cNvPr id="14" name="Rektangel: rundade hörn 13">
            <a:extLst>
              <a:ext uri="{FF2B5EF4-FFF2-40B4-BE49-F238E27FC236}">
                <a16:creationId xmlns:a16="http://schemas.microsoft.com/office/drawing/2014/main" id="{EB2B31F4-F7A3-4106-962E-01D55CEE21D8}"/>
              </a:ext>
            </a:extLst>
          </p:cNvPr>
          <p:cNvSpPr/>
          <p:nvPr/>
        </p:nvSpPr>
        <p:spPr>
          <a:xfrm>
            <a:off x="6395762" y="4147800"/>
            <a:ext cx="1168924" cy="464820"/>
          </a:xfrm>
          <a:prstGeom prst="round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solidFill>
                  <a:schemeClr val="tx1"/>
                </a:solidFill>
              </a:rPr>
              <a:t>Ledstjärnor</a:t>
            </a:r>
          </a:p>
        </p:txBody>
      </p:sp>
      <p:sp>
        <p:nvSpPr>
          <p:cNvPr id="15" name="Rektangel: rundade hörn 14">
            <a:extLst>
              <a:ext uri="{FF2B5EF4-FFF2-40B4-BE49-F238E27FC236}">
                <a16:creationId xmlns:a16="http://schemas.microsoft.com/office/drawing/2014/main" id="{E3BE9E26-EBED-4195-9E6F-1804752D74AB}"/>
              </a:ext>
            </a:extLst>
          </p:cNvPr>
          <p:cNvSpPr/>
          <p:nvPr/>
        </p:nvSpPr>
        <p:spPr>
          <a:xfrm>
            <a:off x="6391300" y="2633980"/>
            <a:ext cx="1168924" cy="464820"/>
          </a:xfrm>
          <a:prstGeom prst="round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solidFill>
                  <a:schemeClr val="tx1"/>
                </a:solidFill>
              </a:rPr>
              <a:t>Utvecklings-mål</a:t>
            </a:r>
          </a:p>
        </p:txBody>
      </p:sp>
      <p:sp>
        <p:nvSpPr>
          <p:cNvPr id="16" name="Rektangel: rundade hörn 15">
            <a:extLst>
              <a:ext uri="{FF2B5EF4-FFF2-40B4-BE49-F238E27FC236}">
                <a16:creationId xmlns:a16="http://schemas.microsoft.com/office/drawing/2014/main" id="{A40E0F26-0AB0-46E7-A85D-D2EC9CCF632F}"/>
              </a:ext>
            </a:extLst>
          </p:cNvPr>
          <p:cNvSpPr/>
          <p:nvPr/>
        </p:nvSpPr>
        <p:spPr>
          <a:xfrm>
            <a:off x="8025876" y="4173200"/>
            <a:ext cx="1003824" cy="464820"/>
          </a:xfrm>
          <a:prstGeom prst="round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dirty="0">
                <a:solidFill>
                  <a:schemeClr val="tx1"/>
                </a:solidFill>
              </a:rPr>
              <a:t>Vision</a:t>
            </a:r>
          </a:p>
        </p:txBody>
      </p:sp>
    </p:spTree>
    <p:extLst>
      <p:ext uri="{BB962C8B-B14F-4D97-AF65-F5344CB8AC3E}">
        <p14:creationId xmlns:p14="http://schemas.microsoft.com/office/powerpoint/2010/main" val="289556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D234F00F-59A1-4843-A69E-6077E6075291}"/>
              </a:ext>
            </a:extLst>
          </p:cNvPr>
          <p:cNvPicPr>
            <a:picLocks noGrp="1" noChangeAspect="1"/>
          </p:cNvPicPr>
          <p:nvPr>
            <p:ph type="pic" sz="quarter" idx="13"/>
          </p:nvPr>
        </p:nvPicPr>
        <p:blipFill>
          <a:blip r:embed="rId3"/>
          <a:srcRect t="14445" b="14445"/>
          <a:stretch>
            <a:fillRect/>
          </a:stretch>
        </p:blipFill>
        <p:spPr/>
      </p:pic>
      <p:sp>
        <p:nvSpPr>
          <p:cNvPr id="3" name="Rubrik 2">
            <a:extLst>
              <a:ext uri="{FF2B5EF4-FFF2-40B4-BE49-F238E27FC236}">
                <a16:creationId xmlns:a16="http://schemas.microsoft.com/office/drawing/2014/main" id="{6FF9176B-53E1-4D99-A739-99AD1E115ED7}"/>
              </a:ext>
            </a:extLst>
          </p:cNvPr>
          <p:cNvSpPr>
            <a:spLocks noGrp="1"/>
          </p:cNvSpPr>
          <p:nvPr>
            <p:ph type="title"/>
          </p:nvPr>
        </p:nvSpPr>
        <p:spPr/>
        <p:txBody>
          <a:bodyPr/>
          <a:lstStyle/>
          <a:p>
            <a:r>
              <a:rPr lang="sv-SE" b="1" dirty="0"/>
              <a:t>Våra spelregler </a:t>
            </a:r>
            <a:r>
              <a:rPr lang="sv-SE" dirty="0"/>
              <a:t>(B.1)</a:t>
            </a:r>
          </a:p>
        </p:txBody>
      </p:sp>
      <p:sp>
        <p:nvSpPr>
          <p:cNvPr id="4" name="Platshållare för text 3">
            <a:extLst>
              <a:ext uri="{FF2B5EF4-FFF2-40B4-BE49-F238E27FC236}">
                <a16:creationId xmlns:a16="http://schemas.microsoft.com/office/drawing/2014/main" id="{28560EDD-5ADD-4CE1-A23F-F88C534E6E2A}"/>
              </a:ext>
            </a:extLst>
          </p:cNvPr>
          <p:cNvSpPr>
            <a:spLocks noGrp="1"/>
          </p:cNvSpPr>
          <p:nvPr>
            <p:ph type="body" sz="quarter" idx="15"/>
          </p:nvPr>
        </p:nvSpPr>
        <p:spPr/>
        <p:txBody>
          <a:bodyPr/>
          <a:lstStyle/>
          <a:p>
            <a:r>
              <a:rPr lang="sv-SE" sz="1600" dirty="0"/>
              <a:t>Vilka beteenden vill vi se mer av i gruppen för att kunna samarbeta effektivt?</a:t>
            </a:r>
          </a:p>
          <a:p>
            <a:endParaRPr lang="sv-SE" dirty="0"/>
          </a:p>
        </p:txBody>
      </p:sp>
    </p:spTree>
    <p:extLst>
      <p:ext uri="{BB962C8B-B14F-4D97-AF65-F5344CB8AC3E}">
        <p14:creationId xmlns:p14="http://schemas.microsoft.com/office/powerpoint/2010/main" val="14900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5B02CF08-63B7-4044-8F43-554FF2E13B4F}"/>
              </a:ext>
            </a:extLst>
          </p:cNvPr>
          <p:cNvPicPr>
            <a:picLocks noGrp="1" noChangeAspect="1"/>
          </p:cNvPicPr>
          <p:nvPr>
            <p:ph type="pic" sz="quarter" idx="13"/>
          </p:nvPr>
        </p:nvPicPr>
        <p:blipFill>
          <a:blip r:embed="rId3"/>
          <a:srcRect t="14445" b="14445"/>
          <a:stretch>
            <a:fillRect/>
          </a:stretch>
        </p:blipFill>
        <p:spPr/>
      </p:pic>
      <p:sp>
        <p:nvSpPr>
          <p:cNvPr id="3" name="Rubrik 2">
            <a:extLst>
              <a:ext uri="{FF2B5EF4-FFF2-40B4-BE49-F238E27FC236}">
                <a16:creationId xmlns:a16="http://schemas.microsoft.com/office/drawing/2014/main" id="{33F3BACD-091C-4014-B87B-979FC38C812E}"/>
              </a:ext>
            </a:extLst>
          </p:cNvPr>
          <p:cNvSpPr>
            <a:spLocks noGrp="1"/>
          </p:cNvSpPr>
          <p:nvPr>
            <p:ph type="title"/>
          </p:nvPr>
        </p:nvSpPr>
        <p:spPr/>
        <p:txBody>
          <a:bodyPr/>
          <a:lstStyle/>
          <a:p>
            <a:br>
              <a:rPr lang="sv-SE" b="1" dirty="0"/>
            </a:br>
            <a:r>
              <a:rPr lang="sv-SE" b="1" dirty="0"/>
              <a:t>Standard utåt (C.1)</a:t>
            </a:r>
            <a:r>
              <a:rPr lang="sv-SE" dirty="0"/>
              <a:t> </a:t>
            </a:r>
          </a:p>
        </p:txBody>
      </p:sp>
      <p:sp>
        <p:nvSpPr>
          <p:cNvPr id="4" name="Platshållare för text 3">
            <a:extLst>
              <a:ext uri="{FF2B5EF4-FFF2-40B4-BE49-F238E27FC236}">
                <a16:creationId xmlns:a16="http://schemas.microsoft.com/office/drawing/2014/main" id="{5ECE83B6-E95B-416A-9735-39796BEC7C92}"/>
              </a:ext>
            </a:extLst>
          </p:cNvPr>
          <p:cNvSpPr>
            <a:spLocks noGrp="1"/>
          </p:cNvSpPr>
          <p:nvPr>
            <p:ph type="body" sz="quarter" idx="15"/>
          </p:nvPr>
        </p:nvSpPr>
        <p:spPr/>
        <p:txBody>
          <a:bodyPr/>
          <a:lstStyle/>
          <a:p>
            <a:r>
              <a:rPr lang="sv-SE" sz="1600" dirty="0"/>
              <a:t>Vad ska vi göra för att ha ett gott samarbete med våra </a:t>
            </a:r>
            <a:r>
              <a:rPr lang="sv-SE" sz="1600" i="1" dirty="0"/>
              <a:t>intressenter</a:t>
            </a:r>
            <a:r>
              <a:rPr lang="sv-SE" sz="1600" dirty="0"/>
              <a:t>?</a:t>
            </a:r>
          </a:p>
          <a:p>
            <a:pPr marL="0" indent="0">
              <a:buNone/>
            </a:pPr>
            <a:r>
              <a:rPr lang="sv-SE" sz="1600" dirty="0"/>
              <a:t>Det är viktigt att vara uppmärksam på hur vi uppfattas och upplevs av dem vi samarbetar med utanför vårt eget team. </a:t>
            </a:r>
          </a:p>
          <a:p>
            <a:r>
              <a:rPr lang="sv-SE" sz="1600" dirty="0"/>
              <a:t>Hur vill vi kommunicera, samarbeta och samordna med andra delar av organisationen?</a:t>
            </a:r>
            <a:endParaRPr lang="sv-SE" dirty="0"/>
          </a:p>
          <a:p>
            <a:endParaRPr lang="sv-SE" dirty="0"/>
          </a:p>
        </p:txBody>
      </p:sp>
    </p:spTree>
    <p:extLst>
      <p:ext uri="{BB962C8B-B14F-4D97-AF65-F5344CB8AC3E}">
        <p14:creationId xmlns:p14="http://schemas.microsoft.com/office/powerpoint/2010/main" val="336962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BB927A31-3C76-4F63-A0DB-718C925297E7}"/>
              </a:ext>
            </a:extLst>
          </p:cNvPr>
          <p:cNvPicPr>
            <a:picLocks noGrp="1" noChangeAspect="1"/>
          </p:cNvPicPr>
          <p:nvPr>
            <p:ph type="pic" sz="quarter" idx="13"/>
          </p:nvPr>
        </p:nvPicPr>
        <p:blipFill>
          <a:blip r:embed="rId3"/>
          <a:srcRect t="14445" b="14445"/>
          <a:stretch>
            <a:fillRect/>
          </a:stretch>
        </p:blipFill>
        <p:spPr/>
      </p:pic>
      <p:sp>
        <p:nvSpPr>
          <p:cNvPr id="3" name="Rubrik 2">
            <a:extLst>
              <a:ext uri="{FF2B5EF4-FFF2-40B4-BE49-F238E27FC236}">
                <a16:creationId xmlns:a16="http://schemas.microsoft.com/office/drawing/2014/main" id="{32F449A4-2E23-4930-B2C3-9804255EABEB}"/>
              </a:ext>
            </a:extLst>
          </p:cNvPr>
          <p:cNvSpPr>
            <a:spLocks noGrp="1"/>
          </p:cNvSpPr>
          <p:nvPr>
            <p:ph type="title"/>
          </p:nvPr>
        </p:nvSpPr>
        <p:spPr/>
        <p:txBody>
          <a:bodyPr/>
          <a:lstStyle/>
          <a:p>
            <a:br>
              <a:rPr lang="sv-SE" b="1" dirty="0"/>
            </a:br>
            <a:r>
              <a:rPr lang="sv-SE" b="1" dirty="0"/>
              <a:t>Utvecklingsmål (B.2) </a:t>
            </a:r>
            <a:endParaRPr lang="sv-SE" dirty="0"/>
          </a:p>
        </p:txBody>
      </p:sp>
      <p:sp>
        <p:nvSpPr>
          <p:cNvPr id="4" name="Platshållare för text 3">
            <a:extLst>
              <a:ext uri="{FF2B5EF4-FFF2-40B4-BE49-F238E27FC236}">
                <a16:creationId xmlns:a16="http://schemas.microsoft.com/office/drawing/2014/main" id="{A2D76102-1EE0-4070-B1EE-F0B2957EF529}"/>
              </a:ext>
            </a:extLst>
          </p:cNvPr>
          <p:cNvSpPr>
            <a:spLocks noGrp="1"/>
          </p:cNvSpPr>
          <p:nvPr>
            <p:ph type="body" sz="quarter" idx="15"/>
          </p:nvPr>
        </p:nvSpPr>
        <p:spPr/>
        <p:txBody>
          <a:bodyPr/>
          <a:lstStyle/>
          <a:p>
            <a:r>
              <a:rPr lang="sv-SE" sz="1800" dirty="0"/>
              <a:t>Åt vilket håll vill vi utvecklas? </a:t>
            </a:r>
          </a:p>
          <a:p>
            <a:pPr marL="0" indent="0">
              <a:buNone/>
            </a:pPr>
            <a:r>
              <a:rPr lang="sv-SE" sz="1800" dirty="0"/>
              <a:t>För att skapa motivation och vilja till att utvecklas som team så behöver vi formulera ett eller flera mål. Det kan uttryckas som beteenden som vi gärna vill använda oss av i vårt samarbete.</a:t>
            </a:r>
          </a:p>
          <a:p>
            <a:endParaRPr lang="sv-SE" dirty="0"/>
          </a:p>
        </p:txBody>
      </p:sp>
    </p:spTree>
    <p:extLst>
      <p:ext uri="{BB962C8B-B14F-4D97-AF65-F5344CB8AC3E}">
        <p14:creationId xmlns:p14="http://schemas.microsoft.com/office/powerpoint/2010/main" val="47469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CC158364-1C30-4916-80A3-30B78AD65002}"/>
              </a:ext>
            </a:extLst>
          </p:cNvPr>
          <p:cNvPicPr>
            <a:picLocks noGrp="1" noChangeAspect="1"/>
          </p:cNvPicPr>
          <p:nvPr>
            <p:ph type="pic" sz="quarter" idx="13"/>
          </p:nvPr>
        </p:nvPicPr>
        <p:blipFill>
          <a:blip r:embed="rId3"/>
          <a:srcRect t="14445" b="14445"/>
          <a:stretch>
            <a:fillRect/>
          </a:stretch>
        </p:blipFill>
        <p:spPr>
          <a:xfrm>
            <a:off x="4568864" y="97304"/>
            <a:ext cx="4463950" cy="4503270"/>
          </a:xfrm>
        </p:spPr>
      </p:pic>
      <p:sp>
        <p:nvSpPr>
          <p:cNvPr id="3" name="Rubrik 2">
            <a:extLst>
              <a:ext uri="{FF2B5EF4-FFF2-40B4-BE49-F238E27FC236}">
                <a16:creationId xmlns:a16="http://schemas.microsoft.com/office/drawing/2014/main" id="{F120D1D2-22B6-42E3-8A4A-4FAA892DC076}"/>
              </a:ext>
            </a:extLst>
          </p:cNvPr>
          <p:cNvSpPr>
            <a:spLocks noGrp="1"/>
          </p:cNvSpPr>
          <p:nvPr>
            <p:ph type="title"/>
          </p:nvPr>
        </p:nvSpPr>
        <p:spPr/>
        <p:txBody>
          <a:bodyPr/>
          <a:lstStyle/>
          <a:p>
            <a:br>
              <a:rPr lang="sv-SE" b="1" dirty="0"/>
            </a:br>
            <a:r>
              <a:rPr lang="sv-SE" b="1" dirty="0"/>
              <a:t>Operativa mål (C.2) </a:t>
            </a:r>
            <a:endParaRPr lang="sv-SE" dirty="0"/>
          </a:p>
        </p:txBody>
      </p:sp>
      <p:sp>
        <p:nvSpPr>
          <p:cNvPr id="4" name="Platshållare för text 3">
            <a:extLst>
              <a:ext uri="{FF2B5EF4-FFF2-40B4-BE49-F238E27FC236}">
                <a16:creationId xmlns:a16="http://schemas.microsoft.com/office/drawing/2014/main" id="{C10750C3-B053-4963-9E6C-C4A5EA9D1F00}"/>
              </a:ext>
            </a:extLst>
          </p:cNvPr>
          <p:cNvSpPr>
            <a:spLocks noGrp="1"/>
          </p:cNvSpPr>
          <p:nvPr>
            <p:ph type="body" sz="quarter" idx="15"/>
          </p:nvPr>
        </p:nvSpPr>
        <p:spPr/>
        <p:txBody>
          <a:bodyPr/>
          <a:lstStyle/>
          <a:p>
            <a:r>
              <a:rPr lang="sv-SE" sz="1800" dirty="0"/>
              <a:t>Vilka är de </a:t>
            </a:r>
            <a:r>
              <a:rPr lang="sv-SE" sz="1800" i="1" dirty="0"/>
              <a:t>operativa målen</a:t>
            </a:r>
            <a:r>
              <a:rPr lang="sv-SE" sz="1800" dirty="0"/>
              <a:t>? </a:t>
            </a:r>
          </a:p>
          <a:p>
            <a:pPr marL="0" indent="0">
              <a:buNone/>
            </a:pPr>
            <a:r>
              <a:rPr lang="sv-SE" sz="1800" dirty="0"/>
              <a:t>Ett team måste ha helt klart för sig vilket uppdrag det har att leverera till sina intressenter. Dessa mål måste naturligtvis höra ihop med teamets syfte.</a:t>
            </a:r>
          </a:p>
          <a:p>
            <a:r>
              <a:rPr lang="sv-SE" sz="1800" dirty="0"/>
              <a:t>Vad ska vi utföra? Vilka är våra specifika mål? </a:t>
            </a:r>
          </a:p>
          <a:p>
            <a:endParaRPr lang="sv-SE" dirty="0"/>
          </a:p>
        </p:txBody>
      </p:sp>
    </p:spTree>
    <p:extLst>
      <p:ext uri="{BB962C8B-B14F-4D97-AF65-F5344CB8AC3E}">
        <p14:creationId xmlns:p14="http://schemas.microsoft.com/office/powerpoint/2010/main" val="133939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C8E38214-03FF-4421-A661-B04674F8E6E8}"/>
              </a:ext>
            </a:extLst>
          </p:cNvPr>
          <p:cNvPicPr>
            <a:picLocks noGrp="1" noChangeAspect="1"/>
          </p:cNvPicPr>
          <p:nvPr>
            <p:ph type="pic" sz="quarter" idx="13"/>
          </p:nvPr>
        </p:nvPicPr>
        <p:blipFill>
          <a:blip r:embed="rId3"/>
          <a:srcRect t="14445" b="14445"/>
          <a:stretch>
            <a:fillRect/>
          </a:stretch>
        </p:blipFill>
        <p:spPr/>
      </p:pic>
      <p:sp>
        <p:nvSpPr>
          <p:cNvPr id="3" name="Rubrik 2">
            <a:extLst>
              <a:ext uri="{FF2B5EF4-FFF2-40B4-BE49-F238E27FC236}">
                <a16:creationId xmlns:a16="http://schemas.microsoft.com/office/drawing/2014/main" id="{75A85C44-CE5D-4FF4-9B71-344E123CBBB1}"/>
              </a:ext>
            </a:extLst>
          </p:cNvPr>
          <p:cNvSpPr>
            <a:spLocks noGrp="1"/>
          </p:cNvSpPr>
          <p:nvPr>
            <p:ph type="title"/>
          </p:nvPr>
        </p:nvSpPr>
        <p:spPr/>
        <p:txBody>
          <a:bodyPr/>
          <a:lstStyle/>
          <a:p>
            <a:r>
              <a:rPr lang="sv-SE" b="1" dirty="0"/>
              <a:t>Ledstjärnor (B.3) </a:t>
            </a:r>
            <a:endParaRPr lang="sv-SE" dirty="0"/>
          </a:p>
        </p:txBody>
      </p:sp>
      <p:sp>
        <p:nvSpPr>
          <p:cNvPr id="4" name="Platshållare för text 3">
            <a:extLst>
              <a:ext uri="{FF2B5EF4-FFF2-40B4-BE49-F238E27FC236}">
                <a16:creationId xmlns:a16="http://schemas.microsoft.com/office/drawing/2014/main" id="{F1541697-AD36-4B32-99B9-46D7628AB403}"/>
              </a:ext>
            </a:extLst>
          </p:cNvPr>
          <p:cNvSpPr>
            <a:spLocks noGrp="1"/>
          </p:cNvSpPr>
          <p:nvPr>
            <p:ph type="body" sz="quarter" idx="15"/>
          </p:nvPr>
        </p:nvSpPr>
        <p:spPr/>
        <p:txBody>
          <a:bodyPr/>
          <a:lstStyle/>
          <a:p>
            <a:r>
              <a:rPr lang="sv-SE" sz="1600" dirty="0"/>
              <a:t>Vad ska gälla för att vi ska ha ett bra samarbete där vi trivs och har en god arbetsmiljö? </a:t>
            </a:r>
          </a:p>
          <a:p>
            <a:pPr marL="0" indent="0">
              <a:buNone/>
            </a:pPr>
            <a:r>
              <a:rPr lang="sv-SE" sz="1600" dirty="0"/>
              <a:t>För att kunna uppnå våra </a:t>
            </a:r>
            <a:r>
              <a:rPr lang="sv-SE" sz="1600" i="1" dirty="0"/>
              <a:t>utvecklingsmål</a:t>
            </a:r>
            <a:r>
              <a:rPr lang="sv-SE" sz="1600" dirty="0"/>
              <a:t>  kan det vara värdefullt att utforska hur det skulle kunna kännas, se ut, vara när vi som team har det som bäst. Vi får drömma och </a:t>
            </a:r>
            <a:r>
              <a:rPr lang="sv-SE" sz="1600" b="1" dirty="0"/>
              <a:t>stretcha</a:t>
            </a:r>
            <a:r>
              <a:rPr lang="sv-SE" sz="1600" dirty="0"/>
              <a:t> våra idéer om hur vi kan ha det längre fram i tiden.</a:t>
            </a:r>
          </a:p>
          <a:p>
            <a:endParaRPr lang="sv-SE" dirty="0"/>
          </a:p>
        </p:txBody>
      </p:sp>
    </p:spTree>
    <p:extLst>
      <p:ext uri="{BB962C8B-B14F-4D97-AF65-F5344CB8AC3E}">
        <p14:creationId xmlns:p14="http://schemas.microsoft.com/office/powerpoint/2010/main" val="316861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720CB3A7-E9DB-49F9-AF56-7E939B6B4A25}"/>
              </a:ext>
            </a:extLst>
          </p:cNvPr>
          <p:cNvPicPr>
            <a:picLocks noGrp="1" noChangeAspect="1"/>
          </p:cNvPicPr>
          <p:nvPr>
            <p:ph type="pic" sz="quarter" idx="13"/>
          </p:nvPr>
        </p:nvPicPr>
        <p:blipFill>
          <a:blip r:embed="rId3"/>
          <a:srcRect l="12830" r="12830"/>
          <a:stretch>
            <a:fillRect/>
          </a:stretch>
        </p:blipFill>
        <p:spPr>
          <a:xfrm>
            <a:off x="4572050" y="97304"/>
            <a:ext cx="4463950" cy="4503270"/>
          </a:xfrm>
        </p:spPr>
      </p:pic>
      <p:sp>
        <p:nvSpPr>
          <p:cNvPr id="3" name="Rubrik 2">
            <a:extLst>
              <a:ext uri="{FF2B5EF4-FFF2-40B4-BE49-F238E27FC236}">
                <a16:creationId xmlns:a16="http://schemas.microsoft.com/office/drawing/2014/main" id="{69C4D3DB-FBEC-4809-A0FD-3B1C33C5C9F0}"/>
              </a:ext>
            </a:extLst>
          </p:cNvPr>
          <p:cNvSpPr>
            <a:spLocks noGrp="1"/>
          </p:cNvSpPr>
          <p:nvPr>
            <p:ph type="title"/>
          </p:nvPr>
        </p:nvSpPr>
        <p:spPr/>
        <p:txBody>
          <a:bodyPr/>
          <a:lstStyle/>
          <a:p>
            <a:r>
              <a:rPr lang="sv-SE" b="1" dirty="0"/>
              <a:t>Vision (C.3)</a:t>
            </a:r>
            <a:br>
              <a:rPr lang="sv-SE" b="1" dirty="0"/>
            </a:br>
            <a:r>
              <a:rPr lang="sv-SE" sz="1400" b="1" dirty="0"/>
              <a:t>”</a:t>
            </a:r>
            <a:r>
              <a:rPr lang="sv-SE" sz="1400" b="1" i="1" dirty="0"/>
              <a:t>En vision hjälper ett team att staka ut vägen mot framtiden”</a:t>
            </a:r>
            <a:endParaRPr lang="sv-SE" sz="1400" dirty="0"/>
          </a:p>
        </p:txBody>
      </p:sp>
      <p:sp>
        <p:nvSpPr>
          <p:cNvPr id="4" name="Platshållare för text 3">
            <a:extLst>
              <a:ext uri="{FF2B5EF4-FFF2-40B4-BE49-F238E27FC236}">
                <a16:creationId xmlns:a16="http://schemas.microsoft.com/office/drawing/2014/main" id="{05167E53-261D-4BF5-B8DE-34218BD0E4FB}"/>
              </a:ext>
            </a:extLst>
          </p:cNvPr>
          <p:cNvSpPr>
            <a:spLocks noGrp="1"/>
          </p:cNvSpPr>
          <p:nvPr>
            <p:ph type="body" sz="quarter" idx="15"/>
          </p:nvPr>
        </p:nvSpPr>
        <p:spPr/>
        <p:txBody>
          <a:bodyPr/>
          <a:lstStyle/>
          <a:p>
            <a:pPr>
              <a:lnSpc>
                <a:spcPct val="100000"/>
              </a:lnSpc>
            </a:pPr>
            <a:r>
              <a:rPr lang="sv-SE" sz="1600" dirty="0"/>
              <a:t>Vad är vår vision om framtiden utifrån </a:t>
            </a:r>
            <a:r>
              <a:rPr lang="sv-SE" sz="1600" i="1" dirty="0"/>
              <a:t>intressenternas</a:t>
            </a:r>
            <a:r>
              <a:rPr lang="sv-SE" sz="1600" dirty="0"/>
              <a:t> vision? </a:t>
            </a:r>
          </a:p>
          <a:p>
            <a:pPr marL="0" indent="0">
              <a:lnSpc>
                <a:spcPct val="100000"/>
              </a:lnSpc>
              <a:buNone/>
            </a:pPr>
            <a:r>
              <a:rPr lang="sv-SE" sz="1600" dirty="0"/>
              <a:t>En vision hjälper ett team att staka ut vägen mot framtiden. Det ger en riktning och kan formuleras som ett löfte eller ett åtagande gentemot intressenterna. </a:t>
            </a:r>
          </a:p>
          <a:p>
            <a:pPr>
              <a:lnSpc>
                <a:spcPct val="100000"/>
              </a:lnSpc>
            </a:pPr>
            <a:r>
              <a:rPr lang="sv-SE" sz="1600" dirty="0"/>
              <a:t>Om  vi samarbetar med hela vår förmåga, vad kan vi då ge våra intressenter i framtiden? </a:t>
            </a:r>
          </a:p>
          <a:p>
            <a:endParaRPr lang="sv-SE" dirty="0"/>
          </a:p>
        </p:txBody>
      </p:sp>
    </p:spTree>
    <p:extLst>
      <p:ext uri="{BB962C8B-B14F-4D97-AF65-F5344CB8AC3E}">
        <p14:creationId xmlns:p14="http://schemas.microsoft.com/office/powerpoint/2010/main" val="19448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2C310420-04BB-49CE-88B3-D8FFB56374D8}"/>
              </a:ext>
            </a:extLst>
          </p:cNvPr>
          <p:cNvSpPr>
            <a:spLocks noGrp="1"/>
          </p:cNvSpPr>
          <p:nvPr>
            <p:ph type="pic" sz="quarter" idx="13"/>
          </p:nvPr>
        </p:nvSpPr>
        <p:spPr>
          <a:xfrm>
            <a:off x="0" y="96785"/>
            <a:ext cx="8927999" cy="4503270"/>
          </a:xfrm>
        </p:spPr>
      </p:sp>
      <p:sp>
        <p:nvSpPr>
          <p:cNvPr id="3" name="Platshållare för text 2">
            <a:extLst>
              <a:ext uri="{FF2B5EF4-FFF2-40B4-BE49-F238E27FC236}">
                <a16:creationId xmlns:a16="http://schemas.microsoft.com/office/drawing/2014/main" id="{D51AE7A2-FD8D-4391-9A1A-E5589F3BCBB0}"/>
              </a:ext>
            </a:extLst>
          </p:cNvPr>
          <p:cNvSpPr>
            <a:spLocks noGrp="1"/>
          </p:cNvSpPr>
          <p:nvPr>
            <p:ph type="body" sz="quarter" idx="14"/>
          </p:nvPr>
        </p:nvSpPr>
        <p:spPr>
          <a:xfrm>
            <a:off x="107951" y="2060274"/>
            <a:ext cx="3595271" cy="576293"/>
          </a:xfrm>
        </p:spPr>
        <p:txBody>
          <a:bodyPr/>
          <a:lstStyle/>
          <a:p>
            <a:r>
              <a:rPr lang="sv-SE" dirty="0"/>
              <a:t>Fördjupningsmaterial</a:t>
            </a:r>
          </a:p>
        </p:txBody>
      </p:sp>
    </p:spTree>
    <p:extLst>
      <p:ext uri="{BB962C8B-B14F-4D97-AF65-F5344CB8AC3E}">
        <p14:creationId xmlns:p14="http://schemas.microsoft.com/office/powerpoint/2010/main" val="259360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1A6E6EC-01F8-4A03-9388-1A5A971F16A3}"/>
              </a:ext>
            </a:extLst>
          </p:cNvPr>
          <p:cNvPicPr>
            <a:picLocks noChangeAspect="1"/>
          </p:cNvPicPr>
          <p:nvPr/>
        </p:nvPicPr>
        <p:blipFill>
          <a:blip r:embed="rId3"/>
          <a:stretch>
            <a:fillRect/>
          </a:stretch>
        </p:blipFill>
        <p:spPr>
          <a:xfrm>
            <a:off x="2264668" y="342901"/>
            <a:ext cx="4114800" cy="4114800"/>
          </a:xfrm>
          <a:prstGeom prst="rect">
            <a:avLst/>
          </a:prstGeom>
        </p:spPr>
      </p:pic>
    </p:spTree>
    <p:extLst>
      <p:ext uri="{BB962C8B-B14F-4D97-AF65-F5344CB8AC3E}">
        <p14:creationId xmlns:p14="http://schemas.microsoft.com/office/powerpoint/2010/main" val="333377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AA54B37C-AD1C-4D6A-B485-3E2DB1035629}"/>
              </a:ext>
            </a:extLst>
          </p:cNvPr>
          <p:cNvPicPr>
            <a:picLocks noGrp="1" noChangeAspect="1"/>
          </p:cNvPicPr>
          <p:nvPr>
            <p:ph type="pic" sz="quarter" idx="13"/>
          </p:nvPr>
        </p:nvPicPr>
        <p:blipFill>
          <a:blip r:embed="rId3"/>
          <a:srcRect t="1301" b="1301"/>
          <a:stretch>
            <a:fillRect/>
          </a:stretch>
        </p:blipFill>
        <p:spPr/>
      </p:pic>
      <p:sp>
        <p:nvSpPr>
          <p:cNvPr id="3" name="Platshållare för text 2">
            <a:extLst>
              <a:ext uri="{FF2B5EF4-FFF2-40B4-BE49-F238E27FC236}">
                <a16:creationId xmlns:a16="http://schemas.microsoft.com/office/drawing/2014/main" id="{53C72A58-4AE8-4410-BA3E-0FBFE62AB535}"/>
              </a:ext>
            </a:extLst>
          </p:cNvPr>
          <p:cNvSpPr>
            <a:spLocks noGrp="1"/>
          </p:cNvSpPr>
          <p:nvPr>
            <p:ph type="body" sz="quarter" idx="14"/>
          </p:nvPr>
        </p:nvSpPr>
        <p:spPr>
          <a:xfrm>
            <a:off x="107951" y="2643735"/>
            <a:ext cx="7367137" cy="360850"/>
          </a:xfrm>
        </p:spPr>
        <p:txBody>
          <a:bodyPr/>
          <a:lstStyle/>
          <a:p>
            <a:r>
              <a:rPr lang="sv-SE" sz="800" dirty="0" err="1">
                <a:hlinkClick r:id="rId4">
                  <a:extLst>
                    <a:ext uri="{A12FA001-AC4F-418D-AE19-62706E023703}">
                      <ahyp:hlinkClr xmlns:ahyp="http://schemas.microsoft.com/office/drawing/2018/hyperlinkcolor" val="tx"/>
                    </a:ext>
                  </a:extLst>
                </a:hlinkClick>
              </a:rPr>
              <a:t>Henåkesjö</a:t>
            </a:r>
            <a:r>
              <a:rPr lang="sv-SE" sz="800" dirty="0">
                <a:hlinkClick r:id="rId4">
                  <a:extLst>
                    <a:ext uri="{A12FA001-AC4F-418D-AE19-62706E023703}">
                      <ahyp:hlinkClr xmlns:ahyp="http://schemas.microsoft.com/office/drawing/2018/hyperlinkcolor" val="tx"/>
                    </a:ext>
                  </a:extLst>
                </a:hlinkClick>
              </a:rPr>
              <a:t> ledarskap och grupputveckling baserad på forskning 20180429A (youtube.com)ledarskap och grupputveckling baserad på forskning 20180429A (youtube.com</a:t>
            </a:r>
            <a:r>
              <a:rPr lang="sv-SE" sz="1400" dirty="0">
                <a:hlinkClick r:id="rId4">
                  <a:extLst>
                    <a:ext uri="{A12FA001-AC4F-418D-AE19-62706E023703}">
                      <ahyp:hlinkClr xmlns:ahyp="http://schemas.microsoft.com/office/drawing/2018/hyperlinkcolor" val="tx"/>
                    </a:ext>
                  </a:extLst>
                </a:hlinkClick>
              </a:rPr>
              <a:t>)</a:t>
            </a:r>
            <a:endParaRPr lang="sv-SE" sz="1400" dirty="0"/>
          </a:p>
        </p:txBody>
      </p:sp>
    </p:spTree>
    <p:extLst>
      <p:ext uri="{BB962C8B-B14F-4D97-AF65-F5344CB8AC3E}">
        <p14:creationId xmlns:p14="http://schemas.microsoft.com/office/powerpoint/2010/main" val="350843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B4A995-EC10-15BA-B068-A92FCA93D67F}"/>
              </a:ext>
            </a:extLst>
          </p:cNvPr>
          <p:cNvSpPr>
            <a:spLocks noGrp="1"/>
          </p:cNvSpPr>
          <p:nvPr>
            <p:ph type="ctrTitle"/>
          </p:nvPr>
        </p:nvSpPr>
        <p:spPr>
          <a:xfrm>
            <a:off x="459556" y="492600"/>
            <a:ext cx="8160794" cy="447724"/>
          </a:xfrm>
        </p:spPr>
        <p:txBody>
          <a:bodyPr wrap="square" anchor="b">
            <a:normAutofit/>
          </a:bodyPr>
          <a:lstStyle/>
          <a:p>
            <a:r>
              <a:rPr lang="en-GB" sz="2400" b="1" dirty="0" err="1">
                <a:solidFill>
                  <a:schemeClr val="tx1"/>
                </a:solidFill>
                <a:latin typeface="+mj-lt"/>
              </a:rPr>
              <a:t>Litteratur</a:t>
            </a:r>
            <a:r>
              <a:rPr lang="en-GB" sz="2400" b="1" dirty="0">
                <a:solidFill>
                  <a:schemeClr val="tx1"/>
                </a:solidFill>
                <a:latin typeface="+mj-lt"/>
              </a:rPr>
              <a:t> om </a:t>
            </a:r>
            <a:r>
              <a:rPr lang="en-GB" sz="2400" b="1" dirty="0" err="1">
                <a:solidFill>
                  <a:schemeClr val="tx1"/>
                </a:solidFill>
                <a:latin typeface="+mj-lt"/>
              </a:rPr>
              <a:t>teamutveckling</a:t>
            </a:r>
            <a:endParaRPr lang="en-GB" sz="2400" b="1" dirty="0">
              <a:solidFill>
                <a:schemeClr val="tx1"/>
              </a:solidFill>
              <a:latin typeface="+mj-lt"/>
            </a:endParaRPr>
          </a:p>
        </p:txBody>
      </p:sp>
      <p:pic>
        <p:nvPicPr>
          <p:cNvPr id="4" name="Platshållare för bild 5">
            <a:extLst>
              <a:ext uri="{FF2B5EF4-FFF2-40B4-BE49-F238E27FC236}">
                <a16:creationId xmlns:a16="http://schemas.microsoft.com/office/drawing/2014/main" id="{07685E32-6E13-4A6D-96F2-60081731839E}"/>
              </a:ext>
            </a:extLst>
          </p:cNvPr>
          <p:cNvPicPr>
            <a:picLocks noGrp="1" noChangeAspect="1"/>
          </p:cNvPicPr>
          <p:nvPr>
            <p:ph type="pic" sz="quarter" idx="13"/>
          </p:nvPr>
        </p:nvPicPr>
        <p:blipFill>
          <a:blip r:embed="rId2"/>
          <a:srcRect l="12167" r="12167"/>
          <a:stretch>
            <a:fillRect/>
          </a:stretch>
        </p:blipFill>
        <p:spPr>
          <a:xfrm rot="5400000">
            <a:off x="5709365" y="983910"/>
            <a:ext cx="3043080" cy="2778890"/>
          </a:xfrm>
        </p:spPr>
      </p:pic>
      <p:pic>
        <p:nvPicPr>
          <p:cNvPr id="5" name="Platshållare för bild 5">
            <a:extLst>
              <a:ext uri="{FF2B5EF4-FFF2-40B4-BE49-F238E27FC236}">
                <a16:creationId xmlns:a16="http://schemas.microsoft.com/office/drawing/2014/main" id="{42E412B1-008D-452D-BD33-EFB94959D97C}"/>
              </a:ext>
            </a:extLst>
          </p:cNvPr>
          <p:cNvPicPr>
            <a:picLocks noChangeAspect="1"/>
          </p:cNvPicPr>
          <p:nvPr/>
        </p:nvPicPr>
        <p:blipFill>
          <a:blip r:embed="rId2"/>
          <a:srcRect l="12167" r="12167"/>
          <a:stretch>
            <a:fillRect/>
          </a:stretch>
        </p:blipFill>
        <p:spPr>
          <a:xfrm rot="5400000">
            <a:off x="4052502" y="1758221"/>
            <a:ext cx="2967355" cy="2372819"/>
          </a:xfrm>
          <a:prstGeom prst="rect">
            <a:avLst/>
          </a:prstGeom>
        </p:spPr>
      </p:pic>
      <p:pic>
        <p:nvPicPr>
          <p:cNvPr id="6" name="Bildobjekt 5">
            <a:extLst>
              <a:ext uri="{FF2B5EF4-FFF2-40B4-BE49-F238E27FC236}">
                <a16:creationId xmlns:a16="http://schemas.microsoft.com/office/drawing/2014/main" id="{F8D5B5BD-C75C-4763-93FA-79740EA6062D}"/>
              </a:ext>
            </a:extLst>
          </p:cNvPr>
          <p:cNvPicPr>
            <a:picLocks noChangeAspect="1"/>
          </p:cNvPicPr>
          <p:nvPr/>
        </p:nvPicPr>
        <p:blipFill>
          <a:blip r:embed="rId3"/>
          <a:stretch>
            <a:fillRect/>
          </a:stretch>
        </p:blipFill>
        <p:spPr>
          <a:xfrm>
            <a:off x="2296167" y="1488714"/>
            <a:ext cx="2070575" cy="2946131"/>
          </a:xfrm>
          <a:prstGeom prst="rect">
            <a:avLst/>
          </a:prstGeom>
        </p:spPr>
      </p:pic>
      <p:pic>
        <p:nvPicPr>
          <p:cNvPr id="8" name="Bildobjekt 7">
            <a:extLst>
              <a:ext uri="{FF2B5EF4-FFF2-40B4-BE49-F238E27FC236}">
                <a16:creationId xmlns:a16="http://schemas.microsoft.com/office/drawing/2014/main" id="{83D22485-D6EB-458A-85D3-2B7680E9152A}"/>
              </a:ext>
            </a:extLst>
          </p:cNvPr>
          <p:cNvPicPr>
            <a:picLocks noChangeAspect="1"/>
          </p:cNvPicPr>
          <p:nvPr/>
        </p:nvPicPr>
        <p:blipFill>
          <a:blip r:embed="rId4"/>
          <a:stretch>
            <a:fillRect/>
          </a:stretch>
        </p:blipFill>
        <p:spPr>
          <a:xfrm>
            <a:off x="446537" y="1460954"/>
            <a:ext cx="1875543" cy="2973891"/>
          </a:xfrm>
          <a:prstGeom prst="rect">
            <a:avLst/>
          </a:prstGeom>
        </p:spPr>
      </p:pic>
    </p:spTree>
    <p:extLst>
      <p:ext uri="{BB962C8B-B14F-4D97-AF65-F5344CB8AC3E}">
        <p14:creationId xmlns:p14="http://schemas.microsoft.com/office/powerpoint/2010/main" val="1037530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C67C26A-DCDA-4985-BDDA-88DC93315B2A}"/>
              </a:ext>
            </a:extLst>
          </p:cNvPr>
          <p:cNvSpPr>
            <a:spLocks noGrp="1"/>
          </p:cNvSpPr>
          <p:nvPr>
            <p:ph type="body" sz="quarter" idx="14"/>
          </p:nvPr>
        </p:nvSpPr>
        <p:spPr>
          <a:xfrm>
            <a:off x="107951" y="954442"/>
            <a:ext cx="1205194" cy="514738"/>
          </a:xfrm>
        </p:spPr>
        <p:txBody>
          <a:bodyPr/>
          <a:lstStyle/>
          <a:p>
            <a:r>
              <a:rPr lang="sv-SE" sz="2400" dirty="0"/>
              <a:t>Syfte</a:t>
            </a:r>
          </a:p>
        </p:txBody>
      </p:sp>
      <p:sp>
        <p:nvSpPr>
          <p:cNvPr id="4" name="textruta 3">
            <a:extLst>
              <a:ext uri="{FF2B5EF4-FFF2-40B4-BE49-F238E27FC236}">
                <a16:creationId xmlns:a16="http://schemas.microsoft.com/office/drawing/2014/main" id="{75545D33-ED7B-45B6-A7E9-B6570BBBEB45}"/>
              </a:ext>
            </a:extLst>
          </p:cNvPr>
          <p:cNvSpPr txBox="1"/>
          <p:nvPr/>
        </p:nvSpPr>
        <p:spPr>
          <a:xfrm>
            <a:off x="591015" y="1960044"/>
            <a:ext cx="7192536" cy="1838965"/>
          </a:xfrm>
          <a:prstGeom prst="rect">
            <a:avLst/>
          </a:prstGeom>
          <a:noFill/>
        </p:spPr>
        <p:txBody>
          <a:bodyPr wrap="square" rtlCol="0">
            <a:spAutoFit/>
          </a:bodyPr>
          <a:lstStyle/>
          <a:p>
            <a:r>
              <a:rPr lang="sv-SE" sz="2000" dirty="0">
                <a:latin typeface="+mj-lt"/>
              </a:rPr>
              <a:t>Att förstå gruppers olika stadier och utveckling</a:t>
            </a:r>
          </a:p>
          <a:p>
            <a:endParaRPr lang="sv-SE" sz="2000" dirty="0">
              <a:latin typeface="+mj-lt"/>
            </a:endParaRPr>
          </a:p>
          <a:p>
            <a:r>
              <a:rPr lang="sv-SE" sz="2000" dirty="0">
                <a:latin typeface="+mj-lt"/>
              </a:rPr>
              <a:t>Att få metoder för att öka gruppens samarbete och prestation</a:t>
            </a:r>
          </a:p>
          <a:p>
            <a:endParaRPr lang="sv-SE" sz="2000" dirty="0">
              <a:latin typeface="+mj-lt"/>
            </a:endParaRPr>
          </a:p>
          <a:p>
            <a:r>
              <a:rPr lang="sv-SE" sz="2000" dirty="0">
                <a:latin typeface="+mj-lt"/>
              </a:rPr>
              <a:t>Att lära sig leda utifrån teamets olika utvecklingsfaser</a:t>
            </a:r>
          </a:p>
          <a:p>
            <a:endParaRPr lang="sv-SE" dirty="0"/>
          </a:p>
        </p:txBody>
      </p:sp>
    </p:spTree>
    <p:extLst>
      <p:ext uri="{BB962C8B-B14F-4D97-AF65-F5344CB8AC3E}">
        <p14:creationId xmlns:p14="http://schemas.microsoft.com/office/powerpoint/2010/main" val="235754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A1C5CE7-90A8-4A3C-A700-203576B8F3C9}"/>
              </a:ext>
            </a:extLst>
          </p:cNvPr>
          <p:cNvPicPr>
            <a:picLocks noChangeAspect="1"/>
          </p:cNvPicPr>
          <p:nvPr/>
        </p:nvPicPr>
        <p:blipFill>
          <a:blip r:embed="rId3"/>
          <a:stretch>
            <a:fillRect/>
          </a:stretch>
        </p:blipFill>
        <p:spPr>
          <a:xfrm>
            <a:off x="932797" y="0"/>
            <a:ext cx="6354505" cy="4664678"/>
          </a:xfrm>
          <a:prstGeom prst="rect">
            <a:avLst/>
          </a:prstGeom>
        </p:spPr>
      </p:pic>
      <p:sp>
        <p:nvSpPr>
          <p:cNvPr id="2" name="Rektangel: rundade hörn 1">
            <a:extLst>
              <a:ext uri="{FF2B5EF4-FFF2-40B4-BE49-F238E27FC236}">
                <a16:creationId xmlns:a16="http://schemas.microsoft.com/office/drawing/2014/main" id="{F8864913-4A94-4706-8161-FFDB60207631}"/>
              </a:ext>
            </a:extLst>
          </p:cNvPr>
          <p:cNvSpPr/>
          <p:nvPr/>
        </p:nvSpPr>
        <p:spPr>
          <a:xfrm>
            <a:off x="5236829" y="3164378"/>
            <a:ext cx="2050473" cy="789709"/>
          </a:xfrm>
          <a:prstGeom prst="roundRect">
            <a:avLst/>
          </a:prstGeom>
          <a:solidFill>
            <a:schemeClr val="tx1">
              <a:alpha val="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4" name="Rektangel: rundade hörn 3">
            <a:extLst>
              <a:ext uri="{FF2B5EF4-FFF2-40B4-BE49-F238E27FC236}">
                <a16:creationId xmlns:a16="http://schemas.microsoft.com/office/drawing/2014/main" id="{55465BB7-CEC8-4F00-8CC6-1E8770D7551F}"/>
              </a:ext>
            </a:extLst>
          </p:cNvPr>
          <p:cNvSpPr/>
          <p:nvPr/>
        </p:nvSpPr>
        <p:spPr>
          <a:xfrm>
            <a:off x="3084812" y="3164378"/>
            <a:ext cx="2050473" cy="789709"/>
          </a:xfrm>
          <a:prstGeom prst="roundRect">
            <a:avLst/>
          </a:prstGeom>
          <a:solidFill>
            <a:schemeClr val="tx1">
              <a:alpha val="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Tree>
    <p:extLst>
      <p:ext uri="{BB962C8B-B14F-4D97-AF65-F5344CB8AC3E}">
        <p14:creationId xmlns:p14="http://schemas.microsoft.com/office/powerpoint/2010/main" val="4221996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CCD0074-A596-4DC1-ABA8-6BB698D19AE8}"/>
              </a:ext>
            </a:extLst>
          </p:cNvPr>
          <p:cNvSpPr>
            <a:spLocks noGrp="1"/>
          </p:cNvSpPr>
          <p:nvPr>
            <p:ph type="body" sz="quarter" idx="14"/>
          </p:nvPr>
        </p:nvSpPr>
        <p:spPr/>
        <p:txBody>
          <a:bodyPr/>
          <a:lstStyle/>
          <a:p>
            <a:r>
              <a:rPr lang="sv-SE" dirty="0"/>
              <a:t>Vad är ett team och hur utvecklas det?</a:t>
            </a:r>
          </a:p>
        </p:txBody>
      </p:sp>
      <p:sp>
        <p:nvSpPr>
          <p:cNvPr id="3" name="Underrubrik 2">
            <a:extLst>
              <a:ext uri="{FF2B5EF4-FFF2-40B4-BE49-F238E27FC236}">
                <a16:creationId xmlns:a16="http://schemas.microsoft.com/office/drawing/2014/main" id="{CD63AA8D-0E3B-4202-8FC9-01CB02CA73C7}"/>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107260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F92B84CC-A9E5-423A-AF54-0A2FCDC3E1D4}"/>
              </a:ext>
            </a:extLst>
          </p:cNvPr>
          <p:cNvPicPr>
            <a:picLocks noGrp="1" noChangeAspect="1"/>
          </p:cNvPicPr>
          <p:nvPr>
            <p:ph type="pic" sz="quarter" idx="13"/>
          </p:nvPr>
        </p:nvPicPr>
        <p:blipFill>
          <a:blip r:embed="rId3"/>
          <a:srcRect t="14445" b="14445"/>
          <a:stretch>
            <a:fillRect/>
          </a:stretch>
        </p:blipFill>
        <p:spPr/>
      </p:pic>
      <p:sp>
        <p:nvSpPr>
          <p:cNvPr id="3" name="Rubrik 2">
            <a:extLst>
              <a:ext uri="{FF2B5EF4-FFF2-40B4-BE49-F238E27FC236}">
                <a16:creationId xmlns:a16="http://schemas.microsoft.com/office/drawing/2014/main" id="{CF7081E7-FE16-4A86-BE05-1D626D2B4489}"/>
              </a:ext>
            </a:extLst>
          </p:cNvPr>
          <p:cNvSpPr>
            <a:spLocks noGrp="1"/>
          </p:cNvSpPr>
          <p:nvPr>
            <p:ph type="title"/>
          </p:nvPr>
        </p:nvSpPr>
        <p:spPr/>
        <p:txBody>
          <a:bodyPr/>
          <a:lstStyle/>
          <a:p>
            <a:r>
              <a:rPr lang="sv-SE" b="1" dirty="0"/>
              <a:t>Vad är ett team?</a:t>
            </a:r>
            <a:endParaRPr lang="sv-SE" dirty="0"/>
          </a:p>
        </p:txBody>
      </p:sp>
      <p:sp>
        <p:nvSpPr>
          <p:cNvPr id="4" name="Platshållare för text 3">
            <a:extLst>
              <a:ext uri="{FF2B5EF4-FFF2-40B4-BE49-F238E27FC236}">
                <a16:creationId xmlns:a16="http://schemas.microsoft.com/office/drawing/2014/main" id="{2C81BB51-C5A4-453B-B6A7-8746172E7D18}"/>
              </a:ext>
            </a:extLst>
          </p:cNvPr>
          <p:cNvSpPr>
            <a:spLocks noGrp="1"/>
          </p:cNvSpPr>
          <p:nvPr>
            <p:ph type="body" sz="quarter" idx="15"/>
          </p:nvPr>
        </p:nvSpPr>
        <p:spPr>
          <a:xfrm>
            <a:off x="0" y="1178230"/>
            <a:ext cx="4460914" cy="3548179"/>
          </a:xfrm>
        </p:spPr>
        <p:txBody>
          <a:bodyPr/>
          <a:lstStyle/>
          <a:p>
            <a:pPr>
              <a:lnSpc>
                <a:spcPct val="100000"/>
              </a:lnSpc>
            </a:pPr>
            <a:r>
              <a:rPr lang="sv-SE" sz="1400" dirty="0"/>
              <a:t>Två eller flera individer som interagerar</a:t>
            </a:r>
          </a:p>
          <a:p>
            <a:pPr>
              <a:lnSpc>
                <a:spcPct val="100000"/>
              </a:lnSpc>
            </a:pPr>
            <a:r>
              <a:rPr lang="sv-SE" sz="1400" dirty="0"/>
              <a:t>Har ett eller flera gemensamma mål</a:t>
            </a:r>
          </a:p>
          <a:p>
            <a:pPr>
              <a:lnSpc>
                <a:spcPct val="100000"/>
              </a:lnSpc>
            </a:pPr>
            <a:r>
              <a:rPr lang="sv-SE" sz="1400" dirty="0"/>
              <a:t>Har satts samman för att utföra uppgifter av betydelse för organisationen</a:t>
            </a:r>
          </a:p>
          <a:p>
            <a:pPr>
              <a:lnSpc>
                <a:spcPct val="100000"/>
              </a:lnSpc>
            </a:pPr>
            <a:r>
              <a:rPr lang="sv-SE" sz="1400" dirty="0"/>
              <a:t>Är ömsesidigt beroende vad gäller arbetsprocess och måluppfyllelse</a:t>
            </a:r>
          </a:p>
          <a:p>
            <a:pPr>
              <a:lnSpc>
                <a:spcPct val="100000"/>
              </a:lnSpc>
            </a:pPr>
            <a:r>
              <a:rPr lang="sv-SE" sz="1400" dirty="0"/>
              <a:t>Har en differentierad roll- och ansvars kultur</a:t>
            </a:r>
          </a:p>
          <a:p>
            <a:pPr>
              <a:lnSpc>
                <a:spcPct val="100000"/>
              </a:lnSpc>
            </a:pPr>
            <a:r>
              <a:rPr lang="sv-SE" sz="1400" dirty="0"/>
              <a:t>Ingår i en organisatorisk koncept med gränser och kopplingar till denna</a:t>
            </a:r>
          </a:p>
          <a:p>
            <a:endParaRPr lang="sv-SE" dirty="0"/>
          </a:p>
        </p:txBody>
      </p:sp>
    </p:spTree>
    <p:extLst>
      <p:ext uri="{BB962C8B-B14F-4D97-AF65-F5344CB8AC3E}">
        <p14:creationId xmlns:p14="http://schemas.microsoft.com/office/powerpoint/2010/main" val="383658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4F885F19-BDBB-41BF-A91A-5C5625167AA7}"/>
              </a:ext>
            </a:extLst>
          </p:cNvPr>
          <p:cNvPicPr>
            <a:picLocks noGrp="1" noChangeAspect="1"/>
          </p:cNvPicPr>
          <p:nvPr>
            <p:ph type="pic" sz="quarter" idx="13"/>
          </p:nvPr>
        </p:nvPicPr>
        <p:blipFill>
          <a:blip r:embed="rId2"/>
          <a:srcRect t="14338" b="14338"/>
          <a:stretch>
            <a:fillRect/>
          </a:stretch>
        </p:blipFill>
        <p:spPr/>
      </p:pic>
      <p:sp>
        <p:nvSpPr>
          <p:cNvPr id="3" name="Rubrik 2">
            <a:extLst>
              <a:ext uri="{FF2B5EF4-FFF2-40B4-BE49-F238E27FC236}">
                <a16:creationId xmlns:a16="http://schemas.microsoft.com/office/drawing/2014/main" id="{59C8B2CD-8300-4857-947E-FB4CFA36A8C9}"/>
              </a:ext>
            </a:extLst>
          </p:cNvPr>
          <p:cNvSpPr>
            <a:spLocks noGrp="1"/>
          </p:cNvSpPr>
          <p:nvPr>
            <p:ph type="title"/>
          </p:nvPr>
        </p:nvSpPr>
        <p:spPr/>
        <p:txBody>
          <a:bodyPr/>
          <a:lstStyle/>
          <a:p>
            <a:r>
              <a:rPr lang="sv-SE" b="1" dirty="0"/>
              <a:t>Teams mål</a:t>
            </a:r>
            <a:endParaRPr lang="sv-SE" dirty="0"/>
          </a:p>
        </p:txBody>
      </p:sp>
      <p:sp>
        <p:nvSpPr>
          <p:cNvPr id="4" name="Platshållare för text 3">
            <a:extLst>
              <a:ext uri="{FF2B5EF4-FFF2-40B4-BE49-F238E27FC236}">
                <a16:creationId xmlns:a16="http://schemas.microsoft.com/office/drawing/2014/main" id="{CFFD3022-8864-486F-A1E1-30281933956C}"/>
              </a:ext>
            </a:extLst>
          </p:cNvPr>
          <p:cNvSpPr>
            <a:spLocks noGrp="1"/>
          </p:cNvSpPr>
          <p:nvPr>
            <p:ph type="body" sz="quarter" idx="15"/>
          </p:nvPr>
        </p:nvSpPr>
        <p:spPr/>
        <p:txBody>
          <a:bodyPr/>
          <a:lstStyle/>
          <a:p>
            <a:pPr marL="0" indent="0">
              <a:lnSpc>
                <a:spcPct val="100000"/>
              </a:lnSpc>
              <a:buNone/>
            </a:pPr>
            <a:r>
              <a:rPr lang="sv-SE" sz="1400" dirty="0"/>
              <a:t>1. Att producera något som håller hög kvalitet och är efterfrågat av intressenterna.</a:t>
            </a:r>
          </a:p>
          <a:p>
            <a:pPr marL="0" indent="0">
              <a:lnSpc>
                <a:spcPct val="100000"/>
              </a:lnSpc>
              <a:buNone/>
            </a:pPr>
            <a:r>
              <a:rPr lang="sv-SE" sz="1400" dirty="0"/>
              <a:t>2. Att vara en bra arbetsmiljö för teamets medlemmar. </a:t>
            </a:r>
          </a:p>
          <a:p>
            <a:pPr marL="0" indent="0">
              <a:lnSpc>
                <a:spcPct val="100000"/>
              </a:lnSpc>
              <a:buNone/>
            </a:pPr>
            <a:r>
              <a:rPr lang="sv-SE" sz="1400" dirty="0"/>
              <a:t>3. Att utvecklas och vara livskraftiga, dvs ha förmåga att anpassa sig efter och överleva under föränderliga omständigheter. </a:t>
            </a:r>
          </a:p>
          <a:p>
            <a:pPr marL="0" indent="0">
              <a:lnSpc>
                <a:spcPct val="100000"/>
              </a:lnSpc>
              <a:buNone/>
            </a:pPr>
            <a:r>
              <a:rPr lang="sv-SE" sz="1400" i="1" dirty="0"/>
              <a:t>Teams effektivitet kan definieras av en grupps förmåga att nå ovanstående mål. </a:t>
            </a:r>
            <a:r>
              <a:rPr lang="sv-SE" sz="1400" b="1" dirty="0"/>
              <a:t>	</a:t>
            </a:r>
            <a:r>
              <a:rPr lang="sv-SE" sz="1000" b="1" dirty="0"/>
              <a:t>		</a:t>
            </a:r>
          </a:p>
          <a:p>
            <a:pPr marL="0" indent="0">
              <a:lnSpc>
                <a:spcPct val="100000"/>
              </a:lnSpc>
              <a:buNone/>
            </a:pPr>
            <a:r>
              <a:rPr lang="sv-SE" sz="1000" dirty="0"/>
              <a:t>Källa: Hackman 1987</a:t>
            </a:r>
          </a:p>
          <a:p>
            <a:pPr marL="0" indent="0">
              <a:buNone/>
            </a:pPr>
            <a:r>
              <a:rPr lang="sv-SE" sz="1000" b="1" dirty="0"/>
              <a:t>		</a:t>
            </a:r>
          </a:p>
          <a:p>
            <a:endParaRPr lang="sv-SE" dirty="0"/>
          </a:p>
        </p:txBody>
      </p:sp>
    </p:spTree>
    <p:extLst>
      <p:ext uri="{BB962C8B-B14F-4D97-AF65-F5344CB8AC3E}">
        <p14:creationId xmlns:p14="http://schemas.microsoft.com/office/powerpoint/2010/main" val="427199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643BE4-9AC8-45BF-8E24-748BD35F5053}"/>
              </a:ext>
            </a:extLst>
          </p:cNvPr>
          <p:cNvSpPr>
            <a:spLocks noGrp="1"/>
          </p:cNvSpPr>
          <p:nvPr>
            <p:ph type="title"/>
          </p:nvPr>
        </p:nvSpPr>
        <p:spPr/>
        <p:txBody>
          <a:bodyPr/>
          <a:lstStyle/>
          <a:p>
            <a:r>
              <a:rPr lang="sv-SE" b="1" dirty="0"/>
              <a:t>IMGD - Susan </a:t>
            </a:r>
            <a:r>
              <a:rPr lang="sv-SE" b="1" dirty="0" err="1"/>
              <a:t>Wheelans</a:t>
            </a:r>
            <a:r>
              <a:rPr lang="sv-SE" b="1" dirty="0"/>
              <a:t> integrerade modell för gruppers utveckling</a:t>
            </a:r>
            <a:endParaRPr lang="sv-SE" dirty="0"/>
          </a:p>
        </p:txBody>
      </p:sp>
      <p:sp>
        <p:nvSpPr>
          <p:cNvPr id="6" name="Ellips 5">
            <a:extLst>
              <a:ext uri="{FF2B5EF4-FFF2-40B4-BE49-F238E27FC236}">
                <a16:creationId xmlns:a16="http://schemas.microsoft.com/office/drawing/2014/main" id="{F2E0AE69-E1E3-4E92-AF8B-003A50C48386}"/>
              </a:ext>
            </a:extLst>
          </p:cNvPr>
          <p:cNvSpPr/>
          <p:nvPr/>
        </p:nvSpPr>
        <p:spPr>
          <a:xfrm>
            <a:off x="455919" y="1663730"/>
            <a:ext cx="1897744" cy="1816039"/>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rPr>
              <a:t>Stadie 1</a:t>
            </a:r>
          </a:p>
          <a:p>
            <a:pPr algn="ctr"/>
            <a:endParaRPr lang="sv-SE" sz="1600" dirty="0">
              <a:solidFill>
                <a:schemeClr val="bg1"/>
              </a:solidFill>
            </a:endParaRPr>
          </a:p>
          <a:p>
            <a:pPr algn="ctr"/>
            <a:r>
              <a:rPr lang="sv-SE" sz="1600" dirty="0">
                <a:solidFill>
                  <a:schemeClr val="bg1"/>
                </a:solidFill>
              </a:rPr>
              <a:t>Tillhörighet och trygghet</a:t>
            </a:r>
          </a:p>
        </p:txBody>
      </p:sp>
      <p:sp>
        <p:nvSpPr>
          <p:cNvPr id="7" name="Ellips 6">
            <a:extLst>
              <a:ext uri="{FF2B5EF4-FFF2-40B4-BE49-F238E27FC236}">
                <a16:creationId xmlns:a16="http://schemas.microsoft.com/office/drawing/2014/main" id="{389E036E-8470-4488-A09B-A64324B65DBC}"/>
              </a:ext>
            </a:extLst>
          </p:cNvPr>
          <p:cNvSpPr/>
          <p:nvPr/>
        </p:nvSpPr>
        <p:spPr>
          <a:xfrm>
            <a:off x="2533366" y="1709348"/>
            <a:ext cx="1897745" cy="1816043"/>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rPr>
              <a:t>Stadie 2</a:t>
            </a:r>
          </a:p>
          <a:p>
            <a:pPr algn="ctr"/>
            <a:endParaRPr lang="sv-SE" sz="1600" dirty="0">
              <a:solidFill>
                <a:schemeClr val="bg1"/>
              </a:solidFill>
            </a:endParaRPr>
          </a:p>
          <a:p>
            <a:pPr algn="ctr"/>
            <a:r>
              <a:rPr lang="sv-SE" sz="1600" dirty="0">
                <a:solidFill>
                  <a:schemeClr val="bg1"/>
                </a:solidFill>
              </a:rPr>
              <a:t>Opposition och konflikt</a:t>
            </a:r>
          </a:p>
        </p:txBody>
      </p:sp>
      <p:sp>
        <p:nvSpPr>
          <p:cNvPr id="8" name="Ellips 7">
            <a:extLst>
              <a:ext uri="{FF2B5EF4-FFF2-40B4-BE49-F238E27FC236}">
                <a16:creationId xmlns:a16="http://schemas.microsoft.com/office/drawing/2014/main" id="{4C7AA60F-5A92-46E0-AC62-B73BCC83564E}"/>
              </a:ext>
            </a:extLst>
          </p:cNvPr>
          <p:cNvSpPr/>
          <p:nvPr/>
        </p:nvSpPr>
        <p:spPr>
          <a:xfrm>
            <a:off x="4572000" y="1709348"/>
            <a:ext cx="1876977" cy="181603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2700000" scaled="1"/>
            <a:tileRect/>
          </a:gra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rPr>
              <a:t>Stadie 3</a:t>
            </a:r>
          </a:p>
          <a:p>
            <a:pPr algn="ctr"/>
            <a:endParaRPr lang="sv-SE" sz="1600" dirty="0">
              <a:solidFill>
                <a:schemeClr val="bg1"/>
              </a:solidFill>
            </a:endParaRPr>
          </a:p>
          <a:p>
            <a:pPr algn="ctr"/>
            <a:r>
              <a:rPr lang="sv-SE" sz="1600" dirty="0">
                <a:solidFill>
                  <a:schemeClr val="bg1"/>
                </a:solidFill>
              </a:rPr>
              <a:t>Tillit och struktur</a:t>
            </a:r>
          </a:p>
        </p:txBody>
      </p:sp>
      <p:sp>
        <p:nvSpPr>
          <p:cNvPr id="9" name="Ellips 8">
            <a:extLst>
              <a:ext uri="{FF2B5EF4-FFF2-40B4-BE49-F238E27FC236}">
                <a16:creationId xmlns:a16="http://schemas.microsoft.com/office/drawing/2014/main" id="{1DF94D5E-B7F2-446E-A4E6-E422A2EBBBE5}"/>
              </a:ext>
            </a:extLst>
          </p:cNvPr>
          <p:cNvSpPr/>
          <p:nvPr/>
        </p:nvSpPr>
        <p:spPr>
          <a:xfrm>
            <a:off x="6610635" y="1709347"/>
            <a:ext cx="1897745" cy="1770422"/>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2700000" scaled="1"/>
            <a:tileRect/>
          </a:gra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rPr>
              <a:t>Stadie 4</a:t>
            </a:r>
          </a:p>
          <a:p>
            <a:pPr algn="ctr"/>
            <a:endParaRPr lang="sv-SE" sz="1600" dirty="0">
              <a:solidFill>
                <a:schemeClr val="bg1"/>
              </a:solidFill>
            </a:endParaRPr>
          </a:p>
          <a:p>
            <a:pPr algn="ctr"/>
            <a:r>
              <a:rPr lang="sv-SE" sz="1600" dirty="0">
                <a:solidFill>
                  <a:schemeClr val="bg1"/>
                </a:solidFill>
              </a:rPr>
              <a:t>Arbete och produktivitet</a:t>
            </a:r>
          </a:p>
        </p:txBody>
      </p:sp>
    </p:spTree>
    <p:extLst>
      <p:ext uri="{BB962C8B-B14F-4D97-AF65-F5344CB8AC3E}">
        <p14:creationId xmlns:p14="http://schemas.microsoft.com/office/powerpoint/2010/main" val="167990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Motala kommun">
      <a:dk1>
        <a:srgbClr val="000000"/>
      </a:dk1>
      <a:lt1>
        <a:srgbClr val="FFFFFF"/>
      </a:lt1>
      <a:dk2>
        <a:srgbClr val="515151"/>
      </a:dk2>
      <a:lt2>
        <a:srgbClr val="E7E6E6"/>
      </a:lt2>
      <a:accent1>
        <a:srgbClr val="007FA3"/>
      </a:accent1>
      <a:accent2>
        <a:srgbClr val="007367"/>
      </a:accent2>
      <a:accent3>
        <a:srgbClr val="4E801F"/>
      </a:accent3>
      <a:accent4>
        <a:srgbClr val="CA3604"/>
      </a:accent4>
      <a:accent5>
        <a:srgbClr val="B52555"/>
      </a:accent5>
      <a:accent6>
        <a:srgbClr val="003C71"/>
      </a:accent6>
      <a:hlink>
        <a:srgbClr val="007FA3"/>
      </a:hlink>
      <a:folHlink>
        <a:srgbClr val="003C71"/>
      </a:folHlink>
    </a:clrScheme>
    <a:fontScheme name="Anpassat 1">
      <a:majorFont>
        <a:latin typeface="Barlow Semi Condensed Semi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5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otalakommun_test" id="{60392D21-73CE-4DE6-9890-5EF7B8BA69BD}" vid="{D347AD52-D9D7-4836-A5A9-4908D0480ED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Motalakommun</Template>
  <TotalTime>11319</TotalTime>
  <Words>3952</Words>
  <Application>Microsoft Office PowerPoint</Application>
  <PresentationFormat>Bildspel på skärmen (16:9)</PresentationFormat>
  <Paragraphs>615</Paragraphs>
  <Slides>31</Slides>
  <Notes>24</Notes>
  <HiddenSlides>3</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31</vt:i4>
      </vt:variant>
    </vt:vector>
  </HeadingPairs>
  <TitlesOfParts>
    <vt:vector size="39" baseType="lpstr">
      <vt:lpstr>Roboto</vt:lpstr>
      <vt:lpstr>Arial</vt:lpstr>
      <vt:lpstr>Calibri</vt:lpstr>
      <vt:lpstr>Barlow</vt:lpstr>
      <vt:lpstr>Rubik Light</vt:lpstr>
      <vt:lpstr>Times New Roman</vt:lpstr>
      <vt:lpstr>Barlow Semi Condensed SemiBold</vt:lpstr>
      <vt:lpstr>Office-tema</vt:lpstr>
      <vt:lpstr>PowerPoint-presentation</vt:lpstr>
      <vt:lpstr>Instruktioner till dig som leder workshopen</vt:lpstr>
      <vt:lpstr>PowerPoint-presentation</vt:lpstr>
      <vt:lpstr>PowerPoint-presentation</vt:lpstr>
      <vt:lpstr>PowerPoint-presentation</vt:lpstr>
      <vt:lpstr>PowerPoint-presentation</vt:lpstr>
      <vt:lpstr>Vad är ett team?</vt:lpstr>
      <vt:lpstr>Teams mål</vt:lpstr>
      <vt:lpstr>IMGD - Susan Wheelans integrerade modell för gruppers utveckling</vt:lpstr>
      <vt:lpstr>PowerPoint-presentation</vt:lpstr>
      <vt:lpstr>PowerPoint-presentation</vt:lpstr>
      <vt:lpstr>PowerPoint-presentation</vt:lpstr>
      <vt:lpstr>PowerPoint-presentation</vt:lpstr>
      <vt:lpstr>PowerPoint-presentation</vt:lpstr>
      <vt:lpstr>PowerPoint-presentation</vt:lpstr>
      <vt:lpstr>PowerPoint-presentation</vt:lpstr>
      <vt:lpstr> Välfungerande</vt:lpstr>
      <vt:lpstr>PowerPoint-presentation</vt:lpstr>
      <vt:lpstr>Varför ska man jobba med Målmatrisen?</vt:lpstr>
      <vt:lpstr>Målmatrisen</vt:lpstr>
      <vt:lpstr>Målmatris för att utveckla teamet</vt:lpstr>
      <vt:lpstr>PowerPoint-presentation</vt:lpstr>
      <vt:lpstr>Våra spelregler (B.1)</vt:lpstr>
      <vt:lpstr> Standard utåt (C.1) </vt:lpstr>
      <vt:lpstr> Utvecklingsmål (B.2) </vt:lpstr>
      <vt:lpstr> Operativa mål (C.2) </vt:lpstr>
      <vt:lpstr>Ledstjärnor (B.3) </vt:lpstr>
      <vt:lpstr>Vision (C.3) ”En vision hjälper ett team att staka ut vägen mot framtiden”</vt:lpstr>
      <vt:lpstr>PowerPoint-presentation</vt:lpstr>
      <vt:lpstr>PowerPoint-presentation</vt:lpstr>
      <vt:lpstr>Litteratur om teamutveckling</vt:lpstr>
    </vt:vector>
  </TitlesOfParts>
  <Company>Motala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Frida Dufwenberg</dc:creator>
  <cp:lastModifiedBy>Emma Henriksson</cp:lastModifiedBy>
  <cp:revision>228</cp:revision>
  <cp:lastPrinted>2024-06-26T11:04:39Z</cp:lastPrinted>
  <dcterms:created xsi:type="dcterms:W3CDTF">2020-03-09T13:56:37Z</dcterms:created>
  <dcterms:modified xsi:type="dcterms:W3CDTF">2024-08-27T13:55:01Z</dcterms:modified>
</cp:coreProperties>
</file>