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0"/>
  </p:notesMasterIdLst>
  <p:sldIdLst>
    <p:sldId id="257" r:id="rId2"/>
    <p:sldId id="274" r:id="rId3"/>
    <p:sldId id="355" r:id="rId4"/>
    <p:sldId id="380" r:id="rId5"/>
    <p:sldId id="259" r:id="rId6"/>
    <p:sldId id="277" r:id="rId7"/>
    <p:sldId id="261" r:id="rId8"/>
    <p:sldId id="269" r:id="rId9"/>
    <p:sldId id="271" r:id="rId10"/>
    <p:sldId id="262" r:id="rId11"/>
    <p:sldId id="263" r:id="rId12"/>
    <p:sldId id="276" r:id="rId13"/>
    <p:sldId id="264" r:id="rId14"/>
    <p:sldId id="278" r:id="rId15"/>
    <p:sldId id="381" r:id="rId16"/>
    <p:sldId id="272" r:id="rId17"/>
    <p:sldId id="267" r:id="rId18"/>
    <p:sldId id="266" r:id="rId19"/>
  </p:sldIdLst>
  <p:sldSz cx="9144000" cy="5143500" type="screen16x9"/>
  <p:notesSz cx="6799263" cy="9929813"/>
  <p:embeddedFontLst>
    <p:embeddedFont>
      <p:font typeface="Barlow" panose="00000500000000000000" pitchFamily="50" charset="0"/>
      <p:regular r:id="rId21"/>
      <p:bold r:id="rId22"/>
      <p:italic r:id="rId23"/>
      <p:boldItalic r:id="rId24"/>
    </p:embeddedFont>
    <p:embeddedFont>
      <p:font typeface="Barlow Semi Condensed" panose="00000506000000000000" pitchFamily="50" charset="0"/>
      <p:regular r:id="rId25"/>
    </p:embeddedFont>
    <p:embeddedFont>
      <p:font typeface="Barlow Semi Condensed SemiBold" panose="00000706000000000000" pitchFamily="50" charset="0"/>
      <p:bold r:id="rId26"/>
      <p:boldItalic r:id="rId27"/>
    </p:embeddedFont>
    <p:embeddedFont>
      <p:font typeface="Calibri" panose="020F0502020204030204" pitchFamily="34" charset="0"/>
      <p:regular r:id="rId28"/>
      <p:bold r:id="rId29"/>
      <p:italic r:id="rId30"/>
      <p:boldItalic r:id="rId31"/>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67"/>
    <a:srgbClr val="B52555"/>
    <a:srgbClr val="CA3604"/>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2632" autoAdjust="0"/>
  </p:normalViewPr>
  <p:slideViewPr>
    <p:cSldViewPr snapToGrid="0" snapToObjects="1">
      <p:cViewPr varScale="1">
        <p:scale>
          <a:sx n="110" d="100"/>
          <a:sy n="110" d="100"/>
        </p:scale>
        <p:origin x="150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B9F399FD-1668-5540-8B3E-AC1846C65C45}" type="datetimeFigureOut">
              <a:rPr lang="sv-SE" smtClean="0"/>
              <a:t>2024-02-06</a:t>
            </a:fld>
            <a:endParaRPr lang="sv-SE"/>
          </a:p>
        </p:txBody>
      </p:sp>
      <p:sp>
        <p:nvSpPr>
          <p:cNvPr id="4" name="Platshållare för bildobjekt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383E85A-D979-A147-889D-B48953FC0DD7}" type="slidenum">
              <a:rPr lang="sv-SE" smtClean="0"/>
              <a:t>‹#›</a:t>
            </a:fld>
            <a:endParaRPr lang="sv-SE"/>
          </a:p>
        </p:txBody>
      </p:sp>
    </p:spTree>
    <p:extLst>
      <p:ext uri="{BB962C8B-B14F-4D97-AF65-F5344CB8AC3E}">
        <p14:creationId xmlns:p14="http://schemas.microsoft.com/office/powerpoint/2010/main" val="393336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Detta stödmaterial för APT fokuserar på </a:t>
            </a:r>
            <a:r>
              <a:rPr lang="sv-SE" b="1" dirty="0"/>
              <a:t>interna spelregler </a:t>
            </a:r>
            <a:r>
              <a:rPr lang="sv-SE" dirty="0"/>
              <a:t>för gruppen. Kanske har ni redan gjort detta arbete och då kan ni lägga fokus på att följa upp och ev. utveckla aktuella spelregler. Att uppdatera gruppens spelregler vart efter en grupp utvecklas är naturligt och ett stöd för fortsatt utveckling.</a:t>
            </a:r>
          </a:p>
          <a:p>
            <a:endParaRPr lang="sv-SE" dirty="0"/>
          </a:p>
          <a:p>
            <a:r>
              <a:rPr lang="sv-SE" b="1" dirty="0"/>
              <a:t>Stödmaterialet innehåller fördjupningsuppgifter</a:t>
            </a:r>
          </a:p>
          <a:p>
            <a:r>
              <a:rPr lang="sv-SE" b="0" dirty="0"/>
              <a:t>Fördjupningsuppgifterna är till för grupper som vill utveckla befintliga spelregler eller direkt önskar fördjupa spelreglerna med åtgärder som säkerställer effekt för ett gott samtalsklimat. </a:t>
            </a:r>
          </a:p>
          <a:p>
            <a:r>
              <a:rPr lang="sv-SE" sz="1200" b="0" i="0" u="none" strike="noStrike" kern="1200" baseline="0" dirty="0">
                <a:solidFill>
                  <a:schemeClr val="tx1"/>
                </a:solidFill>
                <a:latin typeface="+mn-lt"/>
                <a:ea typeface="+mn-ea"/>
                <a:cs typeface="+mn-cs"/>
              </a:rPr>
              <a:t>Uppföljnings uppgifterna fokuserar på att varje medarbetare reflekterar individuellt över sitt egna bidrag till ett bra samtalsklimat.</a:t>
            </a: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a:t>
            </a:fld>
            <a:endParaRPr lang="sv-SE"/>
          </a:p>
        </p:txBody>
      </p:sp>
    </p:spTree>
    <p:extLst>
      <p:ext uri="{BB962C8B-B14F-4D97-AF65-F5344CB8AC3E}">
        <p14:creationId xmlns:p14="http://schemas.microsoft.com/office/powerpoint/2010/main" val="1198354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STÖDTEXT:</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Inled som </a:t>
            </a:r>
            <a:r>
              <a:rPr lang="sv-SE" sz="1200" b="1" kern="1200" dirty="0">
                <a:solidFill>
                  <a:schemeClr val="tx1"/>
                </a:solidFill>
                <a:effectLst/>
                <a:latin typeface="+mn-lt"/>
                <a:ea typeface="+mn-ea"/>
                <a:cs typeface="+mn-cs"/>
              </a:rPr>
              <a:t>steg 1 </a:t>
            </a:r>
            <a:r>
              <a:rPr lang="sv-SE" sz="1200" kern="1200" dirty="0">
                <a:solidFill>
                  <a:schemeClr val="tx1"/>
                </a:solidFill>
                <a:effectLst/>
                <a:latin typeface="+mn-lt"/>
                <a:ea typeface="+mn-ea"/>
                <a:cs typeface="+mn-cs"/>
              </a:rPr>
              <a:t>att v</a:t>
            </a:r>
            <a:r>
              <a:rPr lang="sv-SE" dirty="0"/>
              <a:t>ar och en skriver ner 3-4 agerande/beteenden för att samarbetet ska fundera bra i gruppen. Alla utgår från sina egna erfarenheter och behov. Använd gärna post-it-lappar också skriv då en sak på varje post-it lapp.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Exempel kan vara: Vi hälsar på varandra på morgonen, vi har våra datorer avstängda vi våra möten (dvs jobbar inte med annat)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Låt alla sätta upp sina post-it-lappar på en tavla. Du som leder mötet läser upp det som står: </a:t>
            </a:r>
            <a:r>
              <a:rPr lang="sv-SE" sz="1200" kern="1200" dirty="0">
                <a:solidFill>
                  <a:schemeClr val="tx1"/>
                </a:solidFill>
                <a:effectLst/>
                <a:latin typeface="+mn-lt"/>
                <a:ea typeface="+mn-ea"/>
                <a:cs typeface="+mn-cs"/>
              </a:rPr>
              <a:t>Finns det likheter? Skillnader? Menar ni kanske samma sak, men använder olika ord? Det är viktigt att allt som skrivs upp blir konkret. Så fort ni inte riktigt förstår vad som menas ("vi ska vara öppna mot varandra") fråga "hur menar du då", "kan du förklara lite mer", "kan du ge ett exempel", "hur beter sig en person som är öppen?”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Du som leder </a:t>
            </a:r>
            <a:r>
              <a:rPr lang="sv-SE" dirty="0" err="1"/>
              <a:t>klustrar</a:t>
            </a:r>
            <a:r>
              <a:rPr lang="sv-SE" dirty="0"/>
              <a:t> ämnen som är lika.</a:t>
            </a:r>
            <a:r>
              <a:rPr lang="sv-SE" sz="1200" kern="1200" dirty="0">
                <a:solidFill>
                  <a:schemeClr val="tx1"/>
                </a:solidFill>
                <a:effectLst/>
                <a:latin typeface="+mn-lt"/>
                <a:ea typeface="+mn-ea"/>
                <a:cs typeface="+mn-cs"/>
              </a:rPr>
              <a:t> Formulera vid behov en sammanfattande rubrik helst i positiva ordalag, t ex: "Ha mobiltelefonerna avstängda" , "Låt alla tala till punkt", "Vara nyfiken och försök ta andras perspektiv", "Respektera överenskomna tider", ”jobba inte med annat under ett möte”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10</a:t>
            </a:fld>
            <a:endParaRPr lang="sv-SE"/>
          </a:p>
        </p:txBody>
      </p:sp>
    </p:spTree>
    <p:extLst>
      <p:ext uri="{BB962C8B-B14F-4D97-AF65-F5344CB8AC3E}">
        <p14:creationId xmlns:p14="http://schemas.microsoft.com/office/powerpoint/2010/main" val="3579122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STÖDTEXT: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Prioritera gemensamt ett antal exempelvis fem till sex konkreta förutsättningar/regler som ni är eniga om är de mest betydelsefulla för att ni ska kunna jobba bra, ha trevligt tillsammans och nå era mål. Förslagsvis genom att alla får fördela ut streck på viktigaste ”regel”.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Samtliga medarbetare får fem strecka som kan fördelas valfritt. Antingen genom att sätta alla fem streck på en regel eller för delat på flera regler.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Välj tillsammans hur många spelregler ni skriver upp, prioriteringen ger er vägledning.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Är det något du som chef ser saknar som du bedömer extra viktigt för gruppens samarbete och utveckling, motivera i sådana fall varför du anser att detta ska läggas till på listan. </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Det är såklart viktigt att följa upp regelbundet hur spelreglerna efterlevs och utveckla dem vart efter gruppen utvecklas. Fördjupningsuppgifterna kan ge stöd i det fortsatta arbetet.</a:t>
            </a: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11</a:t>
            </a:fld>
            <a:endParaRPr lang="sv-SE"/>
          </a:p>
        </p:txBody>
      </p:sp>
    </p:spTree>
    <p:extLst>
      <p:ext uri="{BB962C8B-B14F-4D97-AF65-F5344CB8AC3E}">
        <p14:creationId xmlns:p14="http://schemas.microsoft.com/office/powerpoint/2010/main" val="884728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200" kern="1200" dirty="0">
                <a:solidFill>
                  <a:schemeClr val="tx1"/>
                </a:solidFill>
                <a:effectLst/>
                <a:latin typeface="+mn-lt"/>
                <a:ea typeface="+mn-ea"/>
                <a:cs typeface="+mn-cs"/>
              </a:rPr>
              <a:t>STÖDTEXT:</a:t>
            </a:r>
          </a:p>
          <a:p>
            <a:pPr fontAlgn="base"/>
            <a:endParaRPr lang="sv-SE" sz="1200" kern="1200" dirty="0">
              <a:solidFill>
                <a:schemeClr val="tx1"/>
              </a:solidFill>
              <a:effectLst/>
              <a:latin typeface="+mn-lt"/>
              <a:ea typeface="+mn-ea"/>
              <a:cs typeface="+mn-cs"/>
            </a:endParaRPr>
          </a:p>
          <a:p>
            <a:pPr fontAlgn="base"/>
            <a:r>
              <a:rPr lang="sv-SE" sz="1200" kern="1200" dirty="0">
                <a:solidFill>
                  <a:schemeClr val="tx1"/>
                </a:solidFill>
                <a:effectLst/>
                <a:latin typeface="+mn-lt"/>
                <a:ea typeface="+mn-ea"/>
                <a:cs typeface="+mn-cs"/>
              </a:rPr>
              <a:t>Om spelreglerna som sätts upp upplevs svåra att nå kan ni behöva fundera på hur ni skapar förutsättningar för varandra att leva upp till dem.</a:t>
            </a:r>
          </a:p>
          <a:p>
            <a:pPr fontAlgn="base"/>
            <a:r>
              <a:rPr lang="sv-SE" sz="1200" kern="1200" dirty="0">
                <a:solidFill>
                  <a:schemeClr val="tx1"/>
                </a:solidFill>
                <a:effectLst/>
                <a:latin typeface="+mn-lt"/>
                <a:ea typeface="+mn-ea"/>
                <a:cs typeface="+mn-cs"/>
              </a:rPr>
              <a:t>För att ytterligare konkretisera - gå igenom varje förutsättning/regler och ställ frågan - hur når vi dit? Hur skapar vi förutsättningar tillsammans? Eventuellt kommer det då fram saker som ni måste ta tag i för att det inte bara ska bli ord.</a:t>
            </a:r>
          </a:p>
          <a:p>
            <a:pPr fontAlgn="base"/>
            <a:endParaRPr lang="sv-SE" sz="1200" kern="1200" dirty="0">
              <a:solidFill>
                <a:schemeClr val="tx1"/>
              </a:solidFill>
              <a:effectLst/>
              <a:latin typeface="+mn-lt"/>
              <a:ea typeface="+mn-ea"/>
              <a:cs typeface="+mn-cs"/>
            </a:endParaRPr>
          </a:p>
          <a:p>
            <a:pPr fontAlgn="base"/>
            <a:r>
              <a:rPr lang="sv-SE" sz="1200" kern="1200" dirty="0">
                <a:solidFill>
                  <a:schemeClr val="tx1"/>
                </a:solidFill>
                <a:effectLst/>
                <a:latin typeface="+mn-lt"/>
                <a:ea typeface="+mn-ea"/>
                <a:cs typeface="+mn-cs"/>
              </a:rPr>
              <a:t>Om gruppen behöver stöd i detta kan ni utveckla frågan genom följande:</a:t>
            </a:r>
          </a:p>
          <a:p>
            <a:pPr fontAlgn="base"/>
            <a:endParaRPr lang="sv-SE" sz="1200" kern="1200" dirty="0">
              <a:solidFill>
                <a:schemeClr val="tx1"/>
              </a:solidFill>
              <a:effectLst/>
              <a:latin typeface="+mn-lt"/>
              <a:ea typeface="+mn-ea"/>
              <a:cs typeface="+mn-cs"/>
            </a:endParaRPr>
          </a:p>
          <a:p>
            <a:pPr fontAlgn="base"/>
            <a:r>
              <a:rPr lang="sv-SE" sz="1200" kern="1200" dirty="0">
                <a:solidFill>
                  <a:schemeClr val="tx1"/>
                </a:solidFill>
                <a:effectLst/>
                <a:latin typeface="+mn-lt"/>
                <a:ea typeface="+mn-ea"/>
                <a:cs typeface="+mn-cs"/>
              </a:rPr>
              <a:t>Vad kan jag som individ göra för att bidra och skapa förutsättningar till detta?</a:t>
            </a:r>
          </a:p>
          <a:p>
            <a:pPr fontAlgn="base"/>
            <a:r>
              <a:rPr lang="sv-SE" sz="1200" kern="1200" dirty="0">
                <a:solidFill>
                  <a:schemeClr val="tx1"/>
                </a:solidFill>
                <a:effectLst/>
                <a:latin typeface="+mn-lt"/>
                <a:ea typeface="+mn-ea"/>
                <a:cs typeface="+mn-cs"/>
              </a:rPr>
              <a:t>Vad kan vi som grupp göra för att bidra och skapa förutsättningar till detta?</a:t>
            </a:r>
          </a:p>
          <a:p>
            <a:pPr fontAlgn="base"/>
            <a:r>
              <a:rPr lang="sv-SE" sz="1200" kern="1200" dirty="0">
                <a:solidFill>
                  <a:schemeClr val="tx1"/>
                </a:solidFill>
                <a:effectLst/>
                <a:latin typeface="+mn-lt"/>
                <a:ea typeface="+mn-ea"/>
                <a:cs typeface="+mn-cs"/>
              </a:rPr>
              <a:t>Vad kan vår chef göra för att bidra och skapa förutsättningar till detta?</a:t>
            </a:r>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13</a:t>
            </a:fld>
            <a:endParaRPr lang="sv-SE"/>
          </a:p>
        </p:txBody>
      </p:sp>
    </p:spTree>
    <p:extLst>
      <p:ext uri="{BB962C8B-B14F-4D97-AF65-F5344CB8AC3E}">
        <p14:creationId xmlns:p14="http://schemas.microsoft.com/office/powerpoint/2010/main" val="420579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a:p>
            <a:r>
              <a:rPr lang="sv-SE" sz="1200" b="0" i="0" kern="1200" dirty="0">
                <a:solidFill>
                  <a:schemeClr val="tx1"/>
                </a:solidFill>
                <a:effectLst/>
                <a:latin typeface="+mn-lt"/>
                <a:ea typeface="+mn-ea"/>
                <a:cs typeface="+mn-cs"/>
              </a:rPr>
              <a:t>Vill ni utveckla dialogen ytterligare:</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Genom att medlemmarna i gruppen svarar på dessa frågor kan ni ta reda på den psykologiska tryggheten i gruppen:</a:t>
            </a:r>
          </a:p>
          <a:p>
            <a:endParaRPr lang="sv-SE" sz="1200" b="1" i="0" kern="1200" dirty="0">
              <a:solidFill>
                <a:schemeClr val="tx1"/>
              </a:solidFill>
              <a:effectLst/>
              <a:latin typeface="+mn-lt"/>
              <a:ea typeface="+mn-ea"/>
              <a:cs typeface="+mn-cs"/>
            </a:endParaRPr>
          </a:p>
          <a:p>
            <a:r>
              <a:rPr lang="sv-SE" sz="1200" b="0" i="1" kern="1200" dirty="0">
                <a:solidFill>
                  <a:schemeClr val="tx1"/>
                </a:solidFill>
                <a:effectLst/>
                <a:latin typeface="+mn-lt"/>
                <a:ea typeface="+mn-ea"/>
                <a:cs typeface="+mn-cs"/>
              </a:rPr>
              <a:t>Tio påståenden för den som vill undersöka den psykologiska tryggheten i en grupp.</a:t>
            </a:r>
          </a:p>
          <a:p>
            <a:endParaRPr lang="sv-SE" sz="1200" b="0" i="1"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1. Om jag gör ett misstag i den här gruppen kommer det inte att hållas emot mig.</a:t>
            </a:r>
          </a:p>
          <a:p>
            <a:r>
              <a:rPr lang="sv-SE" sz="1200" b="0" i="0" kern="1200" dirty="0">
                <a:solidFill>
                  <a:schemeClr val="tx1"/>
                </a:solidFill>
                <a:effectLst/>
                <a:latin typeface="+mn-lt"/>
                <a:ea typeface="+mn-ea"/>
                <a:cs typeface="+mn-cs"/>
              </a:rPr>
              <a:t>2. Medlemmar i den här gruppen kan lyfta problem och svåra frågor.</a:t>
            </a:r>
          </a:p>
          <a:p>
            <a:r>
              <a:rPr lang="sv-SE" sz="1200" b="0" i="0" kern="1200" dirty="0">
                <a:solidFill>
                  <a:schemeClr val="tx1"/>
                </a:solidFill>
                <a:effectLst/>
                <a:latin typeface="+mn-lt"/>
                <a:ea typeface="+mn-ea"/>
                <a:cs typeface="+mn-cs"/>
              </a:rPr>
              <a:t>3. Medlemmar i den här gruppen accepterar att andra kan vara annorlunda.</a:t>
            </a:r>
          </a:p>
          <a:p>
            <a:r>
              <a:rPr lang="sv-SE" sz="1200" b="0" i="0" kern="1200" dirty="0">
                <a:solidFill>
                  <a:schemeClr val="tx1"/>
                </a:solidFill>
                <a:effectLst/>
                <a:latin typeface="+mn-lt"/>
                <a:ea typeface="+mn-ea"/>
                <a:cs typeface="+mn-cs"/>
              </a:rPr>
              <a:t>4. Det är tryggt att ta risker i den här gruppen.</a:t>
            </a:r>
          </a:p>
          <a:p>
            <a:r>
              <a:rPr lang="sv-SE" sz="1200" b="0" i="0" kern="1200" dirty="0">
                <a:solidFill>
                  <a:schemeClr val="tx1"/>
                </a:solidFill>
                <a:effectLst/>
                <a:latin typeface="+mn-lt"/>
                <a:ea typeface="+mn-ea"/>
                <a:cs typeface="+mn-cs"/>
              </a:rPr>
              <a:t>5. Det är inte svårt att be andra medlemmar i den här gruppen om hjälp.</a:t>
            </a:r>
          </a:p>
          <a:p>
            <a:r>
              <a:rPr lang="sv-SE" sz="1200" b="0" i="0" kern="1200" dirty="0">
                <a:solidFill>
                  <a:schemeClr val="tx1"/>
                </a:solidFill>
                <a:effectLst/>
                <a:latin typeface="+mn-lt"/>
                <a:ea typeface="+mn-ea"/>
                <a:cs typeface="+mn-cs"/>
              </a:rPr>
              <a:t>6. Ingen i den här gruppen skulle med­vetet agera på sätt som motverkar/ underminerar mina ansträngningar.</a:t>
            </a:r>
          </a:p>
          <a:p>
            <a:r>
              <a:rPr lang="sv-SE" sz="1200" b="0" i="0" kern="1200" dirty="0">
                <a:solidFill>
                  <a:schemeClr val="tx1"/>
                </a:solidFill>
                <a:effectLst/>
                <a:latin typeface="+mn-lt"/>
                <a:ea typeface="+mn-ea"/>
                <a:cs typeface="+mn-cs"/>
              </a:rPr>
              <a:t>7. När jag arbetar med andra medlemmar i detta team värderas och används mina förmågor och talanger.</a:t>
            </a:r>
          </a:p>
          <a:p>
            <a:r>
              <a:rPr lang="sv-SE" sz="1200" b="0" i="0" kern="1200" dirty="0">
                <a:solidFill>
                  <a:schemeClr val="tx1"/>
                </a:solidFill>
                <a:effectLst/>
                <a:latin typeface="+mn-lt"/>
                <a:ea typeface="+mn-ea"/>
                <a:cs typeface="+mn-cs"/>
              </a:rPr>
              <a:t>8. Jag känner mig trygg med att berätta om fel och misstag samt framföra kritik till min chef, utan risk för bestraffning.</a:t>
            </a:r>
          </a:p>
          <a:p>
            <a:r>
              <a:rPr lang="sv-SE" sz="1200" b="0" i="0" kern="1200" dirty="0">
                <a:solidFill>
                  <a:schemeClr val="tx1"/>
                </a:solidFill>
                <a:effectLst/>
                <a:latin typeface="+mn-lt"/>
                <a:ea typeface="+mn-ea"/>
                <a:cs typeface="+mn-cs"/>
              </a:rPr>
              <a:t>9. Jag kan bryta beslutslinjen och framföra synpunkter och förslag till en annan nivå eller funktion utan risk för bestraffning.</a:t>
            </a:r>
          </a:p>
          <a:p>
            <a:r>
              <a:rPr lang="sv-SE" sz="1200" b="0" i="0" kern="1200" dirty="0">
                <a:solidFill>
                  <a:schemeClr val="tx1"/>
                </a:solidFill>
                <a:effectLst/>
                <a:latin typeface="+mn-lt"/>
                <a:ea typeface="+mn-ea"/>
                <a:cs typeface="+mn-cs"/>
              </a:rPr>
              <a:t>10. Jag upplever att styrning, strukturer och personalpolitik bidrar till att ge mig en känsla av trygghet i att jag kan tala öppet.</a:t>
            </a:r>
          </a:p>
          <a:p>
            <a:endParaRPr lang="sv-SE" sz="1200" b="0" i="0" kern="1200" dirty="0">
              <a:solidFill>
                <a:schemeClr val="tx1"/>
              </a:solidFill>
              <a:effectLst/>
              <a:latin typeface="+mn-lt"/>
              <a:ea typeface="+mn-ea"/>
              <a:cs typeface="+mn-cs"/>
            </a:endParaRPr>
          </a:p>
          <a:p>
            <a:r>
              <a:rPr lang="sv-SE" sz="1200" b="0" i="1" kern="1200" dirty="0">
                <a:solidFill>
                  <a:schemeClr val="tx1"/>
                </a:solidFill>
                <a:effectLst/>
                <a:latin typeface="+mn-lt"/>
                <a:ea typeface="+mn-ea"/>
                <a:cs typeface="+mn-cs"/>
              </a:rPr>
              <a:t>Källa: Forskaren och författaren Amy Edmondson, Louise </a:t>
            </a:r>
            <a:r>
              <a:rPr lang="sv-SE" sz="1200" b="0" i="1" kern="1200" dirty="0" err="1">
                <a:solidFill>
                  <a:schemeClr val="tx1"/>
                </a:solidFill>
                <a:effectLst/>
                <a:latin typeface="+mn-lt"/>
                <a:ea typeface="+mn-ea"/>
                <a:cs typeface="+mn-cs"/>
              </a:rPr>
              <a:t>Bringselius</a:t>
            </a:r>
            <a:endParaRPr lang="sv-SE" sz="1200" b="0" i="1"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14</a:t>
            </a:fld>
            <a:endParaRPr lang="sv-SE"/>
          </a:p>
        </p:txBody>
      </p:sp>
    </p:spTree>
    <p:extLst>
      <p:ext uri="{BB962C8B-B14F-4D97-AF65-F5344CB8AC3E}">
        <p14:creationId xmlns:p14="http://schemas.microsoft.com/office/powerpoint/2010/main" val="3642361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sz="1200" b="0" i="0" u="none" strike="noStrike" kern="1200" baseline="0" dirty="0">
                <a:solidFill>
                  <a:schemeClr val="tx1"/>
                </a:solidFill>
                <a:latin typeface="+mn-lt"/>
                <a:ea typeface="+mn-ea"/>
                <a:cs typeface="+mn-cs"/>
              </a:rPr>
              <a:t>Den här stödet är för grupper som kommit långt i sin utveckling.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Verktyget består av fyra nycklar i form av åtgärder som främjar samarbetet mellan medlemmarna i en grupp. Har ni tidigare redan tagit fram spelregler för gruppen kan ni utveckla dem genom att komplettera med dessa nyckar. Det handlar om att utveckla samarbets- och samtalsklimat under arbetet/mötet.</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Gruppen kan använda dessa nycklar när som helst under arbetet med en specifik uppgift. De kan även använda dem för att ge enskilda medlemmar feedback under en </a:t>
            </a:r>
            <a:r>
              <a:rPr lang="sv-SE" sz="1200" b="0" i="0" u="none" strike="noStrike" kern="1200" baseline="0" dirty="0" err="1">
                <a:solidFill>
                  <a:schemeClr val="tx1"/>
                </a:solidFill>
                <a:latin typeface="+mn-lt"/>
                <a:ea typeface="+mn-ea"/>
                <a:cs typeface="+mn-cs"/>
              </a:rPr>
              <a:t>debrief</a:t>
            </a:r>
            <a:r>
              <a:rPr lang="sv-SE" sz="1200" b="0" i="0" u="none" strike="noStrike" kern="1200" baseline="0" dirty="0">
                <a:solidFill>
                  <a:schemeClr val="tx1"/>
                </a:solidFill>
                <a:latin typeface="+mn-lt"/>
                <a:ea typeface="+mn-ea"/>
                <a:cs typeface="+mn-cs"/>
              </a:rPr>
              <a:t> om hur de klarar uppgiften. Man kan också utvärdera ett möte och reflektera kring hur medlemmarna bidraget genom dessa nycklar.</a:t>
            </a:r>
          </a:p>
          <a:p>
            <a:endParaRPr lang="sv-SE" sz="1200" b="0" i="0" u="none" strike="noStrike" kern="1200" baseline="0" dirty="0">
              <a:solidFill>
                <a:schemeClr val="tx1"/>
              </a:solidFill>
              <a:latin typeface="+mn-lt"/>
              <a:ea typeface="+mn-ea"/>
              <a:cs typeface="+mn-cs"/>
            </a:endParaRPr>
          </a:p>
          <a:p>
            <a:endParaRPr lang="sv-SE" sz="1200" b="0"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FYRA SAMARBETSNYCKLAR </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Varje medlem i teamet ska </a:t>
            </a:r>
          </a:p>
          <a:p>
            <a:r>
              <a:rPr lang="sv-SE" sz="1200" b="1" i="0" u="none" strike="noStrike" kern="1200" baseline="0" dirty="0">
                <a:solidFill>
                  <a:schemeClr val="tx1"/>
                </a:solidFill>
                <a:latin typeface="+mn-lt"/>
                <a:ea typeface="+mn-ea"/>
                <a:cs typeface="+mn-cs"/>
              </a:rPr>
              <a:t>BIDRA </a:t>
            </a:r>
            <a:r>
              <a:rPr lang="sv-SE" sz="1200" b="0" i="0" u="none" strike="noStrike" kern="1200" baseline="0" dirty="0">
                <a:solidFill>
                  <a:schemeClr val="tx1"/>
                </a:solidFill>
                <a:latin typeface="+mn-lt"/>
                <a:ea typeface="+mn-ea"/>
                <a:cs typeface="+mn-cs"/>
              </a:rPr>
              <a:t>– alla medlemmar ska bidra till den fråga som avhandlas (fakta, åsikter, farhågor, känslor etcetera) </a:t>
            </a:r>
          </a:p>
          <a:p>
            <a:r>
              <a:rPr lang="sv-SE" sz="1200" b="1" i="0" u="none" strike="noStrike" kern="1200" baseline="0" dirty="0">
                <a:solidFill>
                  <a:schemeClr val="tx1"/>
                </a:solidFill>
                <a:latin typeface="+mn-lt"/>
                <a:ea typeface="+mn-ea"/>
                <a:cs typeface="+mn-cs"/>
              </a:rPr>
              <a:t>FRÅGA </a:t>
            </a:r>
            <a:r>
              <a:rPr lang="sv-SE" sz="1200" b="0" i="0" u="none" strike="noStrike" kern="1200" baseline="0" dirty="0">
                <a:solidFill>
                  <a:schemeClr val="tx1"/>
                </a:solidFill>
                <a:latin typeface="+mn-lt"/>
                <a:ea typeface="+mn-ea"/>
                <a:cs typeface="+mn-cs"/>
              </a:rPr>
              <a:t>– alla medlemmar ska vara intresserade av vad övriga medlemmar vet, känner och tänker kring den fråga som avhandlas (ställ frågor, ge utrymme och visa intresse) </a:t>
            </a:r>
          </a:p>
          <a:p>
            <a:r>
              <a:rPr lang="sv-SE" sz="1200" b="1" i="0" u="none" strike="noStrike" kern="1200" baseline="0" dirty="0">
                <a:solidFill>
                  <a:schemeClr val="tx1"/>
                </a:solidFill>
                <a:latin typeface="+mn-lt"/>
                <a:ea typeface="+mn-ea"/>
                <a:cs typeface="+mn-cs"/>
              </a:rPr>
              <a:t>LÄNKA </a:t>
            </a:r>
            <a:r>
              <a:rPr lang="sv-SE" sz="1200" b="0" i="0" u="none" strike="noStrike" kern="1200" baseline="0" dirty="0">
                <a:solidFill>
                  <a:schemeClr val="tx1"/>
                </a:solidFill>
                <a:latin typeface="+mn-lt"/>
                <a:ea typeface="+mn-ea"/>
                <a:cs typeface="+mn-cs"/>
              </a:rPr>
              <a:t>– alla medlemmar ska koppla samman och reagera på övriga medlemmars bidrag (bygga vidare, se samband, visa stöd) </a:t>
            </a:r>
          </a:p>
          <a:p>
            <a:r>
              <a:rPr lang="sv-SE" sz="1200" b="1" i="0" u="none" strike="noStrike" kern="1200" baseline="0" dirty="0">
                <a:solidFill>
                  <a:schemeClr val="tx1"/>
                </a:solidFill>
                <a:latin typeface="+mn-lt"/>
                <a:ea typeface="+mn-ea"/>
                <a:cs typeface="+mn-cs"/>
              </a:rPr>
              <a:t>AVGRÄNSA OCH INFÖRLIVA </a:t>
            </a:r>
            <a:r>
              <a:rPr lang="sv-SE" sz="1200" b="0" i="0" u="none" strike="noStrike" kern="1200" baseline="0" dirty="0">
                <a:solidFill>
                  <a:schemeClr val="tx1"/>
                </a:solidFill>
                <a:latin typeface="+mn-lt"/>
                <a:ea typeface="+mn-ea"/>
                <a:cs typeface="+mn-cs"/>
              </a:rPr>
              <a:t>– alla medlemmar ska bidra till att avgränsa och införliva en fråga (summera och dra slutsatser). </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Exponera anslaget eller blädderblocket med de fyra samarbetsnycklarna på en vägg där medlemmarna kan se och ta intryck av det under arbetet. Medlemmarna kan tillsammans bestämma när det är lämpligt att ta en paus och hålla en </a:t>
            </a:r>
            <a:r>
              <a:rPr lang="sv-SE" sz="1200" b="0" i="0" u="none" strike="noStrike" kern="1200" baseline="0" dirty="0" err="1">
                <a:solidFill>
                  <a:schemeClr val="tx1"/>
                </a:solidFill>
                <a:latin typeface="+mn-lt"/>
                <a:ea typeface="+mn-ea"/>
                <a:cs typeface="+mn-cs"/>
              </a:rPr>
              <a:t>debrief</a:t>
            </a:r>
            <a:r>
              <a:rPr lang="sv-SE" sz="1200" b="0" i="0" u="none" strike="noStrike" kern="1200" baseline="0" dirty="0">
                <a:solidFill>
                  <a:schemeClr val="tx1"/>
                </a:solidFill>
                <a:latin typeface="+mn-lt"/>
                <a:ea typeface="+mn-ea"/>
                <a:cs typeface="+mn-cs"/>
              </a:rPr>
              <a:t> om arbetsprocessen. Referera till de fyra nycklarna och fundera över om och hur åtgärderna ska utföras. Vad fungerar bra? Vad kan bli bättre inför nästa </a:t>
            </a:r>
            <a:r>
              <a:rPr lang="sv-SE" sz="1200" b="0" i="0" u="none" strike="noStrike" kern="1200" baseline="0" dirty="0" err="1">
                <a:solidFill>
                  <a:schemeClr val="tx1"/>
                </a:solidFill>
                <a:latin typeface="+mn-lt"/>
                <a:ea typeface="+mn-ea"/>
                <a:cs typeface="+mn-cs"/>
              </a:rPr>
              <a:t>debrief</a:t>
            </a:r>
            <a:r>
              <a:rPr lang="sv-SE" sz="1200" b="0" i="0" u="none" strike="noStrike" kern="1200" baseline="0" dirty="0">
                <a:solidFill>
                  <a:schemeClr val="tx1"/>
                </a:solidFill>
                <a:latin typeface="+mn-lt"/>
                <a:ea typeface="+mn-ea"/>
                <a:cs typeface="+mn-cs"/>
              </a:rPr>
              <a:t> ? </a:t>
            </a:r>
          </a:p>
          <a:p>
            <a:endParaRPr lang="sv-SE" sz="1200" b="0" i="0" u="none" strike="noStrike" kern="1200" baseline="0" dirty="0">
              <a:solidFill>
                <a:schemeClr val="tx1"/>
              </a:solidFill>
              <a:latin typeface="+mn-lt"/>
              <a:ea typeface="+mn-ea"/>
              <a:cs typeface="+mn-cs"/>
            </a:endParaRP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Källa:</a:t>
            </a:r>
          </a:p>
          <a:p>
            <a:r>
              <a:rPr lang="sv-SE" sz="1200" b="0" i="1" u="none" strike="noStrike" kern="1200" baseline="0" dirty="0">
                <a:solidFill>
                  <a:schemeClr val="tx1"/>
                </a:solidFill>
                <a:latin typeface="+mn-lt"/>
                <a:ea typeface="+mn-ea"/>
                <a:cs typeface="+mn-cs"/>
              </a:rPr>
              <a:t>Allt ljus på teamet: En handbok för teamutveckling</a:t>
            </a:r>
            <a:r>
              <a:rPr lang="sv-SE" sz="1200" b="0" i="0" u="none" strike="noStrike" kern="1200" baseline="0" dirty="0">
                <a:solidFill>
                  <a:schemeClr val="tx1"/>
                </a:solidFill>
                <a:latin typeface="+mn-lt"/>
                <a:ea typeface="+mn-ea"/>
                <a:cs typeface="+mn-cs"/>
              </a:rPr>
              <a:t>, Mette Sandahl, Mattias Wihlborg,</a:t>
            </a:r>
          </a:p>
          <a:p>
            <a:r>
              <a:rPr lang="sv-SE" sz="1200" b="0" i="0" u="none" strike="noStrike" kern="1200" baseline="0" dirty="0">
                <a:solidFill>
                  <a:schemeClr val="tx1"/>
                </a:solidFill>
                <a:latin typeface="+mn-lt"/>
                <a:ea typeface="+mn-ea"/>
                <a:cs typeface="+mn-cs"/>
              </a:rPr>
              <a:t>Christian Jacobsson och Maria Åkerlund, Natur &amp; Kultur, 2020.</a:t>
            </a: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15</a:t>
            </a:fld>
            <a:endParaRPr lang="sv-SE"/>
          </a:p>
        </p:txBody>
      </p:sp>
    </p:spTree>
    <p:extLst>
      <p:ext uri="{BB962C8B-B14F-4D97-AF65-F5344CB8AC3E}">
        <p14:creationId xmlns:p14="http://schemas.microsoft.com/office/powerpoint/2010/main" val="1725049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sätta spelregler och mål för det interna arbetet är relativt enkelt att leva dem kan vara svårare. På följande sidor ges exempel på hur ni kan arbeta med att följa upp att gruppens medlemmar bidrar till ett gott medarbetarskap genom att följa era spelregler och goda medarbetarbeteenden. </a:t>
            </a:r>
          </a:p>
        </p:txBody>
      </p:sp>
      <p:sp>
        <p:nvSpPr>
          <p:cNvPr id="4" name="Platshållare för bildnummer 3"/>
          <p:cNvSpPr>
            <a:spLocks noGrp="1"/>
          </p:cNvSpPr>
          <p:nvPr>
            <p:ph type="sldNum" sz="quarter" idx="5"/>
          </p:nvPr>
        </p:nvSpPr>
        <p:spPr/>
        <p:txBody>
          <a:bodyPr/>
          <a:lstStyle/>
          <a:p>
            <a:fld id="{7383E85A-D979-A147-889D-B48953FC0DD7}" type="slidenum">
              <a:rPr lang="sv-SE" smtClean="0"/>
              <a:t>16</a:t>
            </a:fld>
            <a:endParaRPr lang="sv-SE"/>
          </a:p>
        </p:txBody>
      </p:sp>
    </p:spTree>
    <p:extLst>
      <p:ext uri="{BB962C8B-B14F-4D97-AF65-F5344CB8AC3E}">
        <p14:creationId xmlns:p14="http://schemas.microsoft.com/office/powerpoint/2010/main" val="749091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Stanna upp och reflektera kring om ni ”lever” era spelregler. Både på grupp- och individnivå. Här är en generell övning där varje medarbetare individuellt får reflektera över hur denne bidrar på era möte. Givetvis kan denna kompletteras med era egna spelregler.</a:t>
            </a:r>
          </a:p>
          <a:p>
            <a:endParaRPr lang="sv-SE" dirty="0"/>
          </a:p>
          <a:p>
            <a:r>
              <a:rPr lang="sv-SE" dirty="0"/>
              <a:t>Ni kan stanna vid att varje medarbetare får reflektera över detta individuellt ni kan också jobba vidare med att dela era reflektioner. Är ni en mindre arbetsgrupp där det finns en trygghet i gruppen kan ni dela era egna reflektioner och utvecklingsområden med varandra i storgrupp. Är ni en större arbetsgrupp kan ni dela in er i par/mindre grupper. Skriv gärna ut aktuell sida för att underlätta för medarbetaren.</a:t>
            </a:r>
          </a:p>
          <a:p>
            <a:endParaRPr lang="sv-SE" dirty="0"/>
          </a:p>
          <a:p>
            <a:r>
              <a:rPr lang="sv-SE" i="1" dirty="0"/>
              <a:t>Källa: https://www.suntarbetsliv.se</a:t>
            </a:r>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17</a:t>
            </a:fld>
            <a:endParaRPr lang="sv-SE"/>
          </a:p>
        </p:txBody>
      </p:sp>
    </p:spTree>
    <p:extLst>
      <p:ext uri="{BB962C8B-B14F-4D97-AF65-F5344CB8AC3E}">
        <p14:creationId xmlns:p14="http://schemas.microsoft.com/office/powerpoint/2010/main" val="2882713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Denna övning kan användas vid ett specifikt möte där varje medarbetare får reflektera över sin insats exempelvis ett APT. Skriv gärna ut aktuell sida för att underlätta för medarbetaren.</a:t>
            </a:r>
          </a:p>
          <a:p>
            <a:endParaRPr lang="sv-SE" dirty="0"/>
          </a:p>
          <a:p>
            <a:r>
              <a:rPr lang="sv-SE" dirty="0"/>
              <a:t>Det går att arbeta helt individuellt med frågorna eller så jobbar man med att efter den individuella reflektionen dela de tillsammans i par/grupp. Ni kan också bygga på övningen och ge varandra feedback utifrån de olika delarna. Låt medarbetarna lyfta fram en kollega de ser bidragit särskilt till mötet utifrån någon av punkterna ovan.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Källa: https://www.suntarbetsliv.se</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18</a:t>
            </a:fld>
            <a:endParaRPr lang="sv-SE"/>
          </a:p>
        </p:txBody>
      </p:sp>
    </p:spTree>
    <p:extLst>
      <p:ext uri="{BB962C8B-B14F-4D97-AF65-F5344CB8AC3E}">
        <p14:creationId xmlns:p14="http://schemas.microsoft.com/office/powerpoint/2010/main" val="3657461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För att klicka på länkarna behöver du ha presentationen i ”visningsläge”</a:t>
            </a:r>
          </a:p>
          <a:p>
            <a:r>
              <a:rPr lang="sv-SE" i="1" dirty="0"/>
              <a:t>Alternativt är adressen följande:</a:t>
            </a:r>
          </a:p>
          <a:p>
            <a:endParaRPr lang="sv-SE" i="1" dirty="0"/>
          </a:p>
          <a:p>
            <a:r>
              <a:rPr lang="sv-SE" i="1" dirty="0"/>
              <a:t>https://www.sandahls.se/artiklar/2023/5/3/psykologisk-trygghet-nyckeln-till-framgngsrika-team</a:t>
            </a:r>
          </a:p>
          <a:p>
            <a:endParaRPr lang="sv-SE" i="1"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2</a:t>
            </a:fld>
            <a:endParaRPr lang="sv-SE"/>
          </a:p>
        </p:txBody>
      </p:sp>
    </p:spTree>
    <p:extLst>
      <p:ext uri="{BB962C8B-B14F-4D97-AF65-F5344CB8AC3E}">
        <p14:creationId xmlns:p14="http://schemas.microsoft.com/office/powerpoint/2010/main" val="3449769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a:t>Bilden är dold i visningsläge och innehållet är till för dig som chef som leder bildspelet.</a:t>
            </a:r>
          </a:p>
          <a:p>
            <a:endParaRPr lang="sv-SE" dirty="0"/>
          </a:p>
          <a:p>
            <a:r>
              <a:rPr lang="sv-SE" dirty="0"/>
              <a:t>Bilden illustrerar tema (bollarna) för implementering av medarbetarkompassen. Fokus för detta bildspel är spelregler för att skapa tillit och öppenhet.</a:t>
            </a:r>
          </a:p>
          <a:p>
            <a:endParaRPr lang="sv-SE" dirty="0"/>
          </a:p>
          <a:p>
            <a:r>
              <a:rPr lang="sv-SE" dirty="0"/>
              <a:t>Temat kopplar tydligast till förväntningarna på att skapa ett gott samarbete med arbetskamrater och chef i medarbetarkompassen</a:t>
            </a:r>
          </a:p>
          <a:p>
            <a:r>
              <a:rPr lang="sv-SE" dirty="0"/>
              <a:t>I bilden illustreras det främst med kopplingen till:</a:t>
            </a:r>
          </a:p>
          <a:p>
            <a:pPr marL="171450" indent="-171450">
              <a:buFontTx/>
              <a:buChar char="-"/>
            </a:pPr>
            <a:r>
              <a:rPr lang="sv-SE" dirty="0"/>
              <a:t>Samarbeta och bemöta andra på ett respektfullt sätt.</a:t>
            </a:r>
          </a:p>
          <a:p>
            <a:pPr marL="171450" indent="-171450">
              <a:buFontTx/>
              <a:buChar char="-"/>
            </a:pPr>
            <a:r>
              <a:rPr lang="sv-SE" dirty="0"/>
              <a:t>Erbjuda stöd och omtanke.</a:t>
            </a:r>
          </a:p>
          <a:p>
            <a:pPr marL="171450" indent="-171450">
              <a:buFontTx/>
              <a:buChar char="-"/>
            </a:pPr>
            <a:r>
              <a:rPr lang="sv-SE" dirty="0"/>
              <a:t>Vara en god ambassadör och skapa stolthet för Motala kommun. </a:t>
            </a:r>
          </a:p>
          <a:p>
            <a:pPr marL="171450" indent="-171450">
              <a:buFontTx/>
              <a:buChar char="-"/>
            </a:pPr>
            <a:endParaRPr lang="sv-SE" dirty="0"/>
          </a:p>
          <a:p>
            <a:pPr marL="0" indent="0">
              <a:buFontTx/>
              <a:buNone/>
            </a:pPr>
            <a:r>
              <a:rPr lang="sv-SE" dirty="0"/>
              <a:t>Samtligt är syftet med interna spelregler att skapa förutsättningar för medarbetaren att både ta ansvar, anpassa sig och inte minst att agera för utveckling. Psykologisk trygghet som vävs in i detta tema ger förutsättningar för samtliga dessa delar.</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3</a:t>
            </a:fld>
            <a:endParaRPr lang="sv-SE"/>
          </a:p>
        </p:txBody>
      </p:sp>
    </p:spTree>
    <p:extLst>
      <p:ext uri="{BB962C8B-B14F-4D97-AF65-F5344CB8AC3E}">
        <p14:creationId xmlns:p14="http://schemas.microsoft.com/office/powerpoint/2010/main" val="64276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br>
              <a:rPr lang="sv-SE" dirty="0"/>
            </a:br>
            <a:r>
              <a:rPr lang="sv-SE" dirty="0"/>
              <a:t>Syftet med detta stödmaterial är att skapa förutsättningar </a:t>
            </a:r>
            <a:r>
              <a:rPr lang="sv-SE" sz="1200" dirty="0"/>
              <a:t>för tillit och öppenhet i gruppen genom </a:t>
            </a:r>
          </a:p>
          <a:p>
            <a:r>
              <a:rPr lang="sv-SE" sz="1200" dirty="0"/>
              <a:t>att skapa spelregler för ett gott samarbets- och samtalsklimat.</a:t>
            </a:r>
          </a:p>
          <a:p>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Temat för dagens utvecklingsarbete är att ta fram interna spelregler alternativ om ni redan har spelregler anpassa materialet till att följa upp och utveckla nuvarande interna spelregler.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Upplägg: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Koppling till medarbetarkompass i Motala kommun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Vikten av psykologisk trygghet i en grupp och hur skapar vi 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dirty="0"/>
              <a:t>Ta fram interna mål så kallade spelregler för gruppen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i="1" dirty="0"/>
              <a:t>Fördjupnings- och uppföljningsuppgifter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sv-SE" dirty="0"/>
          </a:p>
          <a:p>
            <a:r>
              <a:rPr lang="sv-SE" sz="1200" dirty="0"/>
              <a:t>Du som chef anpassar materialet till din grupp och er verksamhet.</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4</a:t>
            </a:fld>
            <a:endParaRPr lang="sv-SE"/>
          </a:p>
        </p:txBody>
      </p:sp>
    </p:spTree>
    <p:extLst>
      <p:ext uri="{BB962C8B-B14F-4D97-AF65-F5344CB8AC3E}">
        <p14:creationId xmlns:p14="http://schemas.microsoft.com/office/powerpoint/2010/main" val="3858945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 </a:t>
            </a:r>
          </a:p>
          <a:p>
            <a:r>
              <a:rPr lang="sv-SE" dirty="0"/>
              <a:t>I vår medarbetarkompass betonar vi vikten av att ta ansvar, anpassa och agera för utveckling i relation till både </a:t>
            </a:r>
            <a:r>
              <a:rPr lang="sv-SE" i="1" dirty="0"/>
              <a:t>arbetskamrater och till vår chef</a:t>
            </a:r>
            <a:r>
              <a:rPr lang="sv-SE" dirty="0"/>
              <a:t>. </a:t>
            </a:r>
          </a:p>
          <a:p>
            <a:r>
              <a:rPr lang="sv-SE" dirty="0"/>
              <a:t>Exempel på viktiga kännetecken och beteenden som medarbetare i kommun lyft fram vilka varit ett underlag till kompassen finner ni på nästa sida.</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5</a:t>
            </a:fld>
            <a:endParaRPr lang="sv-SE"/>
          </a:p>
        </p:txBody>
      </p:sp>
    </p:spTree>
    <p:extLst>
      <p:ext uri="{BB962C8B-B14F-4D97-AF65-F5344CB8AC3E}">
        <p14:creationId xmlns:p14="http://schemas.microsoft.com/office/powerpoint/2010/main" val="205471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 arbetet med att ta fram Medarbetarkompass Motala kommun lyftes hundratals exempel på vad som kännetecknar ett gott medarbetarskap i relation till arbetskamrater och chef. Här lyfts några exempel.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Detta behöver brytas ner på varje arbetsplats. Vilka spelregler är viktigast just nu på vår arbetsplats? </a:t>
            </a:r>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6</a:t>
            </a:fld>
            <a:endParaRPr lang="sv-SE"/>
          </a:p>
        </p:txBody>
      </p:sp>
    </p:spTree>
    <p:extLst>
      <p:ext uri="{BB962C8B-B14F-4D97-AF65-F5344CB8AC3E}">
        <p14:creationId xmlns:p14="http://schemas.microsoft.com/office/powerpoint/2010/main" val="336095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STÖDTEXT:</a:t>
            </a:r>
          </a:p>
          <a:p>
            <a:endParaRPr lang="sv-SE" dirty="0"/>
          </a:p>
          <a:p>
            <a:r>
              <a:rPr lang="sv-SE" dirty="0"/>
              <a:t>Inledning till övningen:</a:t>
            </a:r>
          </a:p>
          <a:p>
            <a:r>
              <a:rPr lang="sv-SE" dirty="0"/>
              <a:t>Jobba i bikupor i några minuter och fundera på när det är som bäst på vår arbetsplats. Hur har vi det då och hur agerar vi gentemot varandra?</a:t>
            </a:r>
          </a:p>
          <a:p>
            <a:r>
              <a:rPr lang="sv-SE" dirty="0"/>
              <a:t>Utveckla gärna med frågan: Hur vill vi att andra </a:t>
            </a:r>
            <a:r>
              <a:rPr lang="sv-SE"/>
              <a:t>uppfattar oss?</a:t>
            </a:r>
            <a:endParaRPr lang="sv-SE" dirty="0"/>
          </a:p>
          <a:p>
            <a:endParaRPr lang="sv-SE" dirty="0"/>
          </a:p>
          <a:p>
            <a:r>
              <a:rPr lang="sv-SE" dirty="0"/>
              <a:t>Dela med er till varandra i storgrupp.</a:t>
            </a:r>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7</a:t>
            </a:fld>
            <a:endParaRPr lang="sv-SE"/>
          </a:p>
        </p:txBody>
      </p:sp>
    </p:spTree>
    <p:extLst>
      <p:ext uri="{BB962C8B-B14F-4D97-AF65-F5344CB8AC3E}">
        <p14:creationId xmlns:p14="http://schemas.microsoft.com/office/powerpoint/2010/main" val="207027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STÖDTEXT:</a:t>
            </a:r>
          </a:p>
          <a:p>
            <a:endParaRPr lang="sv-SE" dirty="0"/>
          </a:p>
          <a:p>
            <a:r>
              <a:rPr lang="sv-SE" dirty="0"/>
              <a:t>För att vi som arbetsgrupp och vi som medarbetare ska kunna ta ansvar för att agera för utveckling både i våra arbetsuppgifter och som grupp krävs att vi har tillit till varandra samt är öppna för varandra och varandras tankar och idéer. </a:t>
            </a:r>
          </a:p>
          <a:p>
            <a:endParaRPr lang="sv-SE" dirty="0"/>
          </a:p>
          <a:p>
            <a:r>
              <a:rPr lang="sv-SE" dirty="0"/>
              <a:t>Det som forskningen visat ha störst påverkan för att utveckla en verksamhet, nå goda resultat samt att det finns en vilja vara kvar och bidra i en arbetsgrupp är att det finns just detta- en tillit och öppenhet som kommit att kallas psykologisk trygghet.</a:t>
            </a:r>
          </a:p>
          <a:p>
            <a:endParaRPr lang="sv-SE" dirty="0"/>
          </a:p>
          <a:p>
            <a:r>
              <a:rPr lang="sv-SE" dirty="0"/>
              <a:t>Det handlar om att vi tillsammans skapar ett klimat där vi vågar ställa frågor, vågar ha en avvikande åsikt, våga komma med ett förslag etc. utan att någon himlar med ögonen, pratar skit efter mötet, avbryter och säger att det där har vi testat förut. Vi kan säga att vi gjort fel och tillsammans funderar vi på hur vi förhindrar att någon annan ska behöva göra samma misstag igen. Alla är trygga med att vara sig själva.</a:t>
            </a:r>
          </a:p>
          <a:p>
            <a:endParaRPr lang="sv-SE" dirty="0"/>
          </a:p>
          <a:p>
            <a:endParaRPr lang="sv-SE" dirty="0"/>
          </a:p>
          <a:p>
            <a:r>
              <a:rPr lang="sv-SE" b="0" dirty="0"/>
              <a:t>För dig som vill utveckla dialogen kring psykologisk trygghet finns en fördjupningsuppgift.</a:t>
            </a:r>
          </a:p>
          <a:p>
            <a:endParaRPr lang="sv-SE" dirty="0"/>
          </a:p>
          <a:p>
            <a:pPr marL="342900" lvl="1" indent="0">
              <a:lnSpc>
                <a:spcPct val="100000"/>
              </a:lnSpc>
              <a:buNone/>
            </a:pPr>
            <a:endParaRPr lang="sv-SE" b="1"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7383E85A-D979-A147-889D-B48953FC0DD7}" type="slidenum">
              <a:rPr lang="sv-SE" smtClean="0"/>
              <a:t>8</a:t>
            </a:fld>
            <a:endParaRPr lang="sv-SE"/>
          </a:p>
        </p:txBody>
      </p:sp>
    </p:spTree>
    <p:extLst>
      <p:ext uri="{BB962C8B-B14F-4D97-AF65-F5344CB8AC3E}">
        <p14:creationId xmlns:p14="http://schemas.microsoft.com/office/powerpoint/2010/main" val="603559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dirty="0"/>
              <a:t>STÖDTEXT: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dirty="0"/>
              <a:t>Skapa spelregler/interna mål för arbetsgruppen </a:t>
            </a:r>
          </a:p>
          <a:p>
            <a:endParaRPr lang="sv-SE" dirty="0"/>
          </a:p>
          <a:p>
            <a:r>
              <a:rPr lang="sv-SE" dirty="0"/>
              <a:t>Nu har gruppen fått reflektera kring hur det är när det är bra på arbetsplatsen och fått lite stöd i viktiga faktorer för att nå en psykologiska trygghet i gruppen. Nu är det dags att sätta interna mål för samarbetet på arbetsplatsen- så kallade spelregler.</a:t>
            </a:r>
          </a:p>
          <a:p>
            <a:endParaRPr lang="sv-SE" dirty="0"/>
          </a:p>
          <a:p>
            <a:r>
              <a:rPr lang="sv-SE" dirty="0"/>
              <a:t>Spelregler handlar om att sätta upp mål för det interna samarbetet. Att skapa ett ramverk för vad vi som medarbetarare kan förvänta oss av varandra och vad som är önskade beteenden i arbetsgruppen. Det handlar om att tillsammans komma överens om hur vi vill ha det/vilket klimat vi vill ha och skapa på arbetsplatsen.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De flesta grupper, exempelvis på arbetsplatsen och i skolan, behöver ha gemensamma spelregler om hur man skapar och upprätthåller ett gott arbetsklimat. Denna överenskommelse mellan gruppens medlemmar ska ge tydliga riktlinjer för vad som är tillåtet respektive inte tillåtet inom gruppen. Gör ni det här så slipper ni förhoppningsvis många av problemen med outtalade och olika uppfattningar om hur saker ska göras. </a:t>
            </a:r>
          </a:p>
          <a:p>
            <a:endParaRPr lang="sv-SE" dirty="0"/>
          </a:p>
          <a:p>
            <a:r>
              <a:rPr lang="sv-SE" dirty="0"/>
              <a:t>Jobba vidare med:</a:t>
            </a:r>
          </a:p>
          <a:p>
            <a:r>
              <a:rPr lang="sv-SE" dirty="0"/>
              <a:t>Vilka spelregler behöver vi som grupp för att ha ett effektivt samarbete.</a:t>
            </a:r>
          </a:p>
          <a:p>
            <a:r>
              <a:rPr lang="sv-SE" dirty="0"/>
              <a:t>Vilka beteenden behöver gruppen visa/ hur ska vi agera för att samarbetet ska bli smidigt och bidra till att vi når våra mål.</a:t>
            </a:r>
          </a:p>
        </p:txBody>
      </p:sp>
      <p:sp>
        <p:nvSpPr>
          <p:cNvPr id="4" name="Platshållare för bildnummer 3"/>
          <p:cNvSpPr>
            <a:spLocks noGrp="1"/>
          </p:cNvSpPr>
          <p:nvPr>
            <p:ph type="sldNum" sz="quarter" idx="5"/>
          </p:nvPr>
        </p:nvSpPr>
        <p:spPr/>
        <p:txBody>
          <a:bodyPr/>
          <a:lstStyle/>
          <a:p>
            <a:fld id="{7383E85A-D979-A147-889D-B48953FC0DD7}" type="slidenum">
              <a:rPr lang="sv-SE" smtClean="0"/>
              <a:t>9</a:t>
            </a:fld>
            <a:endParaRPr lang="sv-SE"/>
          </a:p>
        </p:txBody>
      </p:sp>
    </p:spTree>
    <p:extLst>
      <p:ext uri="{BB962C8B-B14F-4D97-AF65-F5344CB8AC3E}">
        <p14:creationId xmlns:p14="http://schemas.microsoft.com/office/powerpoint/2010/main" val="178116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kapit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12" name="Platshållare för bildnummer 11">
            <a:extLst>
              <a:ext uri="{FF2B5EF4-FFF2-40B4-BE49-F238E27FC236}">
                <a16:creationId xmlns:a16="http://schemas.microsoft.com/office/drawing/2014/main" id="{775F9B0C-A857-FD47-9E6A-6B189286224D}"/>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50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sida ros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5">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32460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sida mörkblå">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E2A4141-BB01-A44B-A36A-DDCC017DE6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1F60A8D8-C29B-BD4F-9703-46D4DF81620C}"/>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1FDFAAE1-6E29-0148-ADFA-5051572A23FB}"/>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D08D41C6-9E97-8A4D-AF25-9D09C2924F6F}"/>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17366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sida mörkblå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6">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6689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sida med bild">
    <p:spTree>
      <p:nvGrpSpPr>
        <p:cNvPr id="1" name=""/>
        <p:cNvGrpSpPr/>
        <p:nvPr/>
      </p:nvGrpSpPr>
      <p:grpSpPr>
        <a:xfrm>
          <a:off x="0" y="0"/>
          <a:ext cx="0" cy="0"/>
          <a:chOff x="0" y="0"/>
          <a:chExt cx="0" cy="0"/>
        </a:xfrm>
      </p:grpSpPr>
      <p:sp>
        <p:nvSpPr>
          <p:cNvPr id="13"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5"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dirty="0"/>
              <a:t>Klicka här för att ändra format</a:t>
            </a:r>
          </a:p>
        </p:txBody>
      </p:sp>
      <p:sp>
        <p:nvSpPr>
          <p:cNvPr id="3" name="Platshållare för bildnummer 2">
            <a:extLst>
              <a:ext uri="{FF2B5EF4-FFF2-40B4-BE49-F238E27FC236}">
                <a16:creationId xmlns:a16="http://schemas.microsoft.com/office/drawing/2014/main" id="{CFA8AB5F-8283-704B-8175-BDAD60322C0D}"/>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8"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644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sida utan bild">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dirty="0"/>
              <a:t>Klicka här för att ändra format</a:t>
            </a:r>
          </a:p>
        </p:txBody>
      </p:sp>
      <p:sp>
        <p:nvSpPr>
          <p:cNvPr id="2" name="Platshållare för bildnummer 1">
            <a:extLst>
              <a:ext uri="{FF2B5EF4-FFF2-40B4-BE49-F238E27FC236}">
                <a16:creationId xmlns:a16="http://schemas.microsoft.com/office/drawing/2014/main" id="{E951F9E6-216A-284C-A962-DDB966D293F1}"/>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14"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5"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116544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sida vit med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Platshållare för bild 8">
            <a:extLst>
              <a:ext uri="{FF2B5EF4-FFF2-40B4-BE49-F238E27FC236}">
                <a16:creationId xmlns:a16="http://schemas.microsoft.com/office/drawing/2014/main" id="{5886DE3D-E97A-9547-B90E-ECD199C3D748}"/>
              </a:ext>
            </a:extLst>
          </p:cNvPr>
          <p:cNvSpPr>
            <a:spLocks noGrp="1"/>
          </p:cNvSpPr>
          <p:nvPr>
            <p:ph type="pic" sz="quarter" idx="13" hasCustomPrompt="1"/>
          </p:nvPr>
        </p:nvSpPr>
        <p:spPr>
          <a:xfrm>
            <a:off x="4572000" y="96786"/>
            <a:ext cx="4463950"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0" name="Rubrik 1">
            <a:extLst>
              <a:ext uri="{FF2B5EF4-FFF2-40B4-BE49-F238E27FC236}">
                <a16:creationId xmlns:a16="http://schemas.microsoft.com/office/drawing/2014/main" id="{CECEBB14-48AF-8145-958D-4CC720C89EB4}"/>
              </a:ext>
            </a:extLst>
          </p:cNvPr>
          <p:cNvSpPr>
            <a:spLocks noGrp="1"/>
          </p:cNvSpPr>
          <p:nvPr>
            <p:ph type="title"/>
          </p:nvPr>
        </p:nvSpPr>
        <p:spPr>
          <a:xfrm>
            <a:off x="108000" y="96785"/>
            <a:ext cx="4460914" cy="955610"/>
          </a:xfrm>
        </p:spPr>
        <p:txBody>
          <a:bodyPr tIns="288000" anchor="b" anchorCtr="0">
            <a:noAutofit/>
          </a:bodyPr>
          <a:lstStyle>
            <a:lvl1pPr>
              <a:defRPr sz="2400"/>
            </a:lvl1pPr>
          </a:lstStyle>
          <a:p>
            <a:r>
              <a:rPr lang="sv-SE"/>
              <a:t>Klicka här för att ändra format</a:t>
            </a:r>
            <a:endParaRPr lang="sv-SE" dirty="0"/>
          </a:p>
        </p:txBody>
      </p:sp>
      <p:sp>
        <p:nvSpPr>
          <p:cNvPr id="11" name="Platshållare för text 17">
            <a:extLst>
              <a:ext uri="{FF2B5EF4-FFF2-40B4-BE49-F238E27FC236}">
                <a16:creationId xmlns:a16="http://schemas.microsoft.com/office/drawing/2014/main" id="{43296DDB-4997-C449-87B9-F2402EA2C0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24128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sida vit utan bi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A16B8F66-D772-5A45-A194-BD06925027C2}"/>
              </a:ext>
            </a:extLst>
          </p:cNvPr>
          <p:cNvSpPr>
            <a:spLocks noGrp="1"/>
          </p:cNvSpPr>
          <p:nvPr>
            <p:ph type="sldNum" sz="quarter" idx="14"/>
          </p:nvPr>
        </p:nvSpPr>
        <p:spPr/>
        <p:txBody>
          <a:bodyPr/>
          <a:lstStyle/>
          <a:p>
            <a:fld id="{DD7EE01C-7D4D-3049-8107-6C261A7D8CF8}" type="slidenum">
              <a:rPr lang="sv-SE" smtClean="0"/>
              <a:pPr/>
              <a:t>‹#›</a:t>
            </a:fld>
            <a:endParaRPr lang="sv-SE" dirty="0"/>
          </a:p>
        </p:txBody>
      </p:sp>
      <p:sp>
        <p:nvSpPr>
          <p:cNvPr id="2" name="Rektangel 1">
            <a:extLst>
              <a:ext uri="{FF2B5EF4-FFF2-40B4-BE49-F238E27FC236}">
                <a16:creationId xmlns:a16="http://schemas.microsoft.com/office/drawing/2014/main" id="{22BE14B0-D77C-704E-A101-F16FEFAA6276}"/>
              </a:ext>
            </a:extLst>
          </p:cNvPr>
          <p:cNvSpPr/>
          <p:nvPr userDrawn="1"/>
        </p:nvSpPr>
        <p:spPr>
          <a:xfrm>
            <a:off x="0" y="0"/>
            <a:ext cx="9144000" cy="4628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cxnSp>
        <p:nvCxnSpPr>
          <p:cNvPr id="6" name="Rak 5">
            <a:extLst>
              <a:ext uri="{FF2B5EF4-FFF2-40B4-BE49-F238E27FC236}">
                <a16:creationId xmlns:a16="http://schemas.microsoft.com/office/drawing/2014/main" id="{0B744345-3D94-2248-90C5-11665C78EBD6}"/>
              </a:ext>
            </a:extLst>
          </p:cNvPr>
          <p:cNvCxnSpPr>
            <a:cxnSpLocks/>
          </p:cNvCxnSpPr>
          <p:nvPr userDrawn="1"/>
        </p:nvCxnSpPr>
        <p:spPr>
          <a:xfrm>
            <a:off x="108000" y="4605663"/>
            <a:ext cx="8928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Rubrik 1">
            <a:extLst>
              <a:ext uri="{FF2B5EF4-FFF2-40B4-BE49-F238E27FC236}">
                <a16:creationId xmlns:a16="http://schemas.microsoft.com/office/drawing/2014/main" id="{A3A2424E-5E75-5346-BDA2-84143190CE55}"/>
              </a:ext>
            </a:extLst>
          </p:cNvPr>
          <p:cNvSpPr>
            <a:spLocks noGrp="1"/>
          </p:cNvSpPr>
          <p:nvPr>
            <p:ph type="title"/>
          </p:nvPr>
        </p:nvSpPr>
        <p:spPr>
          <a:xfrm>
            <a:off x="107999" y="96785"/>
            <a:ext cx="8921875" cy="955610"/>
          </a:xfrm>
        </p:spPr>
        <p:txBody>
          <a:bodyPr tIns="288000" anchor="b" anchorCtr="0">
            <a:noAutofit/>
          </a:bodyPr>
          <a:lstStyle>
            <a:lvl1pPr>
              <a:defRPr sz="2400"/>
            </a:lvl1pPr>
          </a:lstStyle>
          <a:p>
            <a:r>
              <a:rPr lang="sv-SE"/>
              <a:t>Klicka här för att ändra format</a:t>
            </a:r>
            <a:endParaRPr lang="sv-SE" dirty="0"/>
          </a:p>
        </p:txBody>
      </p:sp>
      <p:sp>
        <p:nvSpPr>
          <p:cNvPr id="7" name="Platshållare för text 17">
            <a:extLst>
              <a:ext uri="{FF2B5EF4-FFF2-40B4-BE49-F238E27FC236}">
                <a16:creationId xmlns:a16="http://schemas.microsoft.com/office/drawing/2014/main" id="{B0CF1C82-CE90-1C46-9340-19A6297A6191}"/>
              </a:ext>
            </a:extLst>
          </p:cNvPr>
          <p:cNvSpPr>
            <a:spLocks noGrp="1"/>
          </p:cNvSpPr>
          <p:nvPr>
            <p:ph type="body" sz="quarter" idx="15"/>
          </p:nvPr>
        </p:nvSpPr>
        <p:spPr>
          <a:xfrm>
            <a:off x="107950" y="1052395"/>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text 17">
            <a:extLst>
              <a:ext uri="{FF2B5EF4-FFF2-40B4-BE49-F238E27FC236}">
                <a16:creationId xmlns:a16="http://schemas.microsoft.com/office/drawing/2014/main" id="{32969E9F-D701-B742-94D8-26D90D197838}"/>
              </a:ext>
            </a:extLst>
          </p:cNvPr>
          <p:cNvSpPr>
            <a:spLocks noGrp="1"/>
          </p:cNvSpPr>
          <p:nvPr>
            <p:ph type="body" sz="quarter" idx="16"/>
          </p:nvPr>
        </p:nvSpPr>
        <p:spPr>
          <a:xfrm>
            <a:off x="4568960" y="1052394"/>
            <a:ext cx="4460914" cy="354817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330194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kapitelsida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1">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07528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sida mörk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E67CD122-A79F-C442-B6DD-04FED1D302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A4DEE449-9CBD-C548-BCE0-C82BA7512917}"/>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AB7E3727-1CD1-E34B-B9DB-B70B785B5632}"/>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96A80BCA-10E4-3D4F-981A-599BF66529B9}"/>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737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sida mörk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2">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197817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sida grö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71CF116D-D6FD-2341-8E95-7AF53214ED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2D96E855-D81C-FD4E-821D-8119E720C4F5}"/>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86AFEE12-C57C-C849-9CA0-D161E46B71F6}"/>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17E29388-6420-C642-8680-B8F1A1BA77FA}"/>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376747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sida grön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3">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48229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orang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pic>
        <p:nvPicPr>
          <p:cNvPr id="8" name="Bild 7">
            <a:extLst>
              <a:ext uri="{FF2B5EF4-FFF2-40B4-BE49-F238E27FC236}">
                <a16:creationId xmlns:a16="http://schemas.microsoft.com/office/drawing/2014/main" id="{C98D89CE-7826-B14C-BF8A-238E771830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628151F3-50A2-D840-9B47-BD97EF66A4FB}"/>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3EAB990B-538E-C844-A743-D37037929723}"/>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A057CA41-9427-5C48-BFDF-BE8DD649018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40307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orange med bild">
    <p:spTree>
      <p:nvGrpSpPr>
        <p:cNvPr id="1" name=""/>
        <p:cNvGrpSpPr/>
        <p:nvPr/>
      </p:nvGrpSpPr>
      <p:grpSpPr>
        <a:xfrm>
          <a:off x="0" y="0"/>
          <a:ext cx="0" cy="0"/>
          <a:chOff x="0" y="0"/>
          <a:chExt cx="0" cy="0"/>
        </a:xfrm>
      </p:grpSpPr>
      <p:sp>
        <p:nvSpPr>
          <p:cNvPr id="15" name="Platshållare för bildnummer 14">
            <a:extLst>
              <a:ext uri="{FF2B5EF4-FFF2-40B4-BE49-F238E27FC236}">
                <a16:creationId xmlns:a16="http://schemas.microsoft.com/office/drawing/2014/main" id="{A9D65B80-04EF-C748-B874-9AFCC43522A4}"/>
              </a:ext>
            </a:extLst>
          </p:cNvPr>
          <p:cNvSpPr>
            <a:spLocks noGrp="1"/>
          </p:cNvSpPr>
          <p:nvPr>
            <p:ph type="sldNum" sz="quarter" idx="15"/>
          </p:nvPr>
        </p:nvSpPr>
        <p:spPr/>
        <p:txBody>
          <a:bodyPr/>
          <a:lstStyle/>
          <a:p>
            <a:fld id="{DD7EE01C-7D4D-3049-8107-6C261A7D8CF8}" type="slidenum">
              <a:rPr lang="sv-SE" smtClean="0"/>
              <a:pPr/>
              <a:t>‹#›</a:t>
            </a:fld>
            <a:endParaRPr lang="sv-SE" dirty="0"/>
          </a:p>
        </p:txBody>
      </p:sp>
      <p:sp>
        <p:nvSpPr>
          <p:cNvPr id="16" name="Platshållare för bild 8">
            <a:extLst>
              <a:ext uri="{FF2B5EF4-FFF2-40B4-BE49-F238E27FC236}">
                <a16:creationId xmlns:a16="http://schemas.microsoft.com/office/drawing/2014/main" id="{7BC007DE-653F-9B4F-ACC2-FCD813E0D78C}"/>
              </a:ext>
            </a:extLst>
          </p:cNvPr>
          <p:cNvSpPr>
            <a:spLocks noGrp="1"/>
          </p:cNvSpPr>
          <p:nvPr>
            <p:ph type="pic" sz="quarter" idx="13" hasCustomPrompt="1"/>
          </p:nvPr>
        </p:nvSpPr>
        <p:spPr>
          <a:xfrm>
            <a:off x="107951" y="96786"/>
            <a:ext cx="8927999" cy="4503270"/>
          </a:xfrm>
          <a:noFill/>
        </p:spPr>
        <p:txBody>
          <a:bodyPr lIns="0" tIns="2520000" rIns="0"/>
          <a:lstStyle>
            <a:lvl1pPr marL="0" indent="0" algn="ctr">
              <a:buNone/>
              <a:defRPr sz="1000">
                <a:solidFill>
                  <a:schemeClr val="tx2"/>
                </a:solidFill>
              </a:defRPr>
            </a:lvl1pPr>
          </a:lstStyle>
          <a:p>
            <a:r>
              <a:rPr lang="sv-SE" dirty="0"/>
              <a:t>Klicka på ikonen för att lägga till bild</a:t>
            </a:r>
          </a:p>
        </p:txBody>
      </p:sp>
      <p:sp>
        <p:nvSpPr>
          <p:cNvPr id="11" name="Platshållare för text 10">
            <a:extLst>
              <a:ext uri="{FF2B5EF4-FFF2-40B4-BE49-F238E27FC236}">
                <a16:creationId xmlns:a16="http://schemas.microsoft.com/office/drawing/2014/main" id="{69E319D8-9CF4-2240-902A-820B5406FFF1}"/>
              </a:ext>
            </a:extLst>
          </p:cNvPr>
          <p:cNvSpPr>
            <a:spLocks noGrp="1"/>
          </p:cNvSpPr>
          <p:nvPr>
            <p:ph type="body" sz="quarter" idx="14" hasCustomPrompt="1"/>
          </p:nvPr>
        </p:nvSpPr>
        <p:spPr>
          <a:xfrm>
            <a:off x="107951" y="2060274"/>
            <a:ext cx="1488925" cy="576293"/>
          </a:xfrm>
          <a:solidFill>
            <a:schemeClr val="accent4">
              <a:alpha val="90000"/>
            </a:schemeClr>
          </a:solidFill>
        </p:spPr>
        <p:txBody>
          <a:bodyPr wrap="none" tIns="72000" bIns="72000" anchor="ctr" anchorCtr="0">
            <a:sp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Tree>
    <p:extLst>
      <p:ext uri="{BB962C8B-B14F-4D97-AF65-F5344CB8AC3E}">
        <p14:creationId xmlns:p14="http://schemas.microsoft.com/office/powerpoint/2010/main" val="310555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2B809B8-8D0D-FC4E-A3ED-93C6004DD399}"/>
              </a:ext>
            </a:extLst>
          </p:cNvPr>
          <p:cNvSpPr/>
          <p:nvPr userDrawn="1"/>
        </p:nvSpPr>
        <p:spPr>
          <a:xfrm>
            <a:off x="108000" y="102393"/>
            <a:ext cx="8928000" cy="450327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8" name="Bild 7">
            <a:extLst>
              <a:ext uri="{FF2B5EF4-FFF2-40B4-BE49-F238E27FC236}">
                <a16:creationId xmlns:a16="http://schemas.microsoft.com/office/drawing/2014/main" id="{61A0DCB3-20C5-6047-A3E7-B5C87AEA3F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20873" y="2352782"/>
            <a:ext cx="3816646" cy="2252881"/>
          </a:xfrm>
          <a:prstGeom prst="rect">
            <a:avLst/>
          </a:prstGeom>
        </p:spPr>
      </p:pic>
      <p:sp>
        <p:nvSpPr>
          <p:cNvPr id="9" name="Platshållare för text 10">
            <a:extLst>
              <a:ext uri="{FF2B5EF4-FFF2-40B4-BE49-F238E27FC236}">
                <a16:creationId xmlns:a16="http://schemas.microsoft.com/office/drawing/2014/main" id="{B7FCFCCF-0D4D-5D4A-81BC-E5E6A080EF0D}"/>
              </a:ext>
            </a:extLst>
          </p:cNvPr>
          <p:cNvSpPr>
            <a:spLocks noGrp="1" noChangeAspect="1"/>
          </p:cNvSpPr>
          <p:nvPr>
            <p:ph type="body" sz="quarter" idx="14" hasCustomPrompt="1"/>
          </p:nvPr>
        </p:nvSpPr>
        <p:spPr>
          <a:xfrm>
            <a:off x="107951" y="102394"/>
            <a:ext cx="5111403" cy="2469356"/>
          </a:xfrm>
          <a:noFill/>
        </p:spPr>
        <p:txBody>
          <a:bodyPr wrap="square" tIns="72000" bIns="0" anchor="b" anchorCtr="0">
            <a:noAutofit/>
          </a:bodyPr>
          <a:lstStyle>
            <a:lvl1pPr marL="0" indent="0">
              <a:lnSpc>
                <a:spcPct val="100000"/>
              </a:lnSpc>
              <a:buNone/>
              <a:defRPr sz="2800" b="0" i="0">
                <a:solidFill>
                  <a:schemeClr val="bg1"/>
                </a:solidFill>
                <a:latin typeface="Barlow Semi Condensed SemiBold" pitchFamily="2" charset="77"/>
              </a:defRPr>
            </a:lvl1pPr>
          </a:lstStyle>
          <a:p>
            <a:pPr lvl="0"/>
            <a:r>
              <a:rPr lang="sv-SE" dirty="0"/>
              <a:t>Rubrik</a:t>
            </a:r>
          </a:p>
        </p:txBody>
      </p:sp>
      <p:sp>
        <p:nvSpPr>
          <p:cNvPr id="10" name="Underrubrik 2">
            <a:extLst>
              <a:ext uri="{FF2B5EF4-FFF2-40B4-BE49-F238E27FC236}">
                <a16:creationId xmlns:a16="http://schemas.microsoft.com/office/drawing/2014/main" id="{D5679DD8-BB91-7F47-81E3-C0D1EE57AD1F}"/>
              </a:ext>
            </a:extLst>
          </p:cNvPr>
          <p:cNvSpPr>
            <a:spLocks noGrp="1" noChangeAspect="1"/>
          </p:cNvSpPr>
          <p:nvPr>
            <p:ph type="subTitle" idx="1"/>
          </p:nvPr>
        </p:nvSpPr>
        <p:spPr>
          <a:xfrm>
            <a:off x="107951" y="2571750"/>
            <a:ext cx="5111403" cy="2033913"/>
          </a:xfrm>
        </p:spPr>
        <p:txBody>
          <a:bodyPr tIns="144000">
            <a:noAutofit/>
          </a:bodyPr>
          <a:lstStyle>
            <a:lvl1pPr marL="0" indent="0" algn="l">
              <a:lnSpc>
                <a:spcPct val="10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om du vill redigera mall för underrubrikformat</a:t>
            </a:r>
            <a:endParaRPr lang="sv-SE" dirty="0"/>
          </a:p>
        </p:txBody>
      </p:sp>
      <p:sp>
        <p:nvSpPr>
          <p:cNvPr id="2" name="Platshållare för bildnummer 1">
            <a:extLst>
              <a:ext uri="{FF2B5EF4-FFF2-40B4-BE49-F238E27FC236}">
                <a16:creationId xmlns:a16="http://schemas.microsoft.com/office/drawing/2014/main" id="{F1AA71C8-1FE0-7047-8EA9-63602B03A755}"/>
              </a:ext>
            </a:extLst>
          </p:cNvPr>
          <p:cNvSpPr>
            <a:spLocks noGrp="1"/>
          </p:cNvSpPr>
          <p:nvPr>
            <p:ph type="sldNum" sz="quarter" idx="15"/>
          </p:nvPr>
        </p:nvSpPr>
        <p:spPr/>
        <p:txBody>
          <a:bodyPr/>
          <a:lstStyle/>
          <a:p>
            <a:fld id="{DD7EE01C-7D4D-3049-8107-6C261A7D8CF8}" type="slidenum">
              <a:rPr lang="sv-SE" smtClean="0"/>
              <a:pPr/>
              <a:t>‹#›</a:t>
            </a:fld>
            <a:endParaRPr lang="sv-SE" dirty="0"/>
          </a:p>
        </p:txBody>
      </p:sp>
    </p:spTree>
    <p:extLst>
      <p:ext uri="{BB962C8B-B14F-4D97-AF65-F5344CB8AC3E}">
        <p14:creationId xmlns:p14="http://schemas.microsoft.com/office/powerpoint/2010/main" val="273241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7105C11B-CC1E-3849-9B7A-37EA9405FFA8}"/>
              </a:ext>
            </a:extLst>
          </p:cNvPr>
          <p:cNvSpPr/>
          <p:nvPr userDrawn="1"/>
        </p:nvSpPr>
        <p:spPr>
          <a:xfrm>
            <a:off x="108000" y="102393"/>
            <a:ext cx="8928000" cy="450327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2" name="Platshållare för rubrik 1">
            <a:extLst>
              <a:ext uri="{FF2B5EF4-FFF2-40B4-BE49-F238E27FC236}">
                <a16:creationId xmlns:a16="http://schemas.microsoft.com/office/drawing/2014/main" id="{3CC9E82B-5733-9048-BE26-E951DA9D00F7}"/>
              </a:ext>
            </a:extLst>
          </p:cNvPr>
          <p:cNvSpPr>
            <a:spLocks noGrp="1"/>
          </p:cNvSpPr>
          <p:nvPr>
            <p:ph type="title"/>
          </p:nvPr>
        </p:nvSpPr>
        <p:spPr>
          <a:xfrm>
            <a:off x="107999" y="102393"/>
            <a:ext cx="8927999" cy="900000"/>
          </a:xfrm>
          <a:prstGeom prst="rect">
            <a:avLst/>
          </a:prstGeom>
        </p:spPr>
        <p:txBody>
          <a:bodyPr vert="horz" lIns="288000" tIns="0" rIns="28800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5394C773-AEA7-7546-9D46-9CF883B784B0}"/>
              </a:ext>
            </a:extLst>
          </p:cNvPr>
          <p:cNvSpPr>
            <a:spLocks noGrp="1"/>
          </p:cNvSpPr>
          <p:nvPr>
            <p:ph type="body" idx="1"/>
          </p:nvPr>
        </p:nvSpPr>
        <p:spPr>
          <a:xfrm>
            <a:off x="107997" y="1002393"/>
            <a:ext cx="8927998" cy="3603270"/>
          </a:xfrm>
          <a:prstGeom prst="rect">
            <a:avLst/>
          </a:prstGeom>
        </p:spPr>
        <p:txBody>
          <a:bodyPr vert="horz" lIns="288000" tIns="144000" rIns="28800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FE8C26DD-2866-334B-AD6A-61665D77E0BB}"/>
              </a:ext>
            </a:extLst>
          </p:cNvPr>
          <p:cNvSpPr>
            <a:spLocks noGrp="1"/>
          </p:cNvSpPr>
          <p:nvPr>
            <p:ph type="sldNum" sz="quarter" idx="4"/>
          </p:nvPr>
        </p:nvSpPr>
        <p:spPr>
          <a:xfrm>
            <a:off x="4290817" y="4764055"/>
            <a:ext cx="562357" cy="215444"/>
          </a:xfrm>
          <a:prstGeom prst="rect">
            <a:avLst/>
          </a:prstGeom>
        </p:spPr>
        <p:txBody>
          <a:bodyPr vert="horz" wrap="square" lIns="91440" tIns="45720" rIns="91440" bIns="45720" rtlCol="0" anchor="ctr">
            <a:spAutoFit/>
          </a:bodyPr>
          <a:lstStyle>
            <a:lvl1pPr algn="ctr">
              <a:defRPr sz="800">
                <a:solidFill>
                  <a:schemeClr val="tx1">
                    <a:tint val="75000"/>
                  </a:schemeClr>
                </a:solidFill>
                <a:latin typeface="Barlow" pitchFamily="2" charset="77"/>
              </a:defRPr>
            </a:lvl1pPr>
          </a:lstStyle>
          <a:p>
            <a:fld id="{DD7EE01C-7D4D-3049-8107-6C261A7D8CF8}" type="slidenum">
              <a:rPr lang="sv-SE" smtClean="0"/>
              <a:pPr/>
              <a:t>‹#›</a:t>
            </a:fld>
            <a:endParaRPr lang="sv-SE" dirty="0"/>
          </a:p>
        </p:txBody>
      </p:sp>
      <p:sp>
        <p:nvSpPr>
          <p:cNvPr id="7" name="textruta 6">
            <a:extLst>
              <a:ext uri="{FF2B5EF4-FFF2-40B4-BE49-F238E27FC236}">
                <a16:creationId xmlns:a16="http://schemas.microsoft.com/office/drawing/2014/main" id="{49736CD7-D0A6-3541-9784-6959D6FD5147}"/>
              </a:ext>
            </a:extLst>
          </p:cNvPr>
          <p:cNvSpPr txBox="1"/>
          <p:nvPr userDrawn="1"/>
        </p:nvSpPr>
        <p:spPr>
          <a:xfrm>
            <a:off x="107996" y="4802528"/>
            <a:ext cx="741257" cy="138499"/>
          </a:xfrm>
          <a:prstGeom prst="rect">
            <a:avLst/>
          </a:prstGeom>
          <a:noFill/>
        </p:spPr>
        <p:txBody>
          <a:bodyPr wrap="none" lIns="288000" tIns="0" rIns="0" bIns="0" rtlCol="0" anchor="ctr" anchorCtr="0">
            <a:spAutoFit/>
          </a:bodyPr>
          <a:lstStyle/>
          <a:p>
            <a:r>
              <a:rPr lang="sv-SE" sz="900" b="0" i="0" dirty="0">
                <a:latin typeface="Barlow Semi Condensed SemiBold" pitchFamily="2" charset="77"/>
              </a:rPr>
              <a:t>motala.se</a:t>
            </a:r>
          </a:p>
        </p:txBody>
      </p:sp>
      <p:pic>
        <p:nvPicPr>
          <p:cNvPr id="11" name="Bild 10">
            <a:extLst>
              <a:ext uri="{FF2B5EF4-FFF2-40B4-BE49-F238E27FC236}">
                <a16:creationId xmlns:a16="http://schemas.microsoft.com/office/drawing/2014/main" id="{F56319D0-4C8A-814E-BBF3-103251DA5B7A}"/>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84571" y="4697385"/>
            <a:ext cx="663429" cy="360000"/>
          </a:xfrm>
          <a:prstGeom prst="rect">
            <a:avLst/>
          </a:prstGeom>
        </p:spPr>
      </p:pic>
      <p:pic>
        <p:nvPicPr>
          <p:cNvPr id="26" name="Bild 25">
            <a:extLst>
              <a:ext uri="{FF2B5EF4-FFF2-40B4-BE49-F238E27FC236}">
                <a16:creationId xmlns:a16="http://schemas.microsoft.com/office/drawing/2014/main" id="{784DDFEA-86B9-0A41-B46D-1D1572E81FA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220873" y="2352782"/>
            <a:ext cx="3816646" cy="2252881"/>
          </a:xfrm>
          <a:prstGeom prst="rect">
            <a:avLst/>
          </a:prstGeom>
        </p:spPr>
      </p:pic>
    </p:spTree>
    <p:extLst>
      <p:ext uri="{BB962C8B-B14F-4D97-AF65-F5344CB8AC3E}">
        <p14:creationId xmlns:p14="http://schemas.microsoft.com/office/powerpoint/2010/main" val="3346754496"/>
      </p:ext>
    </p:extLst>
  </p:cSld>
  <p:clrMap bg1="lt1" tx1="dk1" bg2="lt2" tx2="dk2" accent1="accent1" accent2="accent2" accent3="accent3" accent4="accent4" accent5="accent5" accent6="accent6" hlink="hlink" folHlink="folHlink"/>
  <p:sldLayoutIdLst>
    <p:sldLayoutId id="2147483672" r:id="rId1"/>
    <p:sldLayoutId id="2147483660" r:id="rId2"/>
    <p:sldLayoutId id="2147483666" r:id="rId3"/>
    <p:sldLayoutId id="2147483676" r:id="rId4"/>
    <p:sldLayoutId id="2147483667" r:id="rId5"/>
    <p:sldLayoutId id="2147483678" r:id="rId6"/>
    <p:sldLayoutId id="2147483668" r:id="rId7"/>
    <p:sldLayoutId id="2147483679" r:id="rId8"/>
    <p:sldLayoutId id="2147483669" r:id="rId9"/>
    <p:sldLayoutId id="2147483680" r:id="rId10"/>
    <p:sldLayoutId id="2147483670" r:id="rId11"/>
    <p:sldLayoutId id="2147483681" r:id="rId12"/>
    <p:sldLayoutId id="2147483665" r:id="rId13"/>
    <p:sldLayoutId id="2147483671" r:id="rId14"/>
    <p:sldLayoutId id="2147483677" r:id="rId15"/>
    <p:sldLayoutId id="2147483675" r:id="rId16"/>
  </p:sldLayoutIdLst>
  <p:hf sldNum="0" hdr="0" ftr="0" dt="0"/>
  <p:txStyles>
    <p:titleStyle>
      <a:lvl1pPr algn="l" defTabSz="685800" rtl="0" eaLnBrk="1" latinLnBrk="0" hangingPunct="1">
        <a:lnSpc>
          <a:spcPct val="90000"/>
        </a:lnSpc>
        <a:spcBef>
          <a:spcPct val="0"/>
        </a:spcBef>
        <a:buNone/>
        <a:defRPr sz="2800" b="0" i="0" kern="1200">
          <a:solidFill>
            <a:schemeClr val="tx1"/>
          </a:solidFill>
          <a:latin typeface="Barlow Semi Condensed SemiBold" pitchFamily="2" charset="77"/>
          <a:ea typeface="+mj-ea"/>
          <a:cs typeface="+mj-cs"/>
        </a:defRPr>
      </a:lvl1pPr>
    </p:titleStyle>
    <p:body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s://www.sandahls.se/artiklar/2023/5/3/psykologisk-trygghet-nyckeln-till-framgngsrika-team"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224E115-A217-4740-832F-ABF09BB3FCE7}"/>
              </a:ext>
            </a:extLst>
          </p:cNvPr>
          <p:cNvSpPr>
            <a:spLocks noGrp="1"/>
          </p:cNvSpPr>
          <p:nvPr>
            <p:ph type="body" sz="quarter" idx="14"/>
          </p:nvPr>
        </p:nvSpPr>
        <p:spPr/>
        <p:txBody>
          <a:bodyPr/>
          <a:lstStyle/>
          <a:p>
            <a:r>
              <a:rPr lang="sv-SE" sz="3600" dirty="0"/>
              <a:t>Spelregler</a:t>
            </a:r>
          </a:p>
        </p:txBody>
      </p:sp>
      <p:sp>
        <p:nvSpPr>
          <p:cNvPr id="3" name="Underrubrik 2">
            <a:extLst>
              <a:ext uri="{FF2B5EF4-FFF2-40B4-BE49-F238E27FC236}">
                <a16:creationId xmlns:a16="http://schemas.microsoft.com/office/drawing/2014/main" id="{ACB40FBC-3758-4C0D-8253-FF6A3D8DDEC5}"/>
              </a:ext>
            </a:extLst>
          </p:cNvPr>
          <p:cNvSpPr>
            <a:spLocks noGrp="1"/>
          </p:cNvSpPr>
          <p:nvPr>
            <p:ph type="subTitle" idx="1"/>
          </p:nvPr>
        </p:nvSpPr>
        <p:spPr/>
        <p:txBody>
          <a:bodyPr/>
          <a:lstStyle/>
          <a:p>
            <a:r>
              <a:rPr lang="sv-SE" sz="2400" dirty="0">
                <a:latin typeface="+mj-lt"/>
              </a:rPr>
              <a:t>Skapa öppenhet och tillit</a:t>
            </a:r>
          </a:p>
        </p:txBody>
      </p:sp>
      <p:pic>
        <p:nvPicPr>
          <p:cNvPr id="4" name="Bildobjekt 3">
            <a:extLst>
              <a:ext uri="{FF2B5EF4-FFF2-40B4-BE49-F238E27FC236}">
                <a16:creationId xmlns:a16="http://schemas.microsoft.com/office/drawing/2014/main" id="{76CBEB7A-12B5-41AF-9636-83672E938D38}"/>
              </a:ext>
            </a:extLst>
          </p:cNvPr>
          <p:cNvPicPr>
            <a:picLocks noChangeAspect="1"/>
          </p:cNvPicPr>
          <p:nvPr/>
        </p:nvPicPr>
        <p:blipFill>
          <a:blip r:embed="rId3"/>
          <a:stretch>
            <a:fillRect/>
          </a:stretch>
        </p:blipFill>
        <p:spPr>
          <a:xfrm>
            <a:off x="6388562" y="376714"/>
            <a:ext cx="2328155" cy="2328155"/>
          </a:xfrm>
          <a:prstGeom prst="rect">
            <a:avLst/>
          </a:prstGeom>
        </p:spPr>
      </p:pic>
    </p:spTree>
    <p:extLst>
      <p:ext uri="{BB962C8B-B14F-4D97-AF65-F5344CB8AC3E}">
        <p14:creationId xmlns:p14="http://schemas.microsoft.com/office/powerpoint/2010/main" val="361038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58C24272-12D1-4DDA-B362-F01DBE392381}"/>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6E08914F-CBEA-4B7F-B925-5FD4D657ED52}"/>
              </a:ext>
            </a:extLst>
          </p:cNvPr>
          <p:cNvSpPr>
            <a:spLocks noGrp="1"/>
          </p:cNvSpPr>
          <p:nvPr>
            <p:ph type="title"/>
          </p:nvPr>
        </p:nvSpPr>
        <p:spPr/>
        <p:txBody>
          <a:bodyPr/>
          <a:lstStyle/>
          <a:p>
            <a:r>
              <a:rPr lang="sv-SE" dirty="0"/>
              <a:t>Interna mål för gruppen</a:t>
            </a:r>
            <a:br>
              <a:rPr lang="sv-SE" dirty="0"/>
            </a:br>
            <a:r>
              <a:rPr lang="sv-SE" sz="1400" dirty="0"/>
              <a:t>- Lyft upp viktiga spelregler</a:t>
            </a:r>
          </a:p>
        </p:txBody>
      </p:sp>
      <p:sp>
        <p:nvSpPr>
          <p:cNvPr id="3" name="Platshållare för text 2">
            <a:extLst>
              <a:ext uri="{FF2B5EF4-FFF2-40B4-BE49-F238E27FC236}">
                <a16:creationId xmlns:a16="http://schemas.microsoft.com/office/drawing/2014/main" id="{F4016701-175A-435E-A635-1B27863E7279}"/>
              </a:ext>
            </a:extLst>
          </p:cNvPr>
          <p:cNvSpPr>
            <a:spLocks noGrp="1"/>
          </p:cNvSpPr>
          <p:nvPr>
            <p:ph type="body" sz="quarter" idx="15"/>
          </p:nvPr>
        </p:nvSpPr>
        <p:spPr/>
        <p:txBody>
          <a:bodyPr/>
          <a:lstStyle/>
          <a:p>
            <a:pPr marL="342900" indent="-342900">
              <a:buFont typeface="+mj-lt"/>
              <a:buAutoNum type="arabicPeriod"/>
            </a:pPr>
            <a:r>
              <a:rPr lang="sv-SE" sz="1600" dirty="0"/>
              <a:t>Var och en skriver ner tre till fyra ageranden/beteenden för att samarbetet ska fungera bra i gruppen. Skriv en sak på  varje post-it-lapp.</a:t>
            </a:r>
            <a:br>
              <a:rPr lang="sv-SE" sz="1600" dirty="0"/>
            </a:br>
            <a:r>
              <a:rPr lang="sv-SE" sz="1600" dirty="0"/>
              <a:t>(Utgå från dina egna erfarenheter och behov)</a:t>
            </a:r>
          </a:p>
          <a:p>
            <a:pPr marL="342900" indent="-342900">
              <a:buFont typeface="+mj-lt"/>
              <a:buAutoNum type="arabicPeriod"/>
            </a:pPr>
            <a:r>
              <a:rPr lang="sv-SE" sz="1600" dirty="0"/>
              <a:t>Sätt upp alla post-it-lappar på väggen</a:t>
            </a:r>
          </a:p>
          <a:p>
            <a:pPr marL="0" indent="0">
              <a:buNone/>
            </a:pPr>
            <a:endParaRPr lang="sv-SE" sz="1400" dirty="0"/>
          </a:p>
          <a:p>
            <a:pPr marL="0" indent="0">
              <a:buNone/>
            </a:pPr>
            <a:endParaRPr lang="sv-SE" dirty="0"/>
          </a:p>
        </p:txBody>
      </p:sp>
    </p:spTree>
    <p:extLst>
      <p:ext uri="{BB962C8B-B14F-4D97-AF65-F5344CB8AC3E}">
        <p14:creationId xmlns:p14="http://schemas.microsoft.com/office/powerpoint/2010/main" val="414101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719BA5ED-233A-41AF-B161-E66BBA61CDCD}"/>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B7229E58-B258-4DC8-9A91-50AD063C4C2D}"/>
              </a:ext>
            </a:extLst>
          </p:cNvPr>
          <p:cNvSpPr>
            <a:spLocks noGrp="1"/>
          </p:cNvSpPr>
          <p:nvPr>
            <p:ph type="title"/>
          </p:nvPr>
        </p:nvSpPr>
        <p:spPr/>
        <p:txBody>
          <a:bodyPr/>
          <a:lstStyle/>
          <a:p>
            <a:r>
              <a:rPr lang="sv-SE" dirty="0"/>
              <a:t>Våra spelregler</a:t>
            </a:r>
            <a:br>
              <a:rPr lang="sv-SE" dirty="0"/>
            </a:br>
            <a:r>
              <a:rPr lang="sv-SE" sz="1600" dirty="0"/>
              <a:t>- Prioritera tillsammans</a:t>
            </a:r>
          </a:p>
        </p:txBody>
      </p:sp>
      <p:sp>
        <p:nvSpPr>
          <p:cNvPr id="3" name="Platshållare för text 2">
            <a:extLst>
              <a:ext uri="{FF2B5EF4-FFF2-40B4-BE49-F238E27FC236}">
                <a16:creationId xmlns:a16="http://schemas.microsoft.com/office/drawing/2014/main" id="{5FAEC802-7C8C-40D5-8A48-270454981181}"/>
              </a:ext>
            </a:extLst>
          </p:cNvPr>
          <p:cNvSpPr>
            <a:spLocks noGrp="1"/>
          </p:cNvSpPr>
          <p:nvPr>
            <p:ph type="body" sz="quarter" idx="15"/>
          </p:nvPr>
        </p:nvSpPr>
        <p:spPr/>
        <p:txBody>
          <a:bodyPr/>
          <a:lstStyle/>
          <a:p>
            <a:pPr marL="0" indent="0">
              <a:buNone/>
            </a:pPr>
            <a:r>
              <a:rPr lang="sv-SE" sz="1600" dirty="0"/>
              <a:t>3) Alla får fem streck att sätta ut på de spelregler du tycker är mest betydelsefulla för att ni ska kunna jobba bra, ha trevligt tillsammans och nå era mål.</a:t>
            </a:r>
          </a:p>
          <a:p>
            <a:endParaRPr lang="sv-SE" dirty="0"/>
          </a:p>
          <a:p>
            <a:pPr marL="0" indent="0">
              <a:buNone/>
            </a:pPr>
            <a:r>
              <a:rPr lang="sv-SE" sz="1400" i="1" dirty="0"/>
              <a:t>Du får använda dina streck hur du vill, du kan sätta flera streck på samma spelregel om du anser den särskilt prioriterad. </a:t>
            </a:r>
          </a:p>
        </p:txBody>
      </p:sp>
    </p:spTree>
    <p:extLst>
      <p:ext uri="{BB962C8B-B14F-4D97-AF65-F5344CB8AC3E}">
        <p14:creationId xmlns:p14="http://schemas.microsoft.com/office/powerpoint/2010/main" val="226261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F4547B1-404E-43B4-886E-684E6D8C6D99}"/>
              </a:ext>
            </a:extLst>
          </p:cNvPr>
          <p:cNvSpPr>
            <a:spLocks noGrp="1"/>
          </p:cNvSpPr>
          <p:nvPr>
            <p:ph type="body" sz="quarter" idx="14"/>
          </p:nvPr>
        </p:nvSpPr>
        <p:spPr/>
        <p:txBody>
          <a:bodyPr/>
          <a:lstStyle/>
          <a:p>
            <a:r>
              <a:rPr lang="sv-SE" dirty="0"/>
              <a:t>Fördjupningsuppgifter</a:t>
            </a:r>
          </a:p>
        </p:txBody>
      </p:sp>
    </p:spTree>
    <p:extLst>
      <p:ext uri="{BB962C8B-B14F-4D97-AF65-F5344CB8AC3E}">
        <p14:creationId xmlns:p14="http://schemas.microsoft.com/office/powerpoint/2010/main" val="29827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CD0626BC-83E9-4E7D-BB3F-32126DD143C2}"/>
              </a:ext>
            </a:extLst>
          </p:cNvPr>
          <p:cNvPicPr>
            <a:picLocks noGrp="1" noChangeAspect="1"/>
          </p:cNvPicPr>
          <p:nvPr>
            <p:ph type="pic" sz="quarter" idx="13"/>
          </p:nvPr>
        </p:nvPicPr>
        <p:blipFill>
          <a:blip r:embed="rId3"/>
          <a:srcRect t="5160" b="5160"/>
          <a:stretch>
            <a:fillRect/>
          </a:stretch>
        </p:blipFill>
        <p:spPr/>
      </p:pic>
      <p:sp>
        <p:nvSpPr>
          <p:cNvPr id="2" name="Rubrik 1">
            <a:extLst>
              <a:ext uri="{FF2B5EF4-FFF2-40B4-BE49-F238E27FC236}">
                <a16:creationId xmlns:a16="http://schemas.microsoft.com/office/drawing/2014/main" id="{C9B7B27E-9E1C-49FF-8671-E23545CD7FF7}"/>
              </a:ext>
            </a:extLst>
          </p:cNvPr>
          <p:cNvSpPr>
            <a:spLocks noGrp="1"/>
          </p:cNvSpPr>
          <p:nvPr>
            <p:ph type="title"/>
          </p:nvPr>
        </p:nvSpPr>
        <p:spPr/>
        <p:txBody>
          <a:bodyPr/>
          <a:lstStyle/>
          <a:p>
            <a:r>
              <a:rPr lang="sv-SE" dirty="0"/>
              <a:t>Våra spelregler</a:t>
            </a:r>
            <a:br>
              <a:rPr lang="sv-SE" dirty="0"/>
            </a:br>
            <a:r>
              <a:rPr lang="sv-SE" sz="1600" dirty="0"/>
              <a:t>-Hur når vi hit?</a:t>
            </a:r>
          </a:p>
        </p:txBody>
      </p:sp>
      <p:sp>
        <p:nvSpPr>
          <p:cNvPr id="3" name="Platshållare för text 2">
            <a:extLst>
              <a:ext uri="{FF2B5EF4-FFF2-40B4-BE49-F238E27FC236}">
                <a16:creationId xmlns:a16="http://schemas.microsoft.com/office/drawing/2014/main" id="{098A5711-71D0-471B-AD7D-4353CAE32455}"/>
              </a:ext>
            </a:extLst>
          </p:cNvPr>
          <p:cNvSpPr>
            <a:spLocks noGrp="1"/>
          </p:cNvSpPr>
          <p:nvPr>
            <p:ph type="body" sz="quarter" idx="15"/>
          </p:nvPr>
        </p:nvSpPr>
        <p:spPr/>
        <p:txBody>
          <a:bodyPr/>
          <a:lstStyle/>
          <a:p>
            <a:r>
              <a:rPr lang="sv-SE" sz="1600" dirty="0"/>
              <a:t>Gå igenom varje spelregel</a:t>
            </a:r>
          </a:p>
          <a:p>
            <a:r>
              <a:rPr lang="sv-SE" sz="1600" dirty="0"/>
              <a:t>Hur når vi hit? </a:t>
            </a:r>
          </a:p>
          <a:p>
            <a:r>
              <a:rPr lang="sv-SE" sz="1600" dirty="0"/>
              <a:t>Hur skapar vi förutsättningar tillsammans?</a:t>
            </a:r>
          </a:p>
        </p:txBody>
      </p:sp>
    </p:spTree>
    <p:extLst>
      <p:ext uri="{BB962C8B-B14F-4D97-AF65-F5344CB8AC3E}">
        <p14:creationId xmlns:p14="http://schemas.microsoft.com/office/powerpoint/2010/main" val="214154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6CE786DE-29BD-47B2-A361-D445030736F1}"/>
              </a:ext>
            </a:extLst>
          </p:cNvPr>
          <p:cNvPicPr>
            <a:picLocks noGrp="1" noChangeAspect="1"/>
          </p:cNvPicPr>
          <p:nvPr>
            <p:ph type="pic" sz="quarter" idx="13"/>
          </p:nvPr>
        </p:nvPicPr>
        <p:blipFill rotWithShape="1">
          <a:blip r:embed="rId3"/>
          <a:srcRect l="4819" t="5160" r="2421" b="5160"/>
          <a:stretch/>
        </p:blipFill>
        <p:spPr>
          <a:xfrm>
            <a:off x="4895192" y="96786"/>
            <a:ext cx="4140757" cy="4503270"/>
          </a:xfrm>
        </p:spPr>
      </p:pic>
      <p:sp>
        <p:nvSpPr>
          <p:cNvPr id="2" name="Rubrik 1">
            <a:extLst>
              <a:ext uri="{FF2B5EF4-FFF2-40B4-BE49-F238E27FC236}">
                <a16:creationId xmlns:a16="http://schemas.microsoft.com/office/drawing/2014/main" id="{69CFBFE5-5C96-4BBE-BA0A-9CAADAD6ACB2}"/>
              </a:ext>
            </a:extLst>
          </p:cNvPr>
          <p:cNvSpPr>
            <a:spLocks noGrp="1"/>
          </p:cNvSpPr>
          <p:nvPr>
            <p:ph type="title"/>
          </p:nvPr>
        </p:nvSpPr>
        <p:spPr/>
        <p:txBody>
          <a:bodyPr/>
          <a:lstStyle/>
          <a:p>
            <a:r>
              <a:rPr lang="sv-SE" dirty="0"/>
              <a:t>Psykologisk trygghet</a:t>
            </a:r>
          </a:p>
        </p:txBody>
      </p:sp>
      <p:sp>
        <p:nvSpPr>
          <p:cNvPr id="3" name="Platshållare för text 2">
            <a:extLst>
              <a:ext uri="{FF2B5EF4-FFF2-40B4-BE49-F238E27FC236}">
                <a16:creationId xmlns:a16="http://schemas.microsoft.com/office/drawing/2014/main" id="{AB05A2C0-2C3B-499B-BCB6-617EE0B25E43}"/>
              </a:ext>
            </a:extLst>
          </p:cNvPr>
          <p:cNvSpPr>
            <a:spLocks noGrp="1"/>
          </p:cNvSpPr>
          <p:nvPr>
            <p:ph type="body" sz="quarter" idx="15"/>
          </p:nvPr>
        </p:nvSpPr>
        <p:spPr>
          <a:xfrm>
            <a:off x="107950" y="1052395"/>
            <a:ext cx="4787243" cy="3548179"/>
          </a:xfrm>
        </p:spPr>
        <p:txBody>
          <a:bodyPr/>
          <a:lstStyle/>
          <a:p>
            <a:pPr marL="342900" indent="-342900">
              <a:lnSpc>
                <a:spcPct val="100000"/>
              </a:lnSpc>
              <a:spcBef>
                <a:spcPts val="1200"/>
              </a:spcBef>
              <a:buAutoNum type="arabicPeriod"/>
            </a:pPr>
            <a:r>
              <a:rPr lang="sv-SE" sz="1500" dirty="0"/>
              <a:t>Individuellt - Tänk igenom tyst för dig själv/skriv ned  en beskrivning av en situation (ca 5 min)</a:t>
            </a:r>
          </a:p>
          <a:p>
            <a:pPr marL="685800" lvl="1" indent="-342900">
              <a:lnSpc>
                <a:spcPct val="100000"/>
              </a:lnSpc>
              <a:spcBef>
                <a:spcPts val="1200"/>
              </a:spcBef>
              <a:buFont typeface="+mj-lt"/>
              <a:buAutoNum type="alphaLcParenR"/>
            </a:pPr>
            <a:r>
              <a:rPr lang="sv-SE" sz="1100" dirty="0"/>
              <a:t>där du upplever/upplevt trygghet/tillit ex i ett möte, i ett samtal i relation till en annan/andra personer? Vad var det för respons, agerande från den andra/de andra som gjorde att du kände dig trygg?</a:t>
            </a:r>
          </a:p>
          <a:p>
            <a:pPr marL="685800" lvl="1" indent="-342900">
              <a:lnSpc>
                <a:spcPct val="100000"/>
              </a:lnSpc>
              <a:spcBef>
                <a:spcPts val="1200"/>
              </a:spcBef>
              <a:buFont typeface="+mj-lt"/>
              <a:buAutoNum type="alphaLcParenR"/>
            </a:pPr>
            <a:r>
              <a:rPr lang="sv-SE" sz="1100" dirty="0"/>
              <a:t>där du upplever/upplevt otrygghet/brist på tillit ex i ett möte, i ett samtal i relation till en annan/andra personer? Vad var det för respons, agerande från den andra/de andra som gjorde att du kände dig otrygg?</a:t>
            </a:r>
          </a:p>
          <a:p>
            <a:pPr marL="342900" indent="-342900">
              <a:lnSpc>
                <a:spcPct val="100000"/>
              </a:lnSpc>
              <a:spcBef>
                <a:spcPts val="1200"/>
              </a:spcBef>
              <a:buAutoNum type="arabicPeriod"/>
            </a:pPr>
            <a:r>
              <a:rPr lang="sv-SE" sz="1500" dirty="0"/>
              <a:t>Dela dina erfarenheter med den som sitter bredvid (ca 5 min)</a:t>
            </a:r>
          </a:p>
          <a:p>
            <a:pPr marL="342900" indent="-342900">
              <a:lnSpc>
                <a:spcPct val="100000"/>
              </a:lnSpc>
              <a:spcBef>
                <a:spcPts val="1200"/>
              </a:spcBef>
              <a:buAutoNum type="arabicPeriod"/>
            </a:pPr>
            <a:r>
              <a:rPr lang="sv-SE" sz="1500" dirty="0"/>
              <a:t>Dela med gruppen (ca 5 min)</a:t>
            </a:r>
          </a:p>
          <a:p>
            <a:pPr>
              <a:lnSpc>
                <a:spcPct val="100000"/>
              </a:lnSpc>
              <a:spcBef>
                <a:spcPts val="1200"/>
              </a:spcBef>
            </a:pPr>
            <a:endParaRPr lang="sv-SE" dirty="0"/>
          </a:p>
        </p:txBody>
      </p:sp>
    </p:spTree>
    <p:extLst>
      <p:ext uri="{BB962C8B-B14F-4D97-AF65-F5344CB8AC3E}">
        <p14:creationId xmlns:p14="http://schemas.microsoft.com/office/powerpoint/2010/main" val="211845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E5D7FDB6-24E1-47EF-8E15-AACCC43C9EC1}"/>
              </a:ext>
            </a:extLst>
          </p:cNvPr>
          <p:cNvPicPr>
            <a:picLocks noGrp="1" noChangeAspect="1"/>
          </p:cNvPicPr>
          <p:nvPr>
            <p:ph type="pic" sz="quarter" idx="13"/>
          </p:nvPr>
        </p:nvPicPr>
        <p:blipFill rotWithShape="1">
          <a:blip r:embed="rId3"/>
          <a:srcRect l="5736" t="5160" b="5160"/>
          <a:stretch/>
        </p:blipFill>
        <p:spPr>
          <a:xfrm>
            <a:off x="4828032" y="96786"/>
            <a:ext cx="4207918" cy="4503270"/>
          </a:xfrm>
        </p:spPr>
      </p:pic>
      <p:sp>
        <p:nvSpPr>
          <p:cNvPr id="2" name="Rubrik 1">
            <a:extLst>
              <a:ext uri="{FF2B5EF4-FFF2-40B4-BE49-F238E27FC236}">
                <a16:creationId xmlns:a16="http://schemas.microsoft.com/office/drawing/2014/main" id="{2EC24454-40E1-401C-B353-714A2F8EB96E}"/>
              </a:ext>
            </a:extLst>
          </p:cNvPr>
          <p:cNvSpPr>
            <a:spLocks noGrp="1"/>
          </p:cNvSpPr>
          <p:nvPr>
            <p:ph type="title"/>
          </p:nvPr>
        </p:nvSpPr>
        <p:spPr/>
        <p:txBody>
          <a:bodyPr/>
          <a:lstStyle/>
          <a:p>
            <a:r>
              <a:rPr lang="sv-SE" sz="1200" i="1" dirty="0"/>
              <a:t>										</a:t>
            </a:r>
            <a:br>
              <a:rPr lang="sv-SE" dirty="0"/>
            </a:br>
            <a:r>
              <a:rPr lang="sv-SE" dirty="0"/>
              <a:t>Fyra samarbetsnycklar</a:t>
            </a:r>
          </a:p>
        </p:txBody>
      </p:sp>
      <p:sp>
        <p:nvSpPr>
          <p:cNvPr id="3" name="Platshållare för text 2">
            <a:extLst>
              <a:ext uri="{FF2B5EF4-FFF2-40B4-BE49-F238E27FC236}">
                <a16:creationId xmlns:a16="http://schemas.microsoft.com/office/drawing/2014/main" id="{5DC3F4C5-767F-4EE5-BEC4-DFF3232C83E4}"/>
              </a:ext>
            </a:extLst>
          </p:cNvPr>
          <p:cNvSpPr>
            <a:spLocks noGrp="1"/>
          </p:cNvSpPr>
          <p:nvPr>
            <p:ph type="body" sz="quarter" idx="15"/>
          </p:nvPr>
        </p:nvSpPr>
        <p:spPr>
          <a:xfrm>
            <a:off x="107950" y="1052395"/>
            <a:ext cx="4720082" cy="3548179"/>
          </a:xfrm>
        </p:spPr>
        <p:txBody>
          <a:bodyPr/>
          <a:lstStyle/>
          <a:p>
            <a:pPr marL="0" indent="0">
              <a:lnSpc>
                <a:spcPct val="100000"/>
              </a:lnSpc>
              <a:spcBef>
                <a:spcPts val="1200"/>
              </a:spcBef>
              <a:buNone/>
            </a:pPr>
            <a:r>
              <a:rPr lang="sv-SE" sz="1300" b="1" dirty="0"/>
              <a:t>Varje medlem i teamet ska </a:t>
            </a:r>
          </a:p>
          <a:p>
            <a:pPr>
              <a:lnSpc>
                <a:spcPct val="100000"/>
              </a:lnSpc>
              <a:spcBef>
                <a:spcPts val="1200"/>
              </a:spcBef>
            </a:pPr>
            <a:r>
              <a:rPr lang="sv-SE" sz="1300" b="1" dirty="0"/>
              <a:t>SJÄLV BIDRA </a:t>
            </a:r>
            <a:r>
              <a:rPr lang="sv-SE" sz="1300" dirty="0"/>
              <a:t>– alla medlemmar ska bidra till den fråga som avhandlas (fakta, åsikter, farhågor, känslor etcetera) </a:t>
            </a:r>
          </a:p>
          <a:p>
            <a:pPr>
              <a:lnSpc>
                <a:spcPct val="100000"/>
              </a:lnSpc>
              <a:spcBef>
                <a:spcPts val="1200"/>
              </a:spcBef>
            </a:pPr>
            <a:r>
              <a:rPr lang="sv-SE" sz="1300" b="1" dirty="0"/>
              <a:t>FRÅGA </a:t>
            </a:r>
            <a:r>
              <a:rPr lang="sv-SE" sz="1300" dirty="0"/>
              <a:t>– alla medlemmar ska vara intresserade av vad övriga medlemmar vet, känner och tänker kring den fråga som avhandlas (ställ frågor, ge utrymme och visa intresse) </a:t>
            </a:r>
          </a:p>
          <a:p>
            <a:pPr>
              <a:lnSpc>
                <a:spcPct val="100000"/>
              </a:lnSpc>
              <a:spcBef>
                <a:spcPts val="1200"/>
              </a:spcBef>
            </a:pPr>
            <a:r>
              <a:rPr lang="sv-SE" sz="1300" b="1" dirty="0"/>
              <a:t>LÄNKA </a:t>
            </a:r>
            <a:r>
              <a:rPr lang="sv-SE" sz="1300" dirty="0"/>
              <a:t>– alla medlemmar ska koppla samman/binda ihop och reagera på övriga medlemmars bidrag (bygga vidare, se samband, visa stöd) </a:t>
            </a:r>
          </a:p>
          <a:p>
            <a:pPr>
              <a:lnSpc>
                <a:spcPct val="100000"/>
              </a:lnSpc>
              <a:spcBef>
                <a:spcPts val="1200"/>
              </a:spcBef>
            </a:pPr>
            <a:r>
              <a:rPr lang="sv-SE" sz="1300" b="1" dirty="0"/>
              <a:t>RAMA IN</a:t>
            </a:r>
            <a:r>
              <a:rPr lang="sv-SE" sz="1300" dirty="0"/>
              <a:t>– alla medlemmar ska bidra till att avgränsa, summera och sammanfatta vad som sagts och beslutats</a:t>
            </a:r>
          </a:p>
        </p:txBody>
      </p:sp>
    </p:spTree>
    <p:extLst>
      <p:ext uri="{BB962C8B-B14F-4D97-AF65-F5344CB8AC3E}">
        <p14:creationId xmlns:p14="http://schemas.microsoft.com/office/powerpoint/2010/main" val="251658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949E42A-03F8-4882-A942-48565FA37DA5}"/>
              </a:ext>
            </a:extLst>
          </p:cNvPr>
          <p:cNvSpPr>
            <a:spLocks noGrp="1"/>
          </p:cNvSpPr>
          <p:nvPr>
            <p:ph type="body" sz="quarter" idx="14"/>
          </p:nvPr>
        </p:nvSpPr>
        <p:spPr>
          <a:solidFill>
            <a:schemeClr val="accent2">
              <a:alpha val="90000"/>
            </a:schemeClr>
          </a:solidFill>
        </p:spPr>
        <p:txBody>
          <a:bodyPr/>
          <a:lstStyle/>
          <a:p>
            <a:r>
              <a:rPr lang="sv-SE" dirty="0"/>
              <a:t>Övningar för uppföljning</a:t>
            </a:r>
          </a:p>
        </p:txBody>
      </p:sp>
    </p:spTree>
    <p:extLst>
      <p:ext uri="{BB962C8B-B14F-4D97-AF65-F5344CB8AC3E}">
        <p14:creationId xmlns:p14="http://schemas.microsoft.com/office/powerpoint/2010/main" val="420752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4705C00-1632-4FBA-B249-D31706065C9C}"/>
              </a:ext>
            </a:extLst>
          </p:cNvPr>
          <p:cNvSpPr>
            <a:spLocks noGrp="1"/>
          </p:cNvSpPr>
          <p:nvPr>
            <p:ph type="title"/>
          </p:nvPr>
        </p:nvSpPr>
        <p:spPr>
          <a:xfrm>
            <a:off x="114080" y="457007"/>
            <a:ext cx="8921875" cy="302150"/>
          </a:xfrm>
        </p:spPr>
        <p:txBody>
          <a:bodyPr/>
          <a:lstStyle/>
          <a:p>
            <a:r>
              <a:rPr lang="sv-SE" sz="1400" i="1" dirty="0">
                <a:solidFill>
                  <a:schemeClr val="accent1"/>
                </a:solidFill>
              </a:rPr>
              <a:t>									</a:t>
            </a:r>
            <a:br>
              <a:rPr lang="sv-SE" dirty="0"/>
            </a:br>
            <a:r>
              <a:rPr lang="sv-SE" dirty="0"/>
              <a:t>Hur bidrar jag till ett bra samtalsklimat</a:t>
            </a:r>
          </a:p>
        </p:txBody>
      </p:sp>
      <p:sp>
        <p:nvSpPr>
          <p:cNvPr id="3" name="Platshållare för text 2">
            <a:extLst>
              <a:ext uri="{FF2B5EF4-FFF2-40B4-BE49-F238E27FC236}">
                <a16:creationId xmlns:a16="http://schemas.microsoft.com/office/drawing/2014/main" id="{2DA25C25-83ED-4F8A-AE5F-5C692544B9DE}"/>
              </a:ext>
            </a:extLst>
          </p:cNvPr>
          <p:cNvSpPr>
            <a:spLocks noGrp="1"/>
          </p:cNvSpPr>
          <p:nvPr>
            <p:ph type="body" sz="quarter" idx="15"/>
          </p:nvPr>
        </p:nvSpPr>
        <p:spPr>
          <a:xfrm>
            <a:off x="108045" y="714643"/>
            <a:ext cx="7821632" cy="3971850"/>
          </a:xfrm>
        </p:spPr>
        <p:txBody>
          <a:bodyPr/>
          <a:lstStyle/>
          <a:p>
            <a:pPr marL="0" indent="0">
              <a:lnSpc>
                <a:spcPct val="100000"/>
              </a:lnSpc>
              <a:spcBef>
                <a:spcPts val="0"/>
              </a:spcBef>
              <a:buNone/>
            </a:pPr>
            <a:r>
              <a:rPr lang="sv-SE" sz="1400" dirty="0"/>
              <a:t>Jag bidrar genom att…				    	</a:t>
            </a:r>
            <a:r>
              <a:rPr lang="sv-SE" sz="800" b="1" dirty="0"/>
              <a:t>Det här vill	                      Det här gör </a:t>
            </a:r>
          </a:p>
          <a:p>
            <a:pPr marL="0" indent="0">
              <a:lnSpc>
                <a:spcPct val="100000"/>
              </a:lnSpc>
              <a:spcBef>
                <a:spcPts val="0"/>
              </a:spcBef>
              <a:buNone/>
            </a:pPr>
            <a:r>
              <a:rPr lang="sv-SE" sz="800" b="1" dirty="0"/>
              <a:t>						     	jag utveckla</a:t>
            </a:r>
            <a:r>
              <a:rPr lang="sv-SE" sz="800" dirty="0"/>
              <a:t>	                          </a:t>
            </a:r>
            <a:r>
              <a:rPr lang="sv-SE" sz="800" b="1" dirty="0"/>
              <a:t>jag bra idag</a:t>
            </a:r>
          </a:p>
          <a:p>
            <a:pPr marL="0" indent="0">
              <a:lnSpc>
                <a:spcPct val="100000"/>
              </a:lnSpc>
              <a:buNone/>
            </a:pPr>
            <a:r>
              <a:rPr lang="sv-SE" sz="1200" dirty="0"/>
              <a:t>…lyssna									</a:t>
            </a:r>
          </a:p>
          <a:p>
            <a:pPr marL="0" indent="0">
              <a:lnSpc>
                <a:spcPct val="100000"/>
              </a:lnSpc>
              <a:spcBef>
                <a:spcPts val="0"/>
              </a:spcBef>
              <a:buNone/>
            </a:pPr>
            <a:r>
              <a:rPr lang="sv-SE" sz="1200" dirty="0"/>
              <a:t>…visa min nyfikenhet</a:t>
            </a:r>
          </a:p>
          <a:p>
            <a:pPr marL="0" indent="0">
              <a:lnSpc>
                <a:spcPct val="100000"/>
              </a:lnSpc>
              <a:spcBef>
                <a:spcPts val="0"/>
              </a:spcBef>
              <a:buNone/>
            </a:pPr>
            <a:r>
              <a:rPr lang="sv-SE" sz="1200" dirty="0"/>
              <a:t>…engagera mig</a:t>
            </a:r>
          </a:p>
          <a:p>
            <a:pPr marL="0" indent="0">
              <a:lnSpc>
                <a:spcPct val="100000"/>
              </a:lnSpc>
              <a:spcBef>
                <a:spcPts val="0"/>
              </a:spcBef>
              <a:buNone/>
            </a:pPr>
            <a:r>
              <a:rPr lang="sv-SE" sz="1200" dirty="0"/>
              <a:t>…vara förberedd</a:t>
            </a:r>
          </a:p>
          <a:p>
            <a:pPr marL="0" indent="0">
              <a:lnSpc>
                <a:spcPct val="100000"/>
              </a:lnSpc>
              <a:spcBef>
                <a:spcPts val="0"/>
              </a:spcBef>
              <a:buNone/>
            </a:pPr>
            <a:r>
              <a:rPr lang="sv-SE" sz="1200" dirty="0"/>
              <a:t>…ha en öppen attityd</a:t>
            </a:r>
          </a:p>
          <a:p>
            <a:pPr marL="0" indent="0">
              <a:lnSpc>
                <a:spcPct val="100000"/>
              </a:lnSpc>
              <a:spcBef>
                <a:spcPts val="0"/>
              </a:spcBef>
              <a:buNone/>
            </a:pPr>
            <a:r>
              <a:rPr lang="sv-SE" sz="1200" dirty="0"/>
              <a:t>…ha en vilja att försöka förstå</a:t>
            </a:r>
          </a:p>
          <a:p>
            <a:pPr marL="0" indent="0">
              <a:lnSpc>
                <a:spcPct val="100000"/>
              </a:lnSpc>
              <a:spcBef>
                <a:spcPts val="0"/>
              </a:spcBef>
              <a:buNone/>
            </a:pPr>
            <a:r>
              <a:rPr lang="sv-SE" sz="1200" dirty="0"/>
              <a:t>…bidra till att allas röst hörs</a:t>
            </a:r>
          </a:p>
          <a:p>
            <a:pPr marL="0" indent="0">
              <a:lnSpc>
                <a:spcPct val="100000"/>
              </a:lnSpc>
              <a:spcBef>
                <a:spcPts val="0"/>
              </a:spcBef>
              <a:buNone/>
            </a:pPr>
            <a:r>
              <a:rPr lang="sv-SE" sz="1200" dirty="0"/>
              <a:t>…ge alla möjlighet att komma till tals</a:t>
            </a:r>
          </a:p>
          <a:p>
            <a:pPr marL="0" indent="0">
              <a:lnSpc>
                <a:spcPct val="100000"/>
              </a:lnSpc>
              <a:spcBef>
                <a:spcPts val="0"/>
              </a:spcBef>
              <a:buNone/>
            </a:pPr>
            <a:r>
              <a:rPr lang="sv-SE" sz="1200" dirty="0"/>
              <a:t>…visa att allas åsikter är välkomna</a:t>
            </a:r>
          </a:p>
          <a:p>
            <a:pPr marL="0" indent="0">
              <a:lnSpc>
                <a:spcPct val="100000"/>
              </a:lnSpc>
              <a:spcBef>
                <a:spcPts val="0"/>
              </a:spcBef>
              <a:buNone/>
            </a:pPr>
            <a:r>
              <a:rPr lang="sv-SE" sz="1200" dirty="0"/>
              <a:t>…medverka till en tydlig agenda</a:t>
            </a:r>
          </a:p>
          <a:p>
            <a:pPr marL="0" indent="0">
              <a:lnSpc>
                <a:spcPct val="100000"/>
              </a:lnSpc>
              <a:spcBef>
                <a:spcPts val="0"/>
              </a:spcBef>
              <a:buNone/>
            </a:pPr>
            <a:r>
              <a:rPr lang="sv-SE" sz="1200" dirty="0"/>
              <a:t>…säga min mening</a:t>
            </a:r>
          </a:p>
          <a:p>
            <a:pPr marL="0" indent="0">
              <a:lnSpc>
                <a:spcPct val="100000"/>
              </a:lnSpc>
              <a:spcBef>
                <a:spcPts val="0"/>
              </a:spcBef>
              <a:buNone/>
            </a:pPr>
            <a:r>
              <a:rPr lang="sv-SE" sz="1200" dirty="0"/>
              <a:t>…komma i tid</a:t>
            </a:r>
          </a:p>
          <a:p>
            <a:pPr marL="0" indent="0">
              <a:lnSpc>
                <a:spcPct val="100000"/>
              </a:lnSpc>
              <a:spcBef>
                <a:spcPts val="0"/>
              </a:spcBef>
              <a:buNone/>
            </a:pPr>
            <a:r>
              <a:rPr lang="sv-SE" sz="1200" dirty="0"/>
              <a:t>…fråga när jag inte förstår</a:t>
            </a:r>
          </a:p>
          <a:p>
            <a:pPr marL="0" indent="0">
              <a:lnSpc>
                <a:spcPct val="100000"/>
              </a:lnSpc>
              <a:spcBef>
                <a:spcPts val="0"/>
              </a:spcBef>
              <a:buNone/>
            </a:pPr>
            <a:r>
              <a:rPr lang="sv-SE" sz="1200" dirty="0"/>
              <a:t>…vänta på min tur</a:t>
            </a:r>
          </a:p>
          <a:p>
            <a:pPr marL="0" indent="0">
              <a:lnSpc>
                <a:spcPct val="100000"/>
              </a:lnSpc>
              <a:spcBef>
                <a:spcPts val="0"/>
              </a:spcBef>
              <a:buNone/>
            </a:pPr>
            <a:r>
              <a:rPr lang="sv-SE" sz="1200" dirty="0"/>
              <a:t>…ge min odelade uppmärksamhet till den som talar</a:t>
            </a:r>
          </a:p>
          <a:p>
            <a:pPr marL="0" indent="0">
              <a:lnSpc>
                <a:spcPct val="100000"/>
              </a:lnSpc>
              <a:spcBef>
                <a:spcPts val="0"/>
              </a:spcBef>
              <a:buNone/>
            </a:pPr>
            <a:r>
              <a:rPr lang="sv-SE" sz="1200" dirty="0"/>
              <a:t>…stanna hela mötestiden</a:t>
            </a:r>
          </a:p>
          <a:p>
            <a:pPr marL="0" indent="0">
              <a:buNone/>
            </a:pPr>
            <a:endParaRPr lang="sv-SE" sz="1400" dirty="0"/>
          </a:p>
        </p:txBody>
      </p:sp>
      <p:pic>
        <p:nvPicPr>
          <p:cNvPr id="12" name="Bildobjekt 11">
            <a:extLst>
              <a:ext uri="{FF2B5EF4-FFF2-40B4-BE49-F238E27FC236}">
                <a16:creationId xmlns:a16="http://schemas.microsoft.com/office/drawing/2014/main" id="{191AA89F-8F07-4023-A3A3-095BBAE0C8BA}"/>
              </a:ext>
            </a:extLst>
          </p:cNvPr>
          <p:cNvPicPr>
            <a:picLocks noChangeAspect="1"/>
          </p:cNvPicPr>
          <p:nvPr/>
        </p:nvPicPr>
        <p:blipFill>
          <a:blip r:embed="rId3"/>
          <a:stretch>
            <a:fillRect/>
          </a:stretch>
        </p:blipFill>
        <p:spPr>
          <a:xfrm>
            <a:off x="5438770" y="2665300"/>
            <a:ext cx="1190460" cy="158728"/>
          </a:xfrm>
          <a:prstGeom prst="rect">
            <a:avLst/>
          </a:prstGeom>
        </p:spPr>
      </p:pic>
      <p:pic>
        <p:nvPicPr>
          <p:cNvPr id="13" name="Bildobjekt 12">
            <a:extLst>
              <a:ext uri="{FF2B5EF4-FFF2-40B4-BE49-F238E27FC236}">
                <a16:creationId xmlns:a16="http://schemas.microsoft.com/office/drawing/2014/main" id="{E48EF657-6CB2-45A8-B145-6602643EC6FB}"/>
              </a:ext>
            </a:extLst>
          </p:cNvPr>
          <p:cNvPicPr>
            <a:picLocks noChangeAspect="1"/>
          </p:cNvPicPr>
          <p:nvPr/>
        </p:nvPicPr>
        <p:blipFill>
          <a:blip r:embed="rId3"/>
          <a:stretch>
            <a:fillRect/>
          </a:stretch>
        </p:blipFill>
        <p:spPr>
          <a:xfrm>
            <a:off x="5438770" y="2845283"/>
            <a:ext cx="1190460" cy="158728"/>
          </a:xfrm>
          <a:prstGeom prst="rect">
            <a:avLst/>
          </a:prstGeom>
        </p:spPr>
      </p:pic>
      <p:pic>
        <p:nvPicPr>
          <p:cNvPr id="14" name="Bildobjekt 13">
            <a:extLst>
              <a:ext uri="{FF2B5EF4-FFF2-40B4-BE49-F238E27FC236}">
                <a16:creationId xmlns:a16="http://schemas.microsoft.com/office/drawing/2014/main" id="{96736B0E-CF9A-4728-983A-E39AFF9685A2}"/>
              </a:ext>
            </a:extLst>
          </p:cNvPr>
          <p:cNvPicPr>
            <a:picLocks noChangeAspect="1"/>
          </p:cNvPicPr>
          <p:nvPr/>
        </p:nvPicPr>
        <p:blipFill>
          <a:blip r:embed="rId3"/>
          <a:stretch>
            <a:fillRect/>
          </a:stretch>
        </p:blipFill>
        <p:spPr>
          <a:xfrm>
            <a:off x="5438770" y="3017948"/>
            <a:ext cx="1190460" cy="158728"/>
          </a:xfrm>
          <a:prstGeom prst="rect">
            <a:avLst/>
          </a:prstGeom>
        </p:spPr>
      </p:pic>
      <p:pic>
        <p:nvPicPr>
          <p:cNvPr id="15" name="Bildobjekt 14">
            <a:extLst>
              <a:ext uri="{FF2B5EF4-FFF2-40B4-BE49-F238E27FC236}">
                <a16:creationId xmlns:a16="http://schemas.microsoft.com/office/drawing/2014/main" id="{4A23A7F8-0600-491D-9046-43CE18A0BED5}"/>
              </a:ext>
            </a:extLst>
          </p:cNvPr>
          <p:cNvPicPr>
            <a:picLocks noChangeAspect="1"/>
          </p:cNvPicPr>
          <p:nvPr/>
        </p:nvPicPr>
        <p:blipFill>
          <a:blip r:embed="rId3"/>
          <a:stretch>
            <a:fillRect/>
          </a:stretch>
        </p:blipFill>
        <p:spPr>
          <a:xfrm>
            <a:off x="5431194" y="3218915"/>
            <a:ext cx="1190460" cy="158728"/>
          </a:xfrm>
          <a:prstGeom prst="rect">
            <a:avLst/>
          </a:prstGeom>
        </p:spPr>
      </p:pic>
      <p:pic>
        <p:nvPicPr>
          <p:cNvPr id="16" name="Bildobjekt 15">
            <a:extLst>
              <a:ext uri="{FF2B5EF4-FFF2-40B4-BE49-F238E27FC236}">
                <a16:creationId xmlns:a16="http://schemas.microsoft.com/office/drawing/2014/main" id="{2DDB042E-B0DB-481E-919E-2A3A99FC3480}"/>
              </a:ext>
            </a:extLst>
          </p:cNvPr>
          <p:cNvPicPr>
            <a:picLocks noChangeAspect="1"/>
          </p:cNvPicPr>
          <p:nvPr/>
        </p:nvPicPr>
        <p:blipFill>
          <a:blip r:embed="rId3"/>
          <a:stretch>
            <a:fillRect/>
          </a:stretch>
        </p:blipFill>
        <p:spPr>
          <a:xfrm>
            <a:off x="5431194" y="3398898"/>
            <a:ext cx="1190460" cy="158728"/>
          </a:xfrm>
          <a:prstGeom prst="rect">
            <a:avLst/>
          </a:prstGeom>
        </p:spPr>
      </p:pic>
      <p:pic>
        <p:nvPicPr>
          <p:cNvPr id="17" name="Bildobjekt 16">
            <a:extLst>
              <a:ext uri="{FF2B5EF4-FFF2-40B4-BE49-F238E27FC236}">
                <a16:creationId xmlns:a16="http://schemas.microsoft.com/office/drawing/2014/main" id="{A2B9DA03-22D4-4F48-A427-B7C0E2B34C40}"/>
              </a:ext>
            </a:extLst>
          </p:cNvPr>
          <p:cNvPicPr>
            <a:picLocks noChangeAspect="1"/>
          </p:cNvPicPr>
          <p:nvPr/>
        </p:nvPicPr>
        <p:blipFill>
          <a:blip r:embed="rId3"/>
          <a:stretch>
            <a:fillRect/>
          </a:stretch>
        </p:blipFill>
        <p:spPr>
          <a:xfrm>
            <a:off x="5431194" y="3580525"/>
            <a:ext cx="1190460" cy="158728"/>
          </a:xfrm>
          <a:prstGeom prst="rect">
            <a:avLst/>
          </a:prstGeom>
        </p:spPr>
      </p:pic>
      <p:pic>
        <p:nvPicPr>
          <p:cNvPr id="18" name="Bildobjekt 17">
            <a:extLst>
              <a:ext uri="{FF2B5EF4-FFF2-40B4-BE49-F238E27FC236}">
                <a16:creationId xmlns:a16="http://schemas.microsoft.com/office/drawing/2014/main" id="{CA8D1909-4DA5-4D30-8591-2E247A5974C7}"/>
              </a:ext>
            </a:extLst>
          </p:cNvPr>
          <p:cNvPicPr>
            <a:picLocks noChangeAspect="1"/>
          </p:cNvPicPr>
          <p:nvPr/>
        </p:nvPicPr>
        <p:blipFill>
          <a:blip r:embed="rId3"/>
          <a:stretch>
            <a:fillRect/>
          </a:stretch>
        </p:blipFill>
        <p:spPr>
          <a:xfrm>
            <a:off x="5431194" y="3768866"/>
            <a:ext cx="1190460" cy="158728"/>
          </a:xfrm>
          <a:prstGeom prst="rect">
            <a:avLst/>
          </a:prstGeom>
        </p:spPr>
      </p:pic>
      <p:pic>
        <p:nvPicPr>
          <p:cNvPr id="19" name="Bildobjekt 18">
            <a:extLst>
              <a:ext uri="{FF2B5EF4-FFF2-40B4-BE49-F238E27FC236}">
                <a16:creationId xmlns:a16="http://schemas.microsoft.com/office/drawing/2014/main" id="{FE2845F4-F1D2-4770-B953-824BF6AB28F4}"/>
              </a:ext>
            </a:extLst>
          </p:cNvPr>
          <p:cNvPicPr>
            <a:picLocks noChangeAspect="1"/>
          </p:cNvPicPr>
          <p:nvPr/>
        </p:nvPicPr>
        <p:blipFill>
          <a:blip r:embed="rId3"/>
          <a:stretch>
            <a:fillRect/>
          </a:stretch>
        </p:blipFill>
        <p:spPr>
          <a:xfrm>
            <a:off x="5431194" y="3955328"/>
            <a:ext cx="1190460" cy="158728"/>
          </a:xfrm>
          <a:prstGeom prst="rect">
            <a:avLst/>
          </a:prstGeom>
        </p:spPr>
      </p:pic>
      <p:pic>
        <p:nvPicPr>
          <p:cNvPr id="20" name="Bildobjekt 19">
            <a:extLst>
              <a:ext uri="{FF2B5EF4-FFF2-40B4-BE49-F238E27FC236}">
                <a16:creationId xmlns:a16="http://schemas.microsoft.com/office/drawing/2014/main" id="{5348D9B4-0E0B-46CF-9857-993F2AB4787B}"/>
              </a:ext>
            </a:extLst>
          </p:cNvPr>
          <p:cNvPicPr>
            <a:picLocks noChangeAspect="1"/>
          </p:cNvPicPr>
          <p:nvPr/>
        </p:nvPicPr>
        <p:blipFill>
          <a:blip r:embed="rId3"/>
          <a:stretch>
            <a:fillRect/>
          </a:stretch>
        </p:blipFill>
        <p:spPr>
          <a:xfrm>
            <a:off x="5431194" y="4125695"/>
            <a:ext cx="1190460" cy="158728"/>
          </a:xfrm>
          <a:prstGeom prst="rect">
            <a:avLst/>
          </a:prstGeom>
        </p:spPr>
      </p:pic>
      <p:pic>
        <p:nvPicPr>
          <p:cNvPr id="22" name="Bildobjekt 21">
            <a:extLst>
              <a:ext uri="{FF2B5EF4-FFF2-40B4-BE49-F238E27FC236}">
                <a16:creationId xmlns:a16="http://schemas.microsoft.com/office/drawing/2014/main" id="{6F73EDA9-3C8A-49FA-B1F3-1DA08C5DEA4A}"/>
              </a:ext>
            </a:extLst>
          </p:cNvPr>
          <p:cNvPicPr>
            <a:picLocks noChangeAspect="1"/>
          </p:cNvPicPr>
          <p:nvPr/>
        </p:nvPicPr>
        <p:blipFill>
          <a:blip r:embed="rId3"/>
          <a:stretch>
            <a:fillRect/>
          </a:stretch>
        </p:blipFill>
        <p:spPr>
          <a:xfrm>
            <a:off x="5431194" y="1888633"/>
            <a:ext cx="1190460" cy="158728"/>
          </a:xfrm>
          <a:prstGeom prst="rect">
            <a:avLst/>
          </a:prstGeom>
        </p:spPr>
      </p:pic>
      <p:pic>
        <p:nvPicPr>
          <p:cNvPr id="23" name="Bildobjekt 22">
            <a:extLst>
              <a:ext uri="{FF2B5EF4-FFF2-40B4-BE49-F238E27FC236}">
                <a16:creationId xmlns:a16="http://schemas.microsoft.com/office/drawing/2014/main" id="{6CE6B7D1-703E-4B2F-8F15-CE578B368849}"/>
              </a:ext>
            </a:extLst>
          </p:cNvPr>
          <p:cNvPicPr>
            <a:picLocks noChangeAspect="1"/>
          </p:cNvPicPr>
          <p:nvPr/>
        </p:nvPicPr>
        <p:blipFill>
          <a:blip r:embed="rId3"/>
          <a:stretch>
            <a:fillRect/>
          </a:stretch>
        </p:blipFill>
        <p:spPr>
          <a:xfrm>
            <a:off x="5431194" y="2080760"/>
            <a:ext cx="1190460" cy="158728"/>
          </a:xfrm>
          <a:prstGeom prst="rect">
            <a:avLst/>
          </a:prstGeom>
        </p:spPr>
      </p:pic>
      <p:pic>
        <p:nvPicPr>
          <p:cNvPr id="24" name="Bildobjekt 23">
            <a:extLst>
              <a:ext uri="{FF2B5EF4-FFF2-40B4-BE49-F238E27FC236}">
                <a16:creationId xmlns:a16="http://schemas.microsoft.com/office/drawing/2014/main" id="{949D3880-7CAB-411A-AF7D-E11DE826BB27}"/>
              </a:ext>
            </a:extLst>
          </p:cNvPr>
          <p:cNvPicPr>
            <a:picLocks noChangeAspect="1"/>
          </p:cNvPicPr>
          <p:nvPr/>
        </p:nvPicPr>
        <p:blipFill>
          <a:blip r:embed="rId3"/>
          <a:stretch>
            <a:fillRect/>
          </a:stretch>
        </p:blipFill>
        <p:spPr>
          <a:xfrm>
            <a:off x="5431194" y="2271454"/>
            <a:ext cx="1190460" cy="158728"/>
          </a:xfrm>
          <a:prstGeom prst="rect">
            <a:avLst/>
          </a:prstGeom>
        </p:spPr>
      </p:pic>
      <p:pic>
        <p:nvPicPr>
          <p:cNvPr id="25" name="Bildobjekt 24">
            <a:extLst>
              <a:ext uri="{FF2B5EF4-FFF2-40B4-BE49-F238E27FC236}">
                <a16:creationId xmlns:a16="http://schemas.microsoft.com/office/drawing/2014/main" id="{84E9C2AE-55B5-4DAD-ADB4-81C2B4FCF988}"/>
              </a:ext>
            </a:extLst>
          </p:cNvPr>
          <p:cNvPicPr>
            <a:picLocks noChangeAspect="1"/>
          </p:cNvPicPr>
          <p:nvPr/>
        </p:nvPicPr>
        <p:blipFill>
          <a:blip r:embed="rId3"/>
          <a:stretch>
            <a:fillRect/>
          </a:stretch>
        </p:blipFill>
        <p:spPr>
          <a:xfrm>
            <a:off x="5431194" y="1723346"/>
            <a:ext cx="1190460" cy="158728"/>
          </a:xfrm>
          <a:prstGeom prst="rect">
            <a:avLst/>
          </a:prstGeom>
        </p:spPr>
      </p:pic>
      <p:pic>
        <p:nvPicPr>
          <p:cNvPr id="26" name="Bildobjekt 25">
            <a:extLst>
              <a:ext uri="{FF2B5EF4-FFF2-40B4-BE49-F238E27FC236}">
                <a16:creationId xmlns:a16="http://schemas.microsoft.com/office/drawing/2014/main" id="{1B026519-057A-417E-BF2D-D529BC1F6644}"/>
              </a:ext>
            </a:extLst>
          </p:cNvPr>
          <p:cNvPicPr>
            <a:picLocks noChangeAspect="1"/>
          </p:cNvPicPr>
          <p:nvPr/>
        </p:nvPicPr>
        <p:blipFill>
          <a:blip r:embed="rId3"/>
          <a:stretch>
            <a:fillRect/>
          </a:stretch>
        </p:blipFill>
        <p:spPr>
          <a:xfrm>
            <a:off x="5438770" y="2468377"/>
            <a:ext cx="1190460" cy="158728"/>
          </a:xfrm>
          <a:prstGeom prst="rect">
            <a:avLst/>
          </a:prstGeom>
        </p:spPr>
      </p:pic>
      <p:pic>
        <p:nvPicPr>
          <p:cNvPr id="27" name="Bildobjekt 26">
            <a:extLst>
              <a:ext uri="{FF2B5EF4-FFF2-40B4-BE49-F238E27FC236}">
                <a16:creationId xmlns:a16="http://schemas.microsoft.com/office/drawing/2014/main" id="{A4C5F1B1-5DCA-42F5-82F8-CE632092FD91}"/>
              </a:ext>
            </a:extLst>
          </p:cNvPr>
          <p:cNvPicPr>
            <a:picLocks noChangeAspect="1"/>
          </p:cNvPicPr>
          <p:nvPr/>
        </p:nvPicPr>
        <p:blipFill>
          <a:blip r:embed="rId3"/>
          <a:stretch>
            <a:fillRect/>
          </a:stretch>
        </p:blipFill>
        <p:spPr>
          <a:xfrm>
            <a:off x="5431194" y="1340886"/>
            <a:ext cx="1190460" cy="158728"/>
          </a:xfrm>
          <a:prstGeom prst="rect">
            <a:avLst/>
          </a:prstGeom>
        </p:spPr>
      </p:pic>
      <p:pic>
        <p:nvPicPr>
          <p:cNvPr id="28" name="Bildobjekt 27">
            <a:extLst>
              <a:ext uri="{FF2B5EF4-FFF2-40B4-BE49-F238E27FC236}">
                <a16:creationId xmlns:a16="http://schemas.microsoft.com/office/drawing/2014/main" id="{4D19E0E2-2E47-49A2-9E6E-954DD292DA97}"/>
              </a:ext>
            </a:extLst>
          </p:cNvPr>
          <p:cNvPicPr>
            <a:picLocks noChangeAspect="1"/>
          </p:cNvPicPr>
          <p:nvPr/>
        </p:nvPicPr>
        <p:blipFill>
          <a:blip r:embed="rId3"/>
          <a:stretch>
            <a:fillRect/>
          </a:stretch>
        </p:blipFill>
        <p:spPr>
          <a:xfrm>
            <a:off x="5431194" y="1537809"/>
            <a:ext cx="1190460" cy="158728"/>
          </a:xfrm>
          <a:prstGeom prst="rect">
            <a:avLst/>
          </a:prstGeom>
        </p:spPr>
      </p:pic>
      <p:sp>
        <p:nvSpPr>
          <p:cNvPr id="29" name="Rektangel: rundade hörn 28">
            <a:extLst>
              <a:ext uri="{FF2B5EF4-FFF2-40B4-BE49-F238E27FC236}">
                <a16:creationId xmlns:a16="http://schemas.microsoft.com/office/drawing/2014/main" id="{DBEEC20A-75B1-494A-8236-E2107CDF3611}"/>
              </a:ext>
            </a:extLst>
          </p:cNvPr>
          <p:cNvSpPr/>
          <p:nvPr/>
        </p:nvSpPr>
        <p:spPr>
          <a:xfrm>
            <a:off x="7335676" y="3398898"/>
            <a:ext cx="1363567" cy="955610"/>
          </a:xfrm>
          <a:prstGeom prst="roundRect">
            <a:avLst/>
          </a:prstGeom>
          <a:solidFill>
            <a:srgbClr val="0073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900" dirty="0">
                <a:solidFill>
                  <a:schemeClr val="tx1"/>
                </a:solidFill>
              </a:rPr>
              <a:t>Detta vill jag utveckla:</a:t>
            </a:r>
          </a:p>
          <a:p>
            <a:pPr marL="171450" indent="-171450" algn="ctr">
              <a:buFont typeface="Arial" panose="020B0604020202020204" pitchFamily="34" charset="0"/>
              <a:buChar char="•"/>
            </a:pPr>
            <a:r>
              <a:rPr lang="sv-SE" sz="900" dirty="0">
                <a:solidFill>
                  <a:schemeClr val="tx1"/>
                </a:solidFill>
              </a:rPr>
              <a:t>………………………</a:t>
            </a:r>
          </a:p>
          <a:p>
            <a:pPr marL="171450" indent="-171450" algn="ctr">
              <a:buFont typeface="Arial" panose="020B0604020202020204" pitchFamily="34" charset="0"/>
              <a:buChar char="•"/>
            </a:pPr>
            <a:r>
              <a:rPr lang="sv-SE" sz="900" dirty="0">
                <a:solidFill>
                  <a:schemeClr val="tx1"/>
                </a:solidFill>
              </a:rPr>
              <a:t>..…………………….</a:t>
            </a:r>
          </a:p>
          <a:p>
            <a:pPr marL="171450" indent="-171450" algn="ctr">
              <a:buFont typeface="Arial" panose="020B0604020202020204" pitchFamily="34" charset="0"/>
              <a:buChar char="•"/>
            </a:pPr>
            <a:r>
              <a:rPr lang="sv-SE" sz="900" dirty="0">
                <a:solidFill>
                  <a:schemeClr val="tx1"/>
                </a:solidFill>
              </a:rPr>
              <a:t>………………………</a:t>
            </a:r>
          </a:p>
        </p:txBody>
      </p:sp>
    </p:spTree>
    <p:extLst>
      <p:ext uri="{BB962C8B-B14F-4D97-AF65-F5344CB8AC3E}">
        <p14:creationId xmlns:p14="http://schemas.microsoft.com/office/powerpoint/2010/main" val="2434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8767DB-5EDE-48B7-9E63-DF61FBD1BE0B}"/>
              </a:ext>
            </a:extLst>
          </p:cNvPr>
          <p:cNvSpPr>
            <a:spLocks noGrp="1"/>
          </p:cNvSpPr>
          <p:nvPr>
            <p:ph type="title"/>
          </p:nvPr>
        </p:nvSpPr>
        <p:spPr>
          <a:xfrm>
            <a:off x="107999" y="438584"/>
            <a:ext cx="8921875" cy="280165"/>
          </a:xfrm>
        </p:spPr>
        <p:txBody>
          <a:bodyPr/>
          <a:lstStyle/>
          <a:p>
            <a:r>
              <a:rPr lang="sv-SE" sz="1200" i="1" dirty="0">
                <a:solidFill>
                  <a:srgbClr val="00B0F0"/>
                </a:solidFill>
              </a:rPr>
              <a:t>										</a:t>
            </a:r>
            <a:br>
              <a:rPr lang="sv-SE" i="1" dirty="0"/>
            </a:br>
            <a:r>
              <a:rPr lang="sv-SE" dirty="0"/>
              <a:t>Fundera enskilt över hur du bidragit till dagens möte</a:t>
            </a:r>
          </a:p>
        </p:txBody>
      </p:sp>
      <p:sp>
        <p:nvSpPr>
          <p:cNvPr id="3" name="Platshållare för text 2">
            <a:extLst>
              <a:ext uri="{FF2B5EF4-FFF2-40B4-BE49-F238E27FC236}">
                <a16:creationId xmlns:a16="http://schemas.microsoft.com/office/drawing/2014/main" id="{35779ABF-8A12-49E7-ACDB-49BB74261967}"/>
              </a:ext>
            </a:extLst>
          </p:cNvPr>
          <p:cNvSpPr>
            <a:spLocks noGrp="1"/>
          </p:cNvSpPr>
          <p:nvPr>
            <p:ph type="body" sz="quarter" idx="15"/>
          </p:nvPr>
        </p:nvSpPr>
        <p:spPr>
          <a:xfrm>
            <a:off x="107999" y="806922"/>
            <a:ext cx="8261693" cy="3863932"/>
          </a:xfrm>
        </p:spPr>
        <p:txBody>
          <a:bodyPr/>
          <a:lstStyle/>
          <a:p>
            <a:pPr marL="0" indent="0">
              <a:buNone/>
            </a:pPr>
            <a:r>
              <a:rPr lang="sv-SE" dirty="0"/>
              <a:t>Idag har jag bidragit till vårt möte genom att…</a:t>
            </a:r>
          </a:p>
          <a:p>
            <a:pPr marL="0" indent="0">
              <a:lnSpc>
                <a:spcPct val="100000"/>
              </a:lnSpc>
              <a:spcBef>
                <a:spcPts val="0"/>
              </a:spcBef>
              <a:buNone/>
            </a:pPr>
            <a:r>
              <a:rPr lang="sv-SE" dirty="0"/>
              <a:t>	</a:t>
            </a:r>
          </a:p>
          <a:p>
            <a:pPr marL="0" indent="0">
              <a:lnSpc>
                <a:spcPct val="100000"/>
              </a:lnSpc>
              <a:spcBef>
                <a:spcPts val="0"/>
              </a:spcBef>
              <a:buNone/>
            </a:pPr>
            <a:r>
              <a:rPr lang="sv-SE" sz="1200" dirty="0"/>
              <a:t>	… berätta om mina tankar, åsikter och kunskaper </a:t>
            </a:r>
            <a:r>
              <a:rPr lang="sv-SE" sz="800" dirty="0"/>
              <a:t> 			 		</a:t>
            </a:r>
          </a:p>
          <a:p>
            <a:pPr marL="0" indent="0">
              <a:lnSpc>
                <a:spcPct val="100000"/>
              </a:lnSpc>
              <a:spcBef>
                <a:spcPts val="0"/>
              </a:spcBef>
              <a:buNone/>
            </a:pPr>
            <a:r>
              <a:rPr lang="sv-SE" sz="1200" dirty="0"/>
              <a:t>	 i de frågor vi samtalat om</a:t>
            </a:r>
          </a:p>
          <a:p>
            <a:pPr marL="0" indent="0">
              <a:lnSpc>
                <a:spcPct val="100000"/>
              </a:lnSpc>
              <a:spcBef>
                <a:spcPts val="0"/>
              </a:spcBef>
              <a:buNone/>
            </a:pPr>
            <a:endParaRPr lang="sv-SE" sz="1200" dirty="0"/>
          </a:p>
          <a:p>
            <a:pPr marL="0" indent="0">
              <a:lnSpc>
                <a:spcPct val="100000"/>
              </a:lnSpc>
              <a:spcBef>
                <a:spcPts val="0"/>
              </a:spcBef>
              <a:buNone/>
            </a:pPr>
            <a:r>
              <a:rPr lang="sv-SE" sz="1200" dirty="0"/>
              <a:t>	… uppmana mina arbetskamrater att berätta om</a:t>
            </a:r>
          </a:p>
          <a:p>
            <a:pPr marL="0" indent="0">
              <a:lnSpc>
                <a:spcPct val="100000"/>
              </a:lnSpc>
              <a:spcBef>
                <a:spcPts val="0"/>
              </a:spcBef>
              <a:buNone/>
            </a:pPr>
            <a:r>
              <a:rPr lang="sv-SE" sz="1200" dirty="0"/>
              <a:t>	 sina tankar och åsikter och ställa följdfrågor så de</a:t>
            </a:r>
          </a:p>
          <a:p>
            <a:pPr marL="0" indent="0">
              <a:lnSpc>
                <a:spcPct val="100000"/>
              </a:lnSpc>
              <a:spcBef>
                <a:spcPts val="0"/>
              </a:spcBef>
              <a:buNone/>
            </a:pPr>
            <a:r>
              <a:rPr lang="sv-SE" sz="1200" dirty="0"/>
              <a:t>	 får hjälp att förtydliga vad de menar</a:t>
            </a:r>
          </a:p>
          <a:p>
            <a:pPr marL="0" indent="0">
              <a:lnSpc>
                <a:spcPct val="100000"/>
              </a:lnSpc>
              <a:spcBef>
                <a:spcPts val="0"/>
              </a:spcBef>
              <a:buNone/>
            </a:pPr>
            <a:endParaRPr lang="sv-SE" sz="1200" dirty="0"/>
          </a:p>
          <a:p>
            <a:pPr marL="0" indent="0">
              <a:lnSpc>
                <a:spcPct val="100000"/>
              </a:lnSpc>
              <a:spcBef>
                <a:spcPts val="0"/>
              </a:spcBef>
              <a:buNone/>
            </a:pPr>
            <a:r>
              <a:rPr lang="sv-SE" sz="1200" dirty="0"/>
              <a:t>	… bekräfta och komplettera andras tankar och idéer</a:t>
            </a:r>
          </a:p>
          <a:p>
            <a:pPr marL="0" indent="0">
              <a:lnSpc>
                <a:spcPct val="100000"/>
              </a:lnSpc>
              <a:spcBef>
                <a:spcPts val="0"/>
              </a:spcBef>
              <a:buNone/>
            </a:pPr>
            <a:endParaRPr lang="sv-SE" sz="1200" dirty="0"/>
          </a:p>
          <a:p>
            <a:pPr marL="0" indent="0">
              <a:lnSpc>
                <a:spcPct val="100000"/>
              </a:lnSpc>
              <a:spcBef>
                <a:spcPts val="0"/>
              </a:spcBef>
              <a:buNone/>
            </a:pPr>
            <a:r>
              <a:rPr lang="sv-SE" sz="1200" dirty="0"/>
              <a:t>	… sammanfatta vad som sagts och peka på vad som</a:t>
            </a:r>
          </a:p>
          <a:p>
            <a:pPr marL="0" indent="0">
              <a:lnSpc>
                <a:spcPct val="100000"/>
              </a:lnSpc>
              <a:spcBef>
                <a:spcPts val="0"/>
              </a:spcBef>
              <a:buNone/>
            </a:pPr>
            <a:r>
              <a:rPr lang="sv-SE" sz="1200" dirty="0"/>
              <a:t>	 vi behöver samtala mer om</a:t>
            </a:r>
          </a:p>
          <a:p>
            <a:pPr marL="0" indent="0">
              <a:lnSpc>
                <a:spcPct val="100000"/>
              </a:lnSpc>
              <a:spcBef>
                <a:spcPts val="0"/>
              </a:spcBef>
              <a:buNone/>
            </a:pPr>
            <a:endParaRPr lang="sv-SE" sz="1200" dirty="0"/>
          </a:p>
          <a:p>
            <a:pPr marL="0" indent="0">
              <a:lnSpc>
                <a:spcPct val="100000"/>
              </a:lnSpc>
              <a:spcBef>
                <a:spcPts val="0"/>
              </a:spcBef>
              <a:buNone/>
            </a:pPr>
            <a:endParaRPr lang="sv-SE" sz="1200" dirty="0"/>
          </a:p>
          <a:p>
            <a:pPr marL="0" indent="0">
              <a:lnSpc>
                <a:spcPct val="100000"/>
              </a:lnSpc>
              <a:spcBef>
                <a:spcPts val="0"/>
              </a:spcBef>
              <a:buNone/>
            </a:pPr>
            <a:r>
              <a:rPr lang="sv-SE" sz="1100" b="1" dirty="0"/>
              <a:t>På nästa möte ska jag:</a:t>
            </a:r>
          </a:p>
          <a:p>
            <a:pPr marL="0" indent="0">
              <a:lnSpc>
                <a:spcPct val="100000"/>
              </a:lnSpc>
              <a:spcBef>
                <a:spcPts val="0"/>
              </a:spcBef>
              <a:buNone/>
            </a:pPr>
            <a:r>
              <a:rPr lang="sv-SE" sz="1100" dirty="0"/>
              <a:t>Göra mer av detta……………………………………………………………………………</a:t>
            </a:r>
          </a:p>
          <a:p>
            <a:pPr marL="0" indent="0">
              <a:lnSpc>
                <a:spcPct val="100000"/>
              </a:lnSpc>
              <a:spcBef>
                <a:spcPts val="0"/>
              </a:spcBef>
              <a:buNone/>
            </a:pPr>
            <a:r>
              <a:rPr lang="sv-SE" sz="1100" dirty="0"/>
              <a:t>Och mindre av detta…………………………………………………………………………</a:t>
            </a:r>
          </a:p>
          <a:p>
            <a:pPr marL="0" indent="0">
              <a:lnSpc>
                <a:spcPct val="100000"/>
              </a:lnSpc>
              <a:spcBef>
                <a:spcPts val="0"/>
              </a:spcBef>
              <a:buNone/>
            </a:pPr>
            <a:endParaRPr lang="sv-SE" sz="1200" dirty="0"/>
          </a:p>
          <a:p>
            <a:pPr marL="0" indent="0">
              <a:lnSpc>
                <a:spcPct val="100000"/>
              </a:lnSpc>
              <a:spcBef>
                <a:spcPts val="0"/>
              </a:spcBef>
              <a:buNone/>
            </a:pPr>
            <a:endParaRPr lang="sv-SE" sz="1200" dirty="0"/>
          </a:p>
          <a:p>
            <a:pPr marL="0" indent="0">
              <a:lnSpc>
                <a:spcPct val="100000"/>
              </a:lnSpc>
              <a:spcBef>
                <a:spcPts val="0"/>
              </a:spcBef>
              <a:buNone/>
            </a:pPr>
            <a:endParaRPr lang="sv-SE" sz="1200" dirty="0"/>
          </a:p>
          <a:p>
            <a:pPr marL="0" indent="0">
              <a:lnSpc>
                <a:spcPct val="100000"/>
              </a:lnSpc>
              <a:spcBef>
                <a:spcPts val="0"/>
              </a:spcBef>
              <a:buNone/>
            </a:pPr>
            <a:endParaRPr lang="sv-SE" sz="1200" dirty="0"/>
          </a:p>
          <a:p>
            <a:pPr marL="0" indent="0">
              <a:lnSpc>
                <a:spcPct val="100000"/>
              </a:lnSpc>
              <a:spcBef>
                <a:spcPts val="0"/>
              </a:spcBef>
              <a:buNone/>
            </a:pPr>
            <a:endParaRPr lang="sv-SE" sz="1200" dirty="0"/>
          </a:p>
        </p:txBody>
      </p:sp>
      <p:sp>
        <p:nvSpPr>
          <p:cNvPr id="5" name="Rektangel: rundade hörn 4">
            <a:extLst>
              <a:ext uri="{FF2B5EF4-FFF2-40B4-BE49-F238E27FC236}">
                <a16:creationId xmlns:a16="http://schemas.microsoft.com/office/drawing/2014/main" id="{9D1A6D08-D492-4991-BC96-3DE52F35DC61}"/>
              </a:ext>
            </a:extLst>
          </p:cNvPr>
          <p:cNvSpPr/>
          <p:nvPr/>
        </p:nvSpPr>
        <p:spPr>
          <a:xfrm>
            <a:off x="551936" y="1605184"/>
            <a:ext cx="313037" cy="322472"/>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5" name="Rektangel: rundade hörn 14">
            <a:extLst>
              <a:ext uri="{FF2B5EF4-FFF2-40B4-BE49-F238E27FC236}">
                <a16:creationId xmlns:a16="http://schemas.microsoft.com/office/drawing/2014/main" id="{8A1A5849-AD0D-4537-94DD-55406D54BE76}"/>
              </a:ext>
            </a:extLst>
          </p:cNvPr>
          <p:cNvSpPr/>
          <p:nvPr/>
        </p:nvSpPr>
        <p:spPr>
          <a:xfrm>
            <a:off x="556055" y="2166551"/>
            <a:ext cx="313037" cy="323549"/>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6" name="Rektangel: rundade hörn 15">
            <a:extLst>
              <a:ext uri="{FF2B5EF4-FFF2-40B4-BE49-F238E27FC236}">
                <a16:creationId xmlns:a16="http://schemas.microsoft.com/office/drawing/2014/main" id="{B1C99C51-9964-404D-B9D0-BE210FCDB707}"/>
              </a:ext>
            </a:extLst>
          </p:cNvPr>
          <p:cNvSpPr/>
          <p:nvPr/>
        </p:nvSpPr>
        <p:spPr>
          <a:xfrm>
            <a:off x="551936" y="2717082"/>
            <a:ext cx="313037" cy="322472"/>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
        <p:nvSpPr>
          <p:cNvPr id="17" name="Rektangel: rundade hörn 16">
            <a:extLst>
              <a:ext uri="{FF2B5EF4-FFF2-40B4-BE49-F238E27FC236}">
                <a16:creationId xmlns:a16="http://schemas.microsoft.com/office/drawing/2014/main" id="{487A54F7-E442-4585-BF64-869E817FF1F8}"/>
              </a:ext>
            </a:extLst>
          </p:cNvPr>
          <p:cNvSpPr/>
          <p:nvPr/>
        </p:nvSpPr>
        <p:spPr>
          <a:xfrm>
            <a:off x="551935" y="3245507"/>
            <a:ext cx="313037" cy="322472"/>
          </a:xfrm>
          <a:prstGeom prst="roundRect">
            <a:avLst/>
          </a:prstGeom>
          <a:solidFill>
            <a:schemeClr val="bg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pic>
        <p:nvPicPr>
          <p:cNvPr id="18" name="Bildobjekt 17">
            <a:extLst>
              <a:ext uri="{FF2B5EF4-FFF2-40B4-BE49-F238E27FC236}">
                <a16:creationId xmlns:a16="http://schemas.microsoft.com/office/drawing/2014/main" id="{CE8E4481-730F-4498-B2DF-5BB6DF9B859D}"/>
              </a:ext>
            </a:extLst>
          </p:cNvPr>
          <p:cNvPicPr>
            <a:picLocks noChangeAspect="1"/>
          </p:cNvPicPr>
          <p:nvPr/>
        </p:nvPicPr>
        <p:blipFill>
          <a:blip r:embed="rId3"/>
          <a:stretch>
            <a:fillRect/>
          </a:stretch>
        </p:blipFill>
        <p:spPr>
          <a:xfrm>
            <a:off x="6085146" y="2028784"/>
            <a:ext cx="1743318" cy="514422"/>
          </a:xfrm>
          <a:prstGeom prst="rect">
            <a:avLst/>
          </a:prstGeom>
        </p:spPr>
      </p:pic>
      <p:pic>
        <p:nvPicPr>
          <p:cNvPr id="19" name="Bildobjekt 18">
            <a:extLst>
              <a:ext uri="{FF2B5EF4-FFF2-40B4-BE49-F238E27FC236}">
                <a16:creationId xmlns:a16="http://schemas.microsoft.com/office/drawing/2014/main" id="{7932666F-0F91-4E35-AACB-D8176A829424}"/>
              </a:ext>
            </a:extLst>
          </p:cNvPr>
          <p:cNvPicPr>
            <a:picLocks noChangeAspect="1"/>
          </p:cNvPicPr>
          <p:nvPr/>
        </p:nvPicPr>
        <p:blipFill>
          <a:blip r:embed="rId3"/>
          <a:stretch>
            <a:fillRect/>
          </a:stretch>
        </p:blipFill>
        <p:spPr>
          <a:xfrm>
            <a:off x="6085146" y="1461256"/>
            <a:ext cx="1743318" cy="514422"/>
          </a:xfrm>
          <a:prstGeom prst="rect">
            <a:avLst/>
          </a:prstGeom>
        </p:spPr>
      </p:pic>
      <p:pic>
        <p:nvPicPr>
          <p:cNvPr id="20" name="Bildobjekt 19">
            <a:extLst>
              <a:ext uri="{FF2B5EF4-FFF2-40B4-BE49-F238E27FC236}">
                <a16:creationId xmlns:a16="http://schemas.microsoft.com/office/drawing/2014/main" id="{E007A272-28FE-4A74-A3CC-A7CC7B767D5E}"/>
              </a:ext>
            </a:extLst>
          </p:cNvPr>
          <p:cNvPicPr>
            <a:picLocks noChangeAspect="1"/>
          </p:cNvPicPr>
          <p:nvPr/>
        </p:nvPicPr>
        <p:blipFill>
          <a:blip r:embed="rId3"/>
          <a:stretch>
            <a:fillRect/>
          </a:stretch>
        </p:blipFill>
        <p:spPr>
          <a:xfrm>
            <a:off x="6085146" y="2596312"/>
            <a:ext cx="1743318" cy="514422"/>
          </a:xfrm>
          <a:prstGeom prst="rect">
            <a:avLst/>
          </a:prstGeom>
        </p:spPr>
      </p:pic>
      <p:pic>
        <p:nvPicPr>
          <p:cNvPr id="21" name="Bildobjekt 20">
            <a:extLst>
              <a:ext uri="{FF2B5EF4-FFF2-40B4-BE49-F238E27FC236}">
                <a16:creationId xmlns:a16="http://schemas.microsoft.com/office/drawing/2014/main" id="{FB7D8ADE-477B-4CBC-B996-BE2BBD8B43FE}"/>
              </a:ext>
            </a:extLst>
          </p:cNvPr>
          <p:cNvPicPr>
            <a:picLocks noChangeAspect="1"/>
          </p:cNvPicPr>
          <p:nvPr/>
        </p:nvPicPr>
        <p:blipFill>
          <a:blip r:embed="rId3"/>
          <a:stretch>
            <a:fillRect/>
          </a:stretch>
        </p:blipFill>
        <p:spPr>
          <a:xfrm>
            <a:off x="6085146" y="3133761"/>
            <a:ext cx="1743318" cy="514422"/>
          </a:xfrm>
          <a:prstGeom prst="rect">
            <a:avLst/>
          </a:prstGeom>
        </p:spPr>
      </p:pic>
      <p:sp>
        <p:nvSpPr>
          <p:cNvPr id="22" name="Rektangel: rundade hörn 21">
            <a:extLst>
              <a:ext uri="{FF2B5EF4-FFF2-40B4-BE49-F238E27FC236}">
                <a16:creationId xmlns:a16="http://schemas.microsoft.com/office/drawing/2014/main" id="{D98E8D8A-652C-4BEB-A5C6-C73CCDAE6A99}"/>
              </a:ext>
            </a:extLst>
          </p:cNvPr>
          <p:cNvSpPr/>
          <p:nvPr/>
        </p:nvSpPr>
        <p:spPr>
          <a:xfrm>
            <a:off x="258734" y="3860977"/>
            <a:ext cx="4967021" cy="665683"/>
          </a:xfrm>
          <a:prstGeom prst="roundRect">
            <a:avLst/>
          </a:prstGeom>
          <a:solidFill>
            <a:srgbClr val="00736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dirty="0"/>
          </a:p>
        </p:txBody>
      </p:sp>
    </p:spTree>
    <p:extLst>
      <p:ext uri="{BB962C8B-B14F-4D97-AF65-F5344CB8AC3E}">
        <p14:creationId xmlns:p14="http://schemas.microsoft.com/office/powerpoint/2010/main" val="29903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2E8E5B-7BA0-4939-803B-799B56C0566F}"/>
              </a:ext>
            </a:extLst>
          </p:cNvPr>
          <p:cNvSpPr>
            <a:spLocks noGrp="1"/>
          </p:cNvSpPr>
          <p:nvPr>
            <p:ph type="title"/>
          </p:nvPr>
        </p:nvSpPr>
        <p:spPr>
          <a:xfrm>
            <a:off x="107999" y="238191"/>
            <a:ext cx="8921875" cy="728405"/>
          </a:xfrm>
        </p:spPr>
        <p:txBody>
          <a:bodyPr/>
          <a:lstStyle/>
          <a:p>
            <a:r>
              <a:rPr lang="sv-SE" dirty="0"/>
              <a:t>Instruktioner till dig som leder workshopen – </a:t>
            </a:r>
            <a:r>
              <a:rPr lang="sv-SE"/>
              <a:t>Tema spelregler</a:t>
            </a:r>
            <a:br>
              <a:rPr lang="sv-SE" dirty="0"/>
            </a:br>
            <a:endParaRPr lang="sv-SE" dirty="0"/>
          </a:p>
        </p:txBody>
      </p:sp>
      <p:sp>
        <p:nvSpPr>
          <p:cNvPr id="4" name="Platshållare för text 3">
            <a:extLst>
              <a:ext uri="{FF2B5EF4-FFF2-40B4-BE49-F238E27FC236}">
                <a16:creationId xmlns:a16="http://schemas.microsoft.com/office/drawing/2014/main" id="{B851A5EE-475A-493E-9DCB-D8D78F9828B0}"/>
              </a:ext>
            </a:extLst>
          </p:cNvPr>
          <p:cNvSpPr>
            <a:spLocks noGrp="1"/>
          </p:cNvSpPr>
          <p:nvPr>
            <p:ph type="body" sz="quarter" idx="16"/>
          </p:nvPr>
        </p:nvSpPr>
        <p:spPr>
          <a:xfrm>
            <a:off x="4745701" y="701695"/>
            <a:ext cx="4460914" cy="3548179"/>
          </a:xfrm>
        </p:spPr>
        <p:txBody>
          <a:bodyPr/>
          <a:lstStyle/>
          <a:p>
            <a:pPr marL="0" indent="0">
              <a:lnSpc>
                <a:spcPct val="100000"/>
              </a:lnSpc>
              <a:spcBef>
                <a:spcPts val="0"/>
              </a:spcBef>
              <a:buNone/>
            </a:pPr>
            <a:r>
              <a:rPr lang="sv-SE" sz="1400" b="1" dirty="0"/>
              <a:t>Material du behöver ta del av för att leda workshopen</a:t>
            </a:r>
          </a:p>
          <a:p>
            <a:pPr marL="0" indent="0">
              <a:lnSpc>
                <a:spcPct val="100000"/>
              </a:lnSpc>
              <a:buNone/>
            </a:pPr>
            <a:r>
              <a:rPr lang="sv-SE" sz="1200" dirty="0"/>
              <a:t>Detta stödmaterial inleds med en introduktion av begreppet psykologisk trygghet. Ta del av en kort artikeln för att kunna introducera begreppet psykologisk trygghet för gruppen:</a:t>
            </a:r>
          </a:p>
          <a:p>
            <a:pPr marL="0" indent="0">
              <a:lnSpc>
                <a:spcPct val="100000"/>
              </a:lnSpc>
              <a:buNone/>
            </a:pPr>
            <a:r>
              <a:rPr lang="sv-SE" sz="1200" dirty="0">
                <a:hlinkClick r:id="rId3"/>
              </a:rPr>
              <a:t>Psykologisk trygghet: Nyckeln till framgångsrika team — Sandahl Partners (sandahls.se)</a:t>
            </a:r>
            <a:endParaRPr lang="sv-SE" sz="1200" dirty="0"/>
          </a:p>
          <a:p>
            <a:pPr marL="0" indent="0">
              <a:buNone/>
            </a:pPr>
            <a:endParaRPr lang="sv-SE" dirty="0"/>
          </a:p>
        </p:txBody>
      </p:sp>
      <p:pic>
        <p:nvPicPr>
          <p:cNvPr id="5" name="Bildobjekt 4">
            <a:extLst>
              <a:ext uri="{FF2B5EF4-FFF2-40B4-BE49-F238E27FC236}">
                <a16:creationId xmlns:a16="http://schemas.microsoft.com/office/drawing/2014/main" id="{086FDCA0-032A-4F9E-A357-993BB5B35CA8}"/>
              </a:ext>
            </a:extLst>
          </p:cNvPr>
          <p:cNvPicPr>
            <a:picLocks noChangeAspect="1"/>
          </p:cNvPicPr>
          <p:nvPr/>
        </p:nvPicPr>
        <p:blipFill>
          <a:blip r:embed="rId4"/>
          <a:stretch>
            <a:fillRect/>
          </a:stretch>
        </p:blipFill>
        <p:spPr>
          <a:xfrm>
            <a:off x="858429" y="1910287"/>
            <a:ext cx="2202864" cy="181273"/>
          </a:xfrm>
          <a:prstGeom prst="rect">
            <a:avLst/>
          </a:prstGeom>
        </p:spPr>
      </p:pic>
      <p:sp>
        <p:nvSpPr>
          <p:cNvPr id="6" name="Platshållare för text 2">
            <a:extLst>
              <a:ext uri="{FF2B5EF4-FFF2-40B4-BE49-F238E27FC236}">
                <a16:creationId xmlns:a16="http://schemas.microsoft.com/office/drawing/2014/main" id="{24CAEF55-7D2B-48C1-908C-1895B8D2EBF3}"/>
              </a:ext>
            </a:extLst>
          </p:cNvPr>
          <p:cNvSpPr txBox="1">
            <a:spLocks/>
          </p:cNvSpPr>
          <p:nvPr/>
        </p:nvSpPr>
        <p:spPr>
          <a:xfrm>
            <a:off x="57896" y="602394"/>
            <a:ext cx="4864546" cy="4028340"/>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sv-SE" sz="1400" b="1" dirty="0"/>
              <a:t>Innan du genomför workshopen</a:t>
            </a:r>
          </a:p>
          <a:p>
            <a:pPr>
              <a:lnSpc>
                <a:spcPct val="100000"/>
              </a:lnSpc>
            </a:pPr>
            <a:r>
              <a:rPr lang="sv-SE" sz="1200" dirty="0"/>
              <a:t>Läs igenom hela bildspelet inklusive anteckningarna vilka fungerar som stöd för respektive bild. Du kommer åt anteckningarna genom att klicka längs ner i på höger sida:</a:t>
            </a:r>
          </a:p>
          <a:p>
            <a:pPr>
              <a:lnSpc>
                <a:spcPct val="100000"/>
              </a:lnSpc>
              <a:spcBef>
                <a:spcPts val="0"/>
              </a:spcBef>
            </a:pPr>
            <a:endParaRPr lang="sv-SE" sz="1200" dirty="0"/>
          </a:p>
          <a:p>
            <a:pPr>
              <a:lnSpc>
                <a:spcPct val="100000"/>
              </a:lnSpc>
            </a:pPr>
            <a:r>
              <a:rPr lang="sv-SE" sz="1200" dirty="0"/>
              <a:t>Ta upp ett eller flera teman åt gången på arbetsplatsträffar eller andra tillfällen när arbetsgruppen möts. Det fungerar även bra att dela upp ett tema på flera tillfällen. Det finns fördjupningsuppgifter som stöd för att anpassa workshopen. Materialet innehåller också uppföljningsövningar att återkomma till.</a:t>
            </a:r>
          </a:p>
          <a:p>
            <a:pPr>
              <a:lnSpc>
                <a:spcPct val="100000"/>
              </a:lnSpc>
            </a:pPr>
            <a:r>
              <a:rPr lang="sv-SE" sz="1200" dirty="0"/>
              <a:t>Tänk på att du alltid måste anpassa materialet till verksamheten och gruppens behov. Involvera gärna medarbetare i upplägg, genomförande samt att leda efterlevnad.</a:t>
            </a:r>
          </a:p>
          <a:p>
            <a:pPr>
              <a:lnSpc>
                <a:spcPct val="100000"/>
              </a:lnSpc>
            </a:pPr>
            <a:r>
              <a:rPr lang="sv-SE" sz="1200" dirty="0"/>
              <a:t>Stödmaterialet är en del av implementeringsarbetet av medarbetarkompassen. </a:t>
            </a:r>
          </a:p>
        </p:txBody>
      </p:sp>
    </p:spTree>
    <p:extLst>
      <p:ext uri="{BB962C8B-B14F-4D97-AF65-F5344CB8AC3E}">
        <p14:creationId xmlns:p14="http://schemas.microsoft.com/office/powerpoint/2010/main" val="29465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24008D60-EB2A-46FD-98CE-E991B055EEDF}"/>
              </a:ext>
            </a:extLst>
          </p:cNvPr>
          <p:cNvPicPr>
            <a:picLocks noGrp="1" noChangeAspect="1"/>
          </p:cNvPicPr>
          <p:nvPr>
            <p:ph type="pic" sz="quarter" idx="13"/>
          </p:nvPr>
        </p:nvPicPr>
        <p:blipFill>
          <a:blip r:embed="rId3"/>
          <a:srcRect t="47" b="47"/>
          <a:stretch>
            <a:fillRect/>
          </a:stretch>
        </p:blipFill>
        <p:spPr/>
      </p:pic>
    </p:spTree>
    <p:extLst>
      <p:ext uri="{BB962C8B-B14F-4D97-AF65-F5344CB8AC3E}">
        <p14:creationId xmlns:p14="http://schemas.microsoft.com/office/powerpoint/2010/main" val="223732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6FC79E7C-2D97-48FC-B6A3-123959BA3D45}"/>
              </a:ext>
            </a:extLst>
          </p:cNvPr>
          <p:cNvPicPr>
            <a:picLocks noGrp="1" noChangeAspect="1"/>
          </p:cNvPicPr>
          <p:nvPr>
            <p:ph type="pic" sz="quarter" idx="13"/>
          </p:nvPr>
        </p:nvPicPr>
        <p:blipFill>
          <a:blip r:embed="rId3"/>
          <a:srcRect t="5160" b="5160"/>
          <a:stretch>
            <a:fillRect/>
          </a:stretch>
        </p:blipFill>
        <p:spPr/>
      </p:pic>
      <p:sp>
        <p:nvSpPr>
          <p:cNvPr id="5" name="Platshållare för text 4">
            <a:extLst>
              <a:ext uri="{FF2B5EF4-FFF2-40B4-BE49-F238E27FC236}">
                <a16:creationId xmlns:a16="http://schemas.microsoft.com/office/drawing/2014/main" id="{2324D19A-3D4D-4B1C-B151-B2DF2D7F4382}"/>
              </a:ext>
            </a:extLst>
          </p:cNvPr>
          <p:cNvSpPr>
            <a:spLocks noGrp="1"/>
          </p:cNvSpPr>
          <p:nvPr>
            <p:ph type="body" sz="quarter" idx="14"/>
          </p:nvPr>
        </p:nvSpPr>
        <p:spPr>
          <a:xfrm>
            <a:off x="107951" y="2373304"/>
            <a:ext cx="1418393" cy="576293"/>
          </a:xfrm>
          <a:solidFill>
            <a:srgbClr val="007367">
              <a:alpha val="89804"/>
            </a:srgbClr>
          </a:solidFill>
        </p:spPr>
        <p:txBody>
          <a:bodyPr/>
          <a:lstStyle/>
          <a:p>
            <a:r>
              <a:rPr lang="sv-SE" dirty="0">
                <a:latin typeface="+mj-lt"/>
              </a:rPr>
              <a:t>Syfte:</a:t>
            </a:r>
          </a:p>
        </p:txBody>
      </p:sp>
      <p:sp>
        <p:nvSpPr>
          <p:cNvPr id="8" name="Platshållare för text 4">
            <a:extLst>
              <a:ext uri="{FF2B5EF4-FFF2-40B4-BE49-F238E27FC236}">
                <a16:creationId xmlns:a16="http://schemas.microsoft.com/office/drawing/2014/main" id="{3D9D76E7-416B-48D3-95B7-E2BDFF36BE5C}"/>
              </a:ext>
            </a:extLst>
          </p:cNvPr>
          <p:cNvSpPr txBox="1">
            <a:spLocks/>
          </p:cNvSpPr>
          <p:nvPr/>
        </p:nvSpPr>
        <p:spPr>
          <a:xfrm>
            <a:off x="107951" y="3042740"/>
            <a:ext cx="7250117" cy="884070"/>
          </a:xfrm>
          <a:prstGeom prst="rect">
            <a:avLst/>
          </a:prstGeom>
          <a:solidFill>
            <a:srgbClr val="007367">
              <a:alpha val="90000"/>
            </a:srgbClr>
          </a:solidFill>
        </p:spPr>
        <p:txBody>
          <a:bodyPr vert="horz" wrap="none" lIns="288000" tIns="72000" rIns="288000" bIns="72000" rtlCol="0" anchor="ctr" anchorCtr="0">
            <a:spAutoFit/>
          </a:bodyPr>
          <a:lstStyle>
            <a:lvl1pPr marL="0" indent="0" algn="l" defTabSz="685800" rtl="0" eaLnBrk="1" latinLnBrk="0" hangingPunct="1">
              <a:lnSpc>
                <a:spcPct val="100000"/>
              </a:lnSpc>
              <a:spcBef>
                <a:spcPts val="1500"/>
              </a:spcBef>
              <a:buFont typeface="Arial" panose="020B0604020202020204" pitchFamily="34" charset="0"/>
              <a:buNone/>
              <a:defRPr sz="2800" b="0" i="0" kern="1200">
                <a:solidFill>
                  <a:schemeClr val="bg1"/>
                </a:solidFill>
                <a:latin typeface="Barlow Semi Condensed SemiBold"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sv-SE" sz="2400" dirty="0">
                <a:latin typeface="Barlow Semi Condensed" panose="00000506000000000000" pitchFamily="50" charset="0"/>
              </a:rPr>
              <a:t>Skapa förutsättningar för tillit och öppenhet i gruppen </a:t>
            </a:r>
            <a:br>
              <a:rPr lang="sv-SE" sz="2400" dirty="0">
                <a:latin typeface="Barlow Semi Condensed" panose="00000506000000000000" pitchFamily="50" charset="0"/>
              </a:rPr>
            </a:br>
            <a:r>
              <a:rPr lang="sv-SE" sz="2400" dirty="0">
                <a:latin typeface="Barlow Semi Condensed" panose="00000506000000000000" pitchFamily="50" charset="0"/>
              </a:rPr>
              <a:t>med spelregler för ett gott samarbets- och samtalsklimat.</a:t>
            </a:r>
          </a:p>
        </p:txBody>
      </p:sp>
    </p:spTree>
    <p:extLst>
      <p:ext uri="{BB962C8B-B14F-4D97-AF65-F5344CB8AC3E}">
        <p14:creationId xmlns:p14="http://schemas.microsoft.com/office/powerpoint/2010/main" val="390570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A1C5CE7-90A8-4A3C-A700-203576B8F3C9}"/>
              </a:ext>
            </a:extLst>
          </p:cNvPr>
          <p:cNvPicPr>
            <a:picLocks noChangeAspect="1"/>
          </p:cNvPicPr>
          <p:nvPr/>
        </p:nvPicPr>
        <p:blipFill>
          <a:blip r:embed="rId3"/>
          <a:stretch>
            <a:fillRect/>
          </a:stretch>
        </p:blipFill>
        <p:spPr>
          <a:xfrm>
            <a:off x="1132233" y="99290"/>
            <a:ext cx="6310187" cy="4632146"/>
          </a:xfrm>
          <a:prstGeom prst="rect">
            <a:avLst/>
          </a:prstGeom>
        </p:spPr>
      </p:pic>
      <p:sp>
        <p:nvSpPr>
          <p:cNvPr id="3" name="Rektangel: rundade hörn 2">
            <a:extLst>
              <a:ext uri="{FF2B5EF4-FFF2-40B4-BE49-F238E27FC236}">
                <a16:creationId xmlns:a16="http://schemas.microsoft.com/office/drawing/2014/main" id="{3C33C5DB-C5FE-4ECB-BA76-14DDBC184C54}"/>
              </a:ext>
            </a:extLst>
          </p:cNvPr>
          <p:cNvSpPr/>
          <p:nvPr/>
        </p:nvSpPr>
        <p:spPr>
          <a:xfrm>
            <a:off x="1056694" y="3236180"/>
            <a:ext cx="6461263" cy="834887"/>
          </a:xfrm>
          <a:prstGeom prst="roundRect">
            <a:avLst/>
          </a:prstGeom>
          <a:no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sv-SE"/>
          </a:p>
        </p:txBody>
      </p:sp>
    </p:spTree>
    <p:extLst>
      <p:ext uri="{BB962C8B-B14F-4D97-AF65-F5344CB8AC3E}">
        <p14:creationId xmlns:p14="http://schemas.microsoft.com/office/powerpoint/2010/main" val="422199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08CE2BD1-7F13-486B-A05B-2C534323B3C3}"/>
              </a:ext>
            </a:extLst>
          </p:cNvPr>
          <p:cNvPicPr>
            <a:picLocks noGrp="1" noChangeAspect="1"/>
          </p:cNvPicPr>
          <p:nvPr>
            <p:ph type="pic" sz="quarter" idx="13"/>
          </p:nvPr>
        </p:nvPicPr>
        <p:blipFill rotWithShape="1">
          <a:blip r:embed="rId3"/>
          <a:srcRect l="9102" t="5160" r="8309" b="5160"/>
          <a:stretch/>
        </p:blipFill>
        <p:spPr>
          <a:xfrm>
            <a:off x="5349240" y="96786"/>
            <a:ext cx="3686710" cy="4503270"/>
          </a:xfrm>
        </p:spPr>
      </p:pic>
      <p:sp>
        <p:nvSpPr>
          <p:cNvPr id="2" name="Rubrik 1">
            <a:extLst>
              <a:ext uri="{FF2B5EF4-FFF2-40B4-BE49-F238E27FC236}">
                <a16:creationId xmlns:a16="http://schemas.microsoft.com/office/drawing/2014/main" id="{6AC069B1-4C34-42EE-A664-64C382977B82}"/>
              </a:ext>
            </a:extLst>
          </p:cNvPr>
          <p:cNvSpPr>
            <a:spLocks noGrp="1"/>
          </p:cNvSpPr>
          <p:nvPr>
            <p:ph type="title"/>
          </p:nvPr>
        </p:nvSpPr>
        <p:spPr>
          <a:xfrm>
            <a:off x="108000" y="139538"/>
            <a:ext cx="5302612" cy="955610"/>
          </a:xfrm>
        </p:spPr>
        <p:txBody>
          <a:bodyPr/>
          <a:lstStyle/>
          <a:p>
            <a:r>
              <a:rPr lang="sv-SE" b="1" dirty="0"/>
              <a:t>Kännetecken på gott medarbetarskap</a:t>
            </a:r>
            <a:br>
              <a:rPr lang="sv-SE" b="1" dirty="0"/>
            </a:br>
            <a:r>
              <a:rPr lang="sv-SE" sz="1800" b="1" dirty="0"/>
              <a:t>- Exempel från medarbetare i Motala kommun</a:t>
            </a:r>
            <a:endParaRPr lang="sv-SE" sz="1800" dirty="0"/>
          </a:p>
        </p:txBody>
      </p:sp>
      <p:sp>
        <p:nvSpPr>
          <p:cNvPr id="7" name="Platshållare för text 6">
            <a:extLst>
              <a:ext uri="{FF2B5EF4-FFF2-40B4-BE49-F238E27FC236}">
                <a16:creationId xmlns:a16="http://schemas.microsoft.com/office/drawing/2014/main" id="{0AB896AB-D6DE-46A0-9C11-91384977A13C}"/>
              </a:ext>
            </a:extLst>
          </p:cNvPr>
          <p:cNvSpPr>
            <a:spLocks noGrp="1"/>
          </p:cNvSpPr>
          <p:nvPr>
            <p:ph type="body" sz="quarter" idx="15"/>
          </p:nvPr>
        </p:nvSpPr>
        <p:spPr>
          <a:xfrm>
            <a:off x="107950" y="1077295"/>
            <a:ext cx="5241290" cy="3221354"/>
          </a:xfrm>
        </p:spPr>
        <p:txBody>
          <a:bodyPr/>
          <a:lstStyle/>
          <a:p>
            <a:pPr>
              <a:lnSpc>
                <a:spcPct val="100000"/>
              </a:lnSpc>
              <a:spcBef>
                <a:spcPts val="500"/>
              </a:spcBef>
            </a:pPr>
            <a:r>
              <a:rPr lang="sv-SE" sz="1200" dirty="0"/>
              <a:t>Vara en god kollega och prata med alla. Göra alla delaktiga i gruppen.</a:t>
            </a:r>
          </a:p>
          <a:p>
            <a:pPr>
              <a:lnSpc>
                <a:spcPct val="100000"/>
              </a:lnSpc>
              <a:spcBef>
                <a:spcPts val="500"/>
              </a:spcBef>
            </a:pPr>
            <a:r>
              <a:rPr lang="sv-SE" sz="1200" dirty="0"/>
              <a:t>Respekt för varandra och varandras olika uppdrag och arbetsuppgifter.</a:t>
            </a:r>
          </a:p>
          <a:p>
            <a:pPr>
              <a:lnSpc>
                <a:spcPct val="100000"/>
              </a:lnSpc>
              <a:spcBef>
                <a:spcPts val="500"/>
              </a:spcBef>
            </a:pPr>
            <a:r>
              <a:rPr lang="sv-SE" sz="1200" dirty="0"/>
              <a:t>Respektera olika åsikter.</a:t>
            </a:r>
          </a:p>
          <a:p>
            <a:pPr>
              <a:lnSpc>
                <a:spcPct val="100000"/>
              </a:lnSpc>
              <a:spcBef>
                <a:spcPts val="500"/>
              </a:spcBef>
            </a:pPr>
            <a:r>
              <a:rPr lang="sv-SE" sz="1200" dirty="0"/>
              <a:t>Skilja på sak och person.</a:t>
            </a:r>
          </a:p>
          <a:p>
            <a:pPr>
              <a:lnSpc>
                <a:spcPct val="100000"/>
              </a:lnSpc>
              <a:spcBef>
                <a:spcPts val="500"/>
              </a:spcBef>
            </a:pPr>
            <a:r>
              <a:rPr lang="sv-SE" sz="1200" dirty="0"/>
              <a:t>Vara </a:t>
            </a:r>
            <a:r>
              <a:rPr lang="sv-SE" sz="1200" dirty="0" err="1"/>
              <a:t>inlyssnande</a:t>
            </a:r>
            <a:r>
              <a:rPr lang="sv-SE" sz="1200" dirty="0"/>
              <a:t> och hjälpsam. Bidra till ett hjälpsamt klimat.</a:t>
            </a:r>
          </a:p>
          <a:p>
            <a:pPr>
              <a:lnSpc>
                <a:spcPct val="100000"/>
              </a:lnSpc>
              <a:spcBef>
                <a:spcPts val="500"/>
              </a:spcBef>
            </a:pPr>
            <a:r>
              <a:rPr lang="sv-SE" sz="1200" dirty="0"/>
              <a:t>Hjälpas åt att lösa utmaningar vid frånvaro och hög arbetsbelastning.</a:t>
            </a:r>
          </a:p>
          <a:p>
            <a:pPr>
              <a:lnSpc>
                <a:spcPct val="100000"/>
              </a:lnSpc>
              <a:spcBef>
                <a:spcPts val="500"/>
              </a:spcBef>
            </a:pPr>
            <a:r>
              <a:rPr lang="sv-SE" sz="1200" dirty="0"/>
              <a:t>Vara välkomnande och visa ett gott bemötande till nya kollegor.  Dela ansvaret för introduktion i gruppen.</a:t>
            </a:r>
          </a:p>
          <a:p>
            <a:pPr>
              <a:lnSpc>
                <a:spcPct val="100000"/>
              </a:lnSpc>
              <a:spcBef>
                <a:spcPts val="500"/>
              </a:spcBef>
            </a:pPr>
            <a:r>
              <a:rPr lang="sv-SE" sz="1200" dirty="0"/>
              <a:t>Vara nyfiken, lyssna och ta tillvara på kollegors kompetens och erfarenhet.</a:t>
            </a:r>
          </a:p>
          <a:p>
            <a:pPr>
              <a:lnSpc>
                <a:spcPct val="100000"/>
              </a:lnSpc>
              <a:spcBef>
                <a:spcPts val="500"/>
              </a:spcBef>
            </a:pPr>
            <a:r>
              <a:rPr lang="sv-SE" sz="1200" dirty="0"/>
              <a:t>Vara delaktig i dialog på tex APT</a:t>
            </a:r>
          </a:p>
          <a:p>
            <a:pPr>
              <a:lnSpc>
                <a:spcPct val="100000"/>
              </a:lnSpc>
              <a:spcBef>
                <a:spcPts val="500"/>
              </a:spcBef>
            </a:pPr>
            <a:r>
              <a:rPr lang="sv-SE" sz="1200" dirty="0"/>
              <a:t>Ge varandra feedback</a:t>
            </a:r>
          </a:p>
          <a:p>
            <a:pPr>
              <a:lnSpc>
                <a:spcPct val="100000"/>
              </a:lnSpc>
              <a:spcBef>
                <a:spcPts val="500"/>
              </a:spcBef>
            </a:pPr>
            <a:r>
              <a:rPr lang="sv-SE" sz="1200" dirty="0"/>
              <a:t>Efterfråga feedback och tips</a:t>
            </a:r>
          </a:p>
          <a:p>
            <a:pPr>
              <a:spcBef>
                <a:spcPts val="500"/>
              </a:spcBef>
            </a:pPr>
            <a:endParaRPr lang="sv-SE" sz="1200" dirty="0"/>
          </a:p>
        </p:txBody>
      </p:sp>
    </p:spTree>
    <p:extLst>
      <p:ext uri="{BB962C8B-B14F-4D97-AF65-F5344CB8AC3E}">
        <p14:creationId xmlns:p14="http://schemas.microsoft.com/office/powerpoint/2010/main" val="246662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7FDDEDE-FB9B-4CB3-B4E6-3977475E2628}"/>
              </a:ext>
            </a:extLst>
          </p:cNvPr>
          <p:cNvSpPr>
            <a:spLocks noGrp="1"/>
          </p:cNvSpPr>
          <p:nvPr>
            <p:ph type="pic" sz="quarter" idx="13"/>
          </p:nvPr>
        </p:nvSpPr>
        <p:spPr/>
      </p:sp>
      <p:sp>
        <p:nvSpPr>
          <p:cNvPr id="2" name="Rubrik 1">
            <a:extLst>
              <a:ext uri="{FF2B5EF4-FFF2-40B4-BE49-F238E27FC236}">
                <a16:creationId xmlns:a16="http://schemas.microsoft.com/office/drawing/2014/main" id="{56996A2F-9F1E-4BB4-A9FD-4564ACC84104}"/>
              </a:ext>
            </a:extLst>
          </p:cNvPr>
          <p:cNvSpPr>
            <a:spLocks noGrp="1"/>
          </p:cNvSpPr>
          <p:nvPr>
            <p:ph type="title"/>
          </p:nvPr>
        </p:nvSpPr>
        <p:spPr>
          <a:xfrm>
            <a:off x="108000" y="96785"/>
            <a:ext cx="4460914" cy="1136792"/>
          </a:xfrm>
        </p:spPr>
        <p:txBody>
          <a:bodyPr/>
          <a:lstStyle/>
          <a:p>
            <a:br>
              <a:rPr lang="sv-SE" dirty="0"/>
            </a:br>
            <a:r>
              <a:rPr lang="sv-SE" dirty="0"/>
              <a:t>Hur är det hos oss när vi har det som bäst?</a:t>
            </a:r>
          </a:p>
        </p:txBody>
      </p:sp>
      <p:sp>
        <p:nvSpPr>
          <p:cNvPr id="5" name="Platshållare för text 4">
            <a:extLst>
              <a:ext uri="{FF2B5EF4-FFF2-40B4-BE49-F238E27FC236}">
                <a16:creationId xmlns:a16="http://schemas.microsoft.com/office/drawing/2014/main" id="{5E8E0860-A993-4DE9-9ECC-A6BC542A8D02}"/>
              </a:ext>
            </a:extLst>
          </p:cNvPr>
          <p:cNvSpPr>
            <a:spLocks noGrp="1"/>
          </p:cNvSpPr>
          <p:nvPr>
            <p:ph type="body" sz="quarter" idx="15"/>
          </p:nvPr>
        </p:nvSpPr>
        <p:spPr>
          <a:xfrm>
            <a:off x="107950" y="1492370"/>
            <a:ext cx="4460914" cy="3108204"/>
          </a:xfrm>
        </p:spPr>
        <p:txBody>
          <a:bodyPr/>
          <a:lstStyle/>
          <a:p>
            <a:r>
              <a:rPr lang="sv-SE" dirty="0"/>
              <a:t>Hur har vi det då och hur agerar vi gentemot varandra? </a:t>
            </a:r>
          </a:p>
          <a:p>
            <a:endParaRPr lang="sv-SE" dirty="0"/>
          </a:p>
        </p:txBody>
      </p:sp>
      <p:pic>
        <p:nvPicPr>
          <p:cNvPr id="6" name="Bildobjekt 5">
            <a:extLst>
              <a:ext uri="{FF2B5EF4-FFF2-40B4-BE49-F238E27FC236}">
                <a16:creationId xmlns:a16="http://schemas.microsoft.com/office/drawing/2014/main" id="{5589D981-322D-4712-AFCA-F3E332B37506}"/>
              </a:ext>
            </a:extLst>
          </p:cNvPr>
          <p:cNvPicPr>
            <a:picLocks noChangeAspect="1"/>
          </p:cNvPicPr>
          <p:nvPr/>
        </p:nvPicPr>
        <p:blipFill rotWithShape="1">
          <a:blip r:embed="rId3"/>
          <a:srcRect t="8768" b="19719"/>
          <a:stretch/>
        </p:blipFill>
        <p:spPr>
          <a:xfrm>
            <a:off x="4572000" y="96785"/>
            <a:ext cx="4463950" cy="4503271"/>
          </a:xfrm>
          <a:prstGeom prst="rect">
            <a:avLst/>
          </a:prstGeom>
        </p:spPr>
      </p:pic>
    </p:spTree>
    <p:extLst>
      <p:ext uri="{BB962C8B-B14F-4D97-AF65-F5344CB8AC3E}">
        <p14:creationId xmlns:p14="http://schemas.microsoft.com/office/powerpoint/2010/main" val="114776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CA8B6-4980-4525-9178-7B51FD0A3F19}"/>
              </a:ext>
            </a:extLst>
          </p:cNvPr>
          <p:cNvSpPr>
            <a:spLocks noGrp="1"/>
          </p:cNvSpPr>
          <p:nvPr>
            <p:ph type="title"/>
          </p:nvPr>
        </p:nvSpPr>
        <p:spPr/>
        <p:txBody>
          <a:bodyPr/>
          <a:lstStyle/>
          <a:p>
            <a:r>
              <a:rPr lang="sv-SE" dirty="0"/>
              <a:t>Tillit och öppenhet</a:t>
            </a:r>
          </a:p>
        </p:txBody>
      </p:sp>
      <p:sp>
        <p:nvSpPr>
          <p:cNvPr id="5" name="Platshållare för text 2">
            <a:extLst>
              <a:ext uri="{FF2B5EF4-FFF2-40B4-BE49-F238E27FC236}">
                <a16:creationId xmlns:a16="http://schemas.microsoft.com/office/drawing/2014/main" id="{A461E307-AA3E-41F5-A1D7-67E1258D9248}"/>
              </a:ext>
            </a:extLst>
          </p:cNvPr>
          <p:cNvSpPr>
            <a:spLocks noGrp="1"/>
          </p:cNvSpPr>
          <p:nvPr>
            <p:ph type="body" sz="quarter" idx="15"/>
          </p:nvPr>
        </p:nvSpPr>
        <p:spPr>
          <a:xfrm>
            <a:off x="4206257" y="667593"/>
            <a:ext cx="4460914" cy="3548179"/>
          </a:xfrm>
        </p:spPr>
        <p:txBody>
          <a:bodyPr/>
          <a:lstStyle/>
          <a:p>
            <a:pPr marL="0" indent="0" algn="ctr">
              <a:buNone/>
            </a:pPr>
            <a:r>
              <a:rPr lang="sv-SE" sz="1600" dirty="0"/>
              <a:t>     Psykologisk trygghet handlar om att …	</a:t>
            </a:r>
          </a:p>
          <a:p>
            <a:pPr marL="0" indent="0" algn="ctr">
              <a:buNone/>
            </a:pPr>
            <a:endParaRPr lang="sv-SE" sz="1600" dirty="0"/>
          </a:p>
          <a:p>
            <a:pPr marL="0" indent="0" algn="ctr">
              <a:buNone/>
            </a:pPr>
            <a:endParaRPr lang="sv-SE" sz="1600" dirty="0"/>
          </a:p>
          <a:p>
            <a:pPr marL="0" indent="0" algn="ctr">
              <a:buNone/>
            </a:pPr>
            <a:endParaRPr lang="sv-SE" sz="1600" dirty="0"/>
          </a:p>
          <a:p>
            <a:pPr marL="0" indent="0" algn="ctr">
              <a:buNone/>
            </a:pPr>
            <a:endParaRPr lang="sv-SE" sz="1600" dirty="0"/>
          </a:p>
          <a:p>
            <a:pPr marL="0" indent="0" algn="ctr">
              <a:buNone/>
            </a:pPr>
            <a:r>
              <a:rPr lang="sv-SE" sz="1600" dirty="0"/>
              <a:t>        …utan att bli bestraffad eller baktalad.</a:t>
            </a:r>
          </a:p>
          <a:p>
            <a:pPr marL="0" indent="0" algn="ctr">
              <a:buNone/>
            </a:pPr>
            <a:r>
              <a:rPr lang="sv-SE" sz="800" b="1" dirty="0"/>
              <a:t>	</a:t>
            </a:r>
          </a:p>
        </p:txBody>
      </p:sp>
      <p:sp>
        <p:nvSpPr>
          <p:cNvPr id="4" name="Platshållare för text 2">
            <a:extLst>
              <a:ext uri="{FF2B5EF4-FFF2-40B4-BE49-F238E27FC236}">
                <a16:creationId xmlns:a16="http://schemas.microsoft.com/office/drawing/2014/main" id="{EC064EA6-D5FB-4701-92D5-B857C3EAB86F}"/>
              </a:ext>
            </a:extLst>
          </p:cNvPr>
          <p:cNvSpPr txBox="1">
            <a:spLocks/>
          </p:cNvSpPr>
          <p:nvPr/>
        </p:nvSpPr>
        <p:spPr>
          <a:xfrm>
            <a:off x="107999" y="1133605"/>
            <a:ext cx="4174836" cy="3424643"/>
          </a:xfrm>
          <a:prstGeom prst="rect">
            <a:avLst/>
          </a:prstGeom>
        </p:spPr>
        <p:txBody>
          <a:bodyPr vert="horz" lIns="288000" tIns="144000" rIns="288000" bIns="0" rtlCol="0">
            <a:noAutofit/>
          </a:bodyPr>
          <a:lstStyle>
            <a:lvl1pPr marL="171450" indent="-171450" algn="l" defTabSz="685800" rtl="0" eaLnBrk="1" latinLnBrk="0" hangingPunct="1">
              <a:lnSpc>
                <a:spcPts val="2500"/>
              </a:lnSpc>
              <a:spcBef>
                <a:spcPts val="1500"/>
              </a:spcBef>
              <a:buFont typeface="Arial" panose="020B0604020202020204" pitchFamily="34" charset="0"/>
              <a:buChar char="•"/>
              <a:defRPr sz="2000" b="0" i="0" kern="1200">
                <a:solidFill>
                  <a:schemeClr val="tx1"/>
                </a:solidFill>
                <a:latin typeface="Barlow" pitchFamily="2" charset="77"/>
                <a:ea typeface="+mn-ea"/>
                <a:cs typeface="+mn-cs"/>
              </a:defRPr>
            </a:lvl1pPr>
            <a:lvl2pPr marL="514350" indent="-171450" algn="l" defTabSz="685800" rtl="0" eaLnBrk="1" latinLnBrk="0" hangingPunct="1">
              <a:lnSpc>
                <a:spcPts val="2500"/>
              </a:lnSpc>
              <a:spcBef>
                <a:spcPts val="1500"/>
              </a:spcBef>
              <a:buFont typeface="Arial" panose="020B0604020202020204" pitchFamily="34" charset="0"/>
              <a:buChar char="•"/>
              <a:defRPr sz="1800" b="0" i="0" kern="1200">
                <a:solidFill>
                  <a:schemeClr val="tx1"/>
                </a:solidFill>
                <a:latin typeface="Barlow" pitchFamily="2" charset="77"/>
                <a:ea typeface="+mn-ea"/>
                <a:cs typeface="+mn-cs"/>
              </a:defRPr>
            </a:lvl2pPr>
            <a:lvl3pPr marL="857250" indent="-171450" algn="l" defTabSz="685800" rtl="0" eaLnBrk="1" latinLnBrk="0" hangingPunct="1">
              <a:lnSpc>
                <a:spcPts val="2500"/>
              </a:lnSpc>
              <a:spcBef>
                <a:spcPts val="1500"/>
              </a:spcBef>
              <a:buFont typeface="Arial" panose="020B0604020202020204" pitchFamily="34" charset="0"/>
              <a:buChar char="•"/>
              <a:defRPr sz="1600" b="0" i="0" kern="1200">
                <a:solidFill>
                  <a:schemeClr val="tx1"/>
                </a:solidFill>
                <a:latin typeface="Barlow" pitchFamily="2" charset="77"/>
                <a:ea typeface="+mn-ea"/>
                <a:cs typeface="+mn-cs"/>
              </a:defRPr>
            </a:lvl3pPr>
            <a:lvl4pPr marL="1200150" indent="-171450" algn="l" defTabSz="685800" rtl="0" eaLnBrk="1" latinLnBrk="0" hangingPunct="1">
              <a:lnSpc>
                <a:spcPts val="2500"/>
              </a:lnSpc>
              <a:spcBef>
                <a:spcPts val="1500"/>
              </a:spcBef>
              <a:buFont typeface="Arial" panose="020B0604020202020204" pitchFamily="34" charset="0"/>
              <a:buChar char="•"/>
              <a:defRPr sz="1400" b="0" i="0" kern="1200">
                <a:solidFill>
                  <a:schemeClr val="tx1"/>
                </a:solidFill>
                <a:latin typeface="Barlow" pitchFamily="2" charset="77"/>
                <a:ea typeface="+mn-ea"/>
                <a:cs typeface="+mn-cs"/>
              </a:defRPr>
            </a:lvl4pPr>
            <a:lvl5pPr marL="1543050" indent="-171450" algn="l" defTabSz="685800" rtl="0" eaLnBrk="1" latinLnBrk="0" hangingPunct="1">
              <a:lnSpc>
                <a:spcPts val="2500"/>
              </a:lnSpc>
              <a:spcBef>
                <a:spcPts val="1500"/>
              </a:spcBef>
              <a:buFont typeface="Arial" panose="020B0604020202020204" pitchFamily="34" charset="0"/>
              <a:buChar char="•"/>
              <a:defRPr sz="1200" b="0" i="0" kern="1200">
                <a:solidFill>
                  <a:schemeClr val="tx1"/>
                </a:solidFill>
                <a:latin typeface="Barlow"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sv-SE" sz="1600" dirty="0"/>
              <a:t>Psykologiskt trygga medarbetare vågar säga vad de ser och tycker, ställa frågor och uttrycka avvikande åsikter.</a:t>
            </a:r>
          </a:p>
          <a:p>
            <a:pPr>
              <a:lnSpc>
                <a:spcPct val="100000"/>
              </a:lnSpc>
            </a:pPr>
            <a:r>
              <a:rPr lang="sv-SE" sz="1600" dirty="0"/>
              <a:t>Ingen generar, avvisar eller straffar dig för att du kommer med idéer, frågor, bekymmer och misstag.</a:t>
            </a:r>
          </a:p>
          <a:p>
            <a:pPr>
              <a:lnSpc>
                <a:spcPct val="100000"/>
              </a:lnSpc>
            </a:pPr>
            <a:r>
              <a:rPr lang="sv-SE" sz="1600" dirty="0"/>
              <a:t>Teamklimatet präglas av ömsesidig respekt där alla är bekväma med att vara sig själva.</a:t>
            </a:r>
          </a:p>
        </p:txBody>
      </p:sp>
      <p:sp>
        <p:nvSpPr>
          <p:cNvPr id="7" name="Rektangel med rundade hörn 6">
            <a:extLst>
              <a:ext uri="{FF2B5EF4-FFF2-40B4-BE49-F238E27FC236}">
                <a16:creationId xmlns:a16="http://schemas.microsoft.com/office/drawing/2014/main" id="{BA0D8AA7-0F77-4628-A9B5-0311227A8544}"/>
              </a:ext>
            </a:extLst>
          </p:cNvPr>
          <p:cNvSpPr/>
          <p:nvPr/>
        </p:nvSpPr>
        <p:spPr>
          <a:xfrm>
            <a:off x="4791285" y="1559280"/>
            <a:ext cx="848643" cy="801666"/>
          </a:xfrm>
          <a:prstGeom prst="round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900" dirty="0">
                <a:latin typeface="+mj-lt"/>
              </a:rPr>
              <a:t>Ge och ta feedback</a:t>
            </a:r>
          </a:p>
        </p:txBody>
      </p:sp>
      <p:sp>
        <p:nvSpPr>
          <p:cNvPr id="8" name="Rektangel med rundade hörn 7">
            <a:extLst>
              <a:ext uri="{FF2B5EF4-FFF2-40B4-BE49-F238E27FC236}">
                <a16:creationId xmlns:a16="http://schemas.microsoft.com/office/drawing/2014/main" id="{B8C9E1A2-2A34-4DF0-813C-3FCD335550F3}"/>
              </a:ext>
            </a:extLst>
          </p:cNvPr>
          <p:cNvSpPr/>
          <p:nvPr/>
        </p:nvSpPr>
        <p:spPr>
          <a:xfrm>
            <a:off x="5673796" y="1559280"/>
            <a:ext cx="848643" cy="801666"/>
          </a:xfrm>
          <a:prstGeom prst="roundRect">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800" dirty="0">
                <a:latin typeface="+mj-lt"/>
              </a:rPr>
              <a:t>Ta upp frågor och funderingar</a:t>
            </a:r>
          </a:p>
        </p:txBody>
      </p:sp>
      <p:sp>
        <p:nvSpPr>
          <p:cNvPr id="9" name="Rektangel med rundade hörn 8">
            <a:extLst>
              <a:ext uri="{FF2B5EF4-FFF2-40B4-BE49-F238E27FC236}">
                <a16:creationId xmlns:a16="http://schemas.microsoft.com/office/drawing/2014/main" id="{330E022E-152F-464E-9D12-7FAEAC326E3F}"/>
              </a:ext>
            </a:extLst>
          </p:cNvPr>
          <p:cNvSpPr/>
          <p:nvPr/>
        </p:nvSpPr>
        <p:spPr>
          <a:xfrm>
            <a:off x="6556307" y="1559280"/>
            <a:ext cx="848643" cy="801666"/>
          </a:xfrm>
          <a:prstGeom prst="roundRec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900" dirty="0">
                <a:latin typeface="+mj-lt"/>
              </a:rPr>
              <a:t>Våga ha en annan åsikt</a:t>
            </a:r>
          </a:p>
        </p:txBody>
      </p:sp>
      <p:sp>
        <p:nvSpPr>
          <p:cNvPr id="10" name="Rektangel med rundade hörn 9">
            <a:extLst>
              <a:ext uri="{FF2B5EF4-FFF2-40B4-BE49-F238E27FC236}">
                <a16:creationId xmlns:a16="http://schemas.microsoft.com/office/drawing/2014/main" id="{DC81272D-B4D6-4E24-9C25-40CE891B77DC}"/>
              </a:ext>
            </a:extLst>
          </p:cNvPr>
          <p:cNvSpPr/>
          <p:nvPr/>
        </p:nvSpPr>
        <p:spPr>
          <a:xfrm>
            <a:off x="7438818" y="1559280"/>
            <a:ext cx="848643" cy="801666"/>
          </a:xfrm>
          <a:prstGeom prst="roundRect">
            <a:avLst/>
          </a:prstGeom>
          <a:solidFill>
            <a:srgbClr val="B5255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900" dirty="0">
                <a:latin typeface="+mj-lt"/>
              </a:rPr>
              <a:t>Be om förtydliganden</a:t>
            </a:r>
          </a:p>
        </p:txBody>
      </p:sp>
      <p:sp>
        <p:nvSpPr>
          <p:cNvPr id="11" name="Rektangel med rundade hörn 10">
            <a:extLst>
              <a:ext uri="{FF2B5EF4-FFF2-40B4-BE49-F238E27FC236}">
                <a16:creationId xmlns:a16="http://schemas.microsoft.com/office/drawing/2014/main" id="{B8E251D8-B7BC-46E2-BCF9-2FF3B535445E}"/>
              </a:ext>
            </a:extLst>
          </p:cNvPr>
          <p:cNvSpPr/>
          <p:nvPr/>
        </p:nvSpPr>
        <p:spPr>
          <a:xfrm>
            <a:off x="4791284" y="2479748"/>
            <a:ext cx="848643" cy="801666"/>
          </a:xfrm>
          <a:prstGeom prst="roundRect">
            <a:avLst/>
          </a:prstGeom>
          <a:solidFill>
            <a:srgbClr val="CA360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900" dirty="0">
                <a:latin typeface="+mj-lt"/>
              </a:rPr>
              <a:t>Ställa svåra och ”dumma” frågor</a:t>
            </a:r>
          </a:p>
        </p:txBody>
      </p:sp>
      <p:sp>
        <p:nvSpPr>
          <p:cNvPr id="12" name="Rektangel med rundade hörn 11">
            <a:extLst>
              <a:ext uri="{FF2B5EF4-FFF2-40B4-BE49-F238E27FC236}">
                <a16:creationId xmlns:a16="http://schemas.microsoft.com/office/drawing/2014/main" id="{332E7482-0E73-4847-A23B-C7F730EEFD95}"/>
              </a:ext>
            </a:extLst>
          </p:cNvPr>
          <p:cNvSpPr/>
          <p:nvPr/>
        </p:nvSpPr>
        <p:spPr>
          <a:xfrm>
            <a:off x="5673795" y="2479748"/>
            <a:ext cx="848643" cy="801666"/>
          </a:xfrm>
          <a:prstGeom prst="round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900" dirty="0">
                <a:latin typeface="+mj-lt"/>
              </a:rPr>
              <a:t>Be om hjälp</a:t>
            </a:r>
          </a:p>
        </p:txBody>
      </p:sp>
      <p:sp>
        <p:nvSpPr>
          <p:cNvPr id="13" name="Rektangel med rundade hörn 12">
            <a:extLst>
              <a:ext uri="{FF2B5EF4-FFF2-40B4-BE49-F238E27FC236}">
                <a16:creationId xmlns:a16="http://schemas.microsoft.com/office/drawing/2014/main" id="{99A0F7B3-A829-4023-8443-27E2A19FA31B}"/>
              </a:ext>
            </a:extLst>
          </p:cNvPr>
          <p:cNvSpPr/>
          <p:nvPr/>
        </p:nvSpPr>
        <p:spPr>
          <a:xfrm>
            <a:off x="6556307" y="2479748"/>
            <a:ext cx="848643" cy="801666"/>
          </a:xfrm>
          <a:prstGeom prst="roundRect">
            <a:avLst/>
          </a:prstGeom>
          <a:solidFill>
            <a:srgbClr val="B525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900" dirty="0">
                <a:latin typeface="+mj-lt"/>
              </a:rPr>
              <a:t>Erbjuda lösningar och idéer</a:t>
            </a:r>
          </a:p>
        </p:txBody>
      </p:sp>
      <p:sp>
        <p:nvSpPr>
          <p:cNvPr id="14" name="Rektangel med rundade hörn 13">
            <a:extLst>
              <a:ext uri="{FF2B5EF4-FFF2-40B4-BE49-F238E27FC236}">
                <a16:creationId xmlns:a16="http://schemas.microsoft.com/office/drawing/2014/main" id="{9D3B07FA-BE86-49E3-9583-51BC7E5C3DDF}"/>
              </a:ext>
            </a:extLst>
          </p:cNvPr>
          <p:cNvSpPr/>
          <p:nvPr/>
        </p:nvSpPr>
        <p:spPr>
          <a:xfrm>
            <a:off x="7438817" y="2473215"/>
            <a:ext cx="848643" cy="801666"/>
          </a:xfrm>
          <a:prstGeom prst="roundRect">
            <a:avLst/>
          </a:prstGeom>
          <a:solidFill>
            <a:srgbClr val="0073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sv-SE" sz="900" dirty="0">
                <a:latin typeface="+mj-lt"/>
              </a:rPr>
              <a:t>Erkänna misstag</a:t>
            </a:r>
          </a:p>
        </p:txBody>
      </p:sp>
    </p:spTree>
    <p:extLst>
      <p:ext uri="{BB962C8B-B14F-4D97-AF65-F5344CB8AC3E}">
        <p14:creationId xmlns:p14="http://schemas.microsoft.com/office/powerpoint/2010/main" val="93530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73BB5D4B-781E-48EB-851F-2EB851FB5A36}"/>
              </a:ext>
            </a:extLst>
          </p:cNvPr>
          <p:cNvPicPr>
            <a:picLocks noGrp="1" noChangeAspect="1"/>
          </p:cNvPicPr>
          <p:nvPr>
            <p:ph type="pic" sz="quarter" idx="13"/>
          </p:nvPr>
        </p:nvPicPr>
        <p:blipFill>
          <a:blip r:embed="rId3"/>
          <a:srcRect t="5160" b="5160"/>
          <a:stretch>
            <a:fillRect/>
          </a:stretch>
        </p:blipFill>
        <p:spPr/>
      </p:pic>
      <p:sp>
        <p:nvSpPr>
          <p:cNvPr id="3" name="Platshållare för text 2">
            <a:extLst>
              <a:ext uri="{FF2B5EF4-FFF2-40B4-BE49-F238E27FC236}">
                <a16:creationId xmlns:a16="http://schemas.microsoft.com/office/drawing/2014/main" id="{F4086D25-218C-4941-B561-E2105984220F}"/>
              </a:ext>
            </a:extLst>
          </p:cNvPr>
          <p:cNvSpPr>
            <a:spLocks noGrp="1"/>
          </p:cNvSpPr>
          <p:nvPr>
            <p:ph type="body" sz="quarter" idx="14"/>
          </p:nvPr>
        </p:nvSpPr>
        <p:spPr>
          <a:xfrm>
            <a:off x="107951" y="2060274"/>
            <a:ext cx="2832318" cy="576293"/>
          </a:xfrm>
        </p:spPr>
        <p:txBody>
          <a:bodyPr/>
          <a:lstStyle/>
          <a:p>
            <a:r>
              <a:rPr lang="sv-SE" dirty="0"/>
              <a:t>Skapa spelregler</a:t>
            </a:r>
          </a:p>
        </p:txBody>
      </p:sp>
    </p:spTree>
    <p:extLst>
      <p:ext uri="{BB962C8B-B14F-4D97-AF65-F5344CB8AC3E}">
        <p14:creationId xmlns:p14="http://schemas.microsoft.com/office/powerpoint/2010/main" val="62171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Motala kommun">
      <a:dk1>
        <a:srgbClr val="000000"/>
      </a:dk1>
      <a:lt1>
        <a:srgbClr val="FFFFFF"/>
      </a:lt1>
      <a:dk2>
        <a:srgbClr val="515151"/>
      </a:dk2>
      <a:lt2>
        <a:srgbClr val="E7E6E6"/>
      </a:lt2>
      <a:accent1>
        <a:srgbClr val="007FA3"/>
      </a:accent1>
      <a:accent2>
        <a:srgbClr val="007367"/>
      </a:accent2>
      <a:accent3>
        <a:srgbClr val="4E801F"/>
      </a:accent3>
      <a:accent4>
        <a:srgbClr val="CA3604"/>
      </a:accent4>
      <a:accent5>
        <a:srgbClr val="B52555"/>
      </a:accent5>
      <a:accent6>
        <a:srgbClr val="003C71"/>
      </a:accent6>
      <a:hlink>
        <a:srgbClr val="007FA3"/>
      </a:hlink>
      <a:folHlink>
        <a:srgbClr val="003C71"/>
      </a:folHlink>
    </a:clrScheme>
    <a:fontScheme name="Anpassat 1">
      <a:majorFont>
        <a:latin typeface="Barlow Semi Condensed Semi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otalakommun_test" id="{60392D21-73CE-4DE6-9890-5EF7B8BA69BD}" vid="{D347AD52-D9D7-4836-A5A9-4908D0480ED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Motalakommun</Template>
  <TotalTime>9494</TotalTime>
  <Words>3445</Words>
  <Application>Microsoft Office PowerPoint</Application>
  <PresentationFormat>Bildspel på skärmen (16:9)</PresentationFormat>
  <Paragraphs>294</Paragraphs>
  <Slides>18</Slides>
  <Notes>17</Notes>
  <HiddenSlides>2</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18</vt:i4>
      </vt:variant>
    </vt:vector>
  </HeadingPairs>
  <TitlesOfParts>
    <vt:vector size="24" baseType="lpstr">
      <vt:lpstr>Barlow</vt:lpstr>
      <vt:lpstr>Barlow Semi Condensed SemiBold</vt:lpstr>
      <vt:lpstr>Calibri</vt:lpstr>
      <vt:lpstr>Arial</vt:lpstr>
      <vt:lpstr>Barlow Semi Condensed</vt:lpstr>
      <vt:lpstr>Office-tema</vt:lpstr>
      <vt:lpstr>PowerPoint-presentation</vt:lpstr>
      <vt:lpstr>Instruktioner till dig som leder workshopen – Tema spelregler </vt:lpstr>
      <vt:lpstr>PowerPoint-presentation</vt:lpstr>
      <vt:lpstr>PowerPoint-presentation</vt:lpstr>
      <vt:lpstr>PowerPoint-presentation</vt:lpstr>
      <vt:lpstr>Kännetecken på gott medarbetarskap - Exempel från medarbetare i Motala kommun</vt:lpstr>
      <vt:lpstr> Hur är det hos oss när vi har det som bäst?</vt:lpstr>
      <vt:lpstr>Tillit och öppenhet</vt:lpstr>
      <vt:lpstr>PowerPoint-presentation</vt:lpstr>
      <vt:lpstr>Interna mål för gruppen - Lyft upp viktiga spelregler</vt:lpstr>
      <vt:lpstr>Våra spelregler - Prioritera tillsammans</vt:lpstr>
      <vt:lpstr>PowerPoint-presentation</vt:lpstr>
      <vt:lpstr>Våra spelregler -Hur når vi hit?</vt:lpstr>
      <vt:lpstr>Psykologisk trygghet</vt:lpstr>
      <vt:lpstr>           Fyra samarbetsnycklar</vt:lpstr>
      <vt:lpstr>PowerPoint-presentation</vt:lpstr>
      <vt:lpstr>          Hur bidrar jag till ett bra samtalsklimat</vt:lpstr>
      <vt:lpstr>           Fundera enskilt över hur du bidragit till dagens möte</vt:lpstr>
    </vt:vector>
  </TitlesOfParts>
  <Company>Motala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Frida Dufwenberg</dc:creator>
  <cp:lastModifiedBy>Emma Henriksson</cp:lastModifiedBy>
  <cp:revision>124</cp:revision>
  <cp:lastPrinted>2024-01-22T08:42:50Z</cp:lastPrinted>
  <dcterms:created xsi:type="dcterms:W3CDTF">2020-03-09T13:56:37Z</dcterms:created>
  <dcterms:modified xsi:type="dcterms:W3CDTF">2024-02-06T14:21:57Z</dcterms:modified>
</cp:coreProperties>
</file>