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4"/>
  </p:notesMasterIdLst>
  <p:sldIdLst>
    <p:sldId id="379" r:id="rId2"/>
    <p:sldId id="348" r:id="rId3"/>
    <p:sldId id="355" r:id="rId4"/>
    <p:sldId id="383" r:id="rId5"/>
    <p:sldId id="258" r:id="rId6"/>
    <p:sldId id="389" r:id="rId7"/>
    <p:sldId id="336" r:id="rId8"/>
    <p:sldId id="378" r:id="rId9"/>
    <p:sldId id="337" r:id="rId10"/>
    <p:sldId id="384" r:id="rId11"/>
    <p:sldId id="322" r:id="rId12"/>
    <p:sldId id="380" r:id="rId13"/>
    <p:sldId id="381" r:id="rId14"/>
    <p:sldId id="385" r:id="rId15"/>
    <p:sldId id="350" r:id="rId16"/>
    <p:sldId id="386" r:id="rId17"/>
    <p:sldId id="387" r:id="rId18"/>
    <p:sldId id="342" r:id="rId19"/>
    <p:sldId id="357" r:id="rId20"/>
    <p:sldId id="372" r:id="rId21"/>
    <p:sldId id="382" r:id="rId22"/>
    <p:sldId id="388" r:id="rId23"/>
  </p:sldIdLst>
  <p:sldSz cx="9144000" cy="5143500" type="screen16x9"/>
  <p:notesSz cx="6799263" cy="9929813"/>
  <p:embeddedFontLst>
    <p:embeddedFont>
      <p:font typeface="Barlow" panose="00000500000000000000" pitchFamily="50" charset="0"/>
      <p:regular r:id="rId25"/>
      <p:bold r:id="rId26"/>
      <p:italic r:id="rId27"/>
      <p:boldItalic r:id="rId28"/>
    </p:embeddedFont>
    <p:embeddedFont>
      <p:font typeface="Barlow Semi Condensed" panose="00000506000000000000" pitchFamily="50" charset="0"/>
      <p:regular r:id="rId29"/>
    </p:embeddedFont>
    <p:embeddedFont>
      <p:font typeface="Barlow Semi Condensed SemiBold" panose="00000706000000000000" pitchFamily="50" charset="0"/>
      <p:bold r:id="rId30"/>
      <p:boldItalic r:id="rId31"/>
    </p:embeddedFont>
    <p:embeddedFont>
      <p:font typeface="Calibri" panose="020F0502020204030204" pitchFamily="34" charset="0"/>
      <p:regular r:id="rId32"/>
      <p:bold r:id="rId33"/>
      <p:italic r:id="rId34"/>
      <p:boldItalic r:id="rId35"/>
    </p:embeddedFont>
    <p:embeddedFont>
      <p:font typeface="Times" panose="02020603050405020304" pitchFamily="18" charset="0"/>
      <p:regular r:id="rId36"/>
      <p:bold r:id="rId37"/>
      <p:italic r:id="rId38"/>
      <p:boldItalic r:id="rId39"/>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Thunberg" initials="CT" lastIdx="1" clrIdx="0">
    <p:extLst>
      <p:ext uri="{19B8F6BF-5375-455C-9EA6-DF929625EA0E}">
        <p15:presenceInfo xmlns:p15="http://schemas.microsoft.com/office/powerpoint/2012/main" userId="S-1-5-21-3129517240-3831381594-2042686634-49843" providerId="AD"/>
      </p:ext>
    </p:extLst>
  </p:cmAuthor>
  <p:cmAuthor id="2" name="Emma Henriksson" initials="EH" lastIdx="0" clrIdx="1">
    <p:extLst>
      <p:ext uri="{19B8F6BF-5375-455C-9EA6-DF929625EA0E}">
        <p15:presenceInfo xmlns:p15="http://schemas.microsoft.com/office/powerpoint/2012/main" userId="S-1-5-21-3129517240-3831381594-2042686634-479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6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65848" autoAdjust="0"/>
  </p:normalViewPr>
  <p:slideViewPr>
    <p:cSldViewPr snapToGrid="0" snapToObjects="1">
      <p:cViewPr varScale="1">
        <p:scale>
          <a:sx n="99" d="100"/>
          <a:sy n="99" d="100"/>
        </p:scale>
        <p:origin x="18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B9F399FD-1668-5540-8B3E-AC1846C65C45}" type="datetimeFigureOut">
              <a:rPr lang="sv-SE" smtClean="0"/>
              <a:t>2024-02-06</a:t>
            </a:fld>
            <a:endParaRPr lang="sv-SE"/>
          </a:p>
        </p:txBody>
      </p:sp>
      <p:sp>
        <p:nvSpPr>
          <p:cNvPr id="4" name="Platshållare för bildobjekt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383E85A-D979-A147-889D-B48953FC0DD7}" type="slidenum">
              <a:rPr lang="sv-SE" smtClean="0"/>
              <a:t>‹#›</a:t>
            </a:fld>
            <a:endParaRPr lang="sv-SE"/>
          </a:p>
        </p:txBody>
      </p:sp>
    </p:spTree>
    <p:extLst>
      <p:ext uri="{BB962C8B-B14F-4D97-AF65-F5344CB8AC3E}">
        <p14:creationId xmlns:p14="http://schemas.microsoft.com/office/powerpoint/2010/main" val="393336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assioneffect.se/nycklarna-for-framgangsrikt-samarbete-roll-mal-och-sammanha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andahls.se/artiklar?author=631b0eec2acb7a77e1a3cbe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383E85A-D979-A147-889D-B48953FC0DD7}" type="slidenum">
              <a:rPr lang="sv-SE" smtClean="0"/>
              <a:t>1</a:t>
            </a:fld>
            <a:endParaRPr lang="sv-SE"/>
          </a:p>
        </p:txBody>
      </p:sp>
    </p:spTree>
    <p:extLst>
      <p:ext uri="{BB962C8B-B14F-4D97-AF65-F5344CB8AC3E}">
        <p14:creationId xmlns:p14="http://schemas.microsoft.com/office/powerpoint/2010/main" val="341269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STÖDTEXT: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Mänskligt samarbete är komplicerat och skapar alltid friktion och skav från och till i en organisation. </a:t>
            </a:r>
            <a:r>
              <a:rPr lang="sv-SE" sz="1200" dirty="0"/>
              <a:t>Att reflektera över uppdraget kontinuerligt och tydliggöra det på olika sätt både på individ- och gruppnivå är viktigt. Forskning visar att samsyn kring uppdrag, roller och förväntningar minskar stress och bidrar till ökad känsla av kontroll. Forskning visar även att det viktigaste inte personligheterna i arbetsgruppen utan att medarbetarna har samma syn på uppdrag mål och roller. </a:t>
            </a:r>
            <a:r>
              <a:rPr lang="sv-SE" sz="1200" b="0" kern="1200" dirty="0">
                <a:solidFill>
                  <a:schemeClr val="tx1"/>
                </a:solidFill>
                <a:effectLst/>
                <a:latin typeface="+mn-lt"/>
                <a:ea typeface="+mn-ea"/>
                <a:cs typeface="+mn-cs"/>
              </a:rPr>
              <a:t>När det uppstår oklarheter och friktion, ökar risken att vi tar saker bara personligt, i stället för att se att det är något som händer i alla samarbeten då och då. Vi börjar kanske tänka att den-och-den går inte att samarbeta med för den är på det-eller-det sättet.</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som skapar hinder för samarbete är vagheter, oklarheter och olika uppfattningar om vad som gäller. I de flesta sammanhang behöver vi därför återkommande prata om och diskutera mål, sammanhang och roller.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 en dialog utifrån den </a:t>
            </a:r>
            <a:r>
              <a:rPr lang="sv-SE" sz="1200" kern="1200" dirty="0" err="1">
                <a:solidFill>
                  <a:schemeClr val="tx1"/>
                </a:solidFill>
                <a:effectLst/>
                <a:latin typeface="+mn-lt"/>
                <a:ea typeface="+mn-ea"/>
                <a:cs typeface="+mn-cs"/>
              </a:rPr>
              <a:t>gröan</a:t>
            </a:r>
            <a:r>
              <a:rPr lang="sv-SE" sz="1200" kern="1200" dirty="0">
                <a:solidFill>
                  <a:schemeClr val="tx1"/>
                </a:solidFill>
                <a:effectLst/>
                <a:latin typeface="+mn-lt"/>
                <a:ea typeface="+mn-ea"/>
                <a:cs typeface="+mn-cs"/>
              </a:rPr>
              <a:t> pratbubblan:</a:t>
            </a:r>
          </a:p>
          <a:p>
            <a:pPr lvl="0"/>
            <a:endParaRPr lang="sv-SE" sz="1200" b="1" kern="1200" dirty="0">
              <a:solidFill>
                <a:schemeClr val="tx1"/>
              </a:solidFill>
              <a:effectLst/>
              <a:latin typeface="+mn-lt"/>
              <a:ea typeface="+mn-ea"/>
              <a:cs typeface="+mn-cs"/>
            </a:endParaRPr>
          </a:p>
          <a:p>
            <a:pPr lvl="0"/>
            <a:r>
              <a:rPr lang="sv-SE" sz="1200" b="1" kern="1200" dirty="0">
                <a:solidFill>
                  <a:schemeClr val="tx1"/>
                </a:solidFill>
                <a:effectLst/>
                <a:latin typeface="+mn-lt"/>
                <a:ea typeface="+mn-ea"/>
                <a:cs typeface="+mn-cs"/>
              </a:rPr>
              <a:t>Vad har vi för gemensamt mål?</a:t>
            </a:r>
          </a:p>
          <a:p>
            <a:pPr lvl="0"/>
            <a:r>
              <a:rPr lang="sv-SE" sz="1200" b="0" kern="1200" dirty="0">
                <a:solidFill>
                  <a:schemeClr val="tx1"/>
                </a:solidFill>
                <a:effectLst/>
                <a:latin typeface="+mn-lt"/>
                <a:ea typeface="+mn-ea"/>
                <a:cs typeface="+mn-cs"/>
              </a:rPr>
              <a:t>Det är du som chef som tydliggör målen för verksamheten. Säkerställ med gruppen att målen är kända.</a:t>
            </a:r>
          </a:p>
          <a:p>
            <a:pPr lvl="0"/>
            <a:endParaRPr lang="sv-SE" sz="1200" b="1" kern="1200" dirty="0">
              <a:solidFill>
                <a:schemeClr val="tx1"/>
              </a:solidFill>
              <a:effectLst/>
              <a:latin typeface="+mn-lt"/>
              <a:ea typeface="+mn-ea"/>
              <a:cs typeface="+mn-cs"/>
            </a:endParaRPr>
          </a:p>
          <a:p>
            <a:pPr lvl="0"/>
            <a:r>
              <a:rPr lang="sv-SE" sz="1200" b="1" kern="1200" dirty="0">
                <a:solidFill>
                  <a:schemeClr val="tx1"/>
                </a:solidFill>
                <a:effectLst/>
                <a:latin typeface="+mn-lt"/>
                <a:ea typeface="+mn-ea"/>
                <a:cs typeface="+mn-cs"/>
              </a:rPr>
              <a:t>Vad är vi i för sammanhang?</a:t>
            </a:r>
          </a:p>
          <a:p>
            <a:pPr lvl="0"/>
            <a:r>
              <a:rPr lang="sv-SE" sz="1200" b="0" kern="1200" dirty="0">
                <a:solidFill>
                  <a:schemeClr val="tx1"/>
                </a:solidFill>
                <a:effectLst/>
                <a:latin typeface="+mn-lt"/>
                <a:ea typeface="+mn-ea"/>
                <a:cs typeface="+mn-cs"/>
              </a:rPr>
              <a:t>Ge exempel på olika sammanhang i er verksamhet, låt medarbetarna bidra med egna inspel. </a:t>
            </a:r>
          </a:p>
          <a:p>
            <a:pPr lvl="0"/>
            <a:endParaRPr lang="sv-S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solidFill>
                  <a:schemeClr val="tx1"/>
                </a:solidFill>
              </a:rPr>
              <a:t>Vilka roller har vi?</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tx1"/>
                </a:solidFill>
              </a:rPr>
              <a:t>Förutom att vår yrkesroll är uppdelad i vårt yrkesuppdrag och i att vara medarbetare i ett team (sid 7 i </a:t>
            </a:r>
            <a:r>
              <a:rPr lang="sv-SE" sz="1200" b="0" dirty="0" err="1">
                <a:solidFill>
                  <a:schemeClr val="tx1"/>
                </a:solidFill>
              </a:rPr>
              <a:t>ppt:n</a:t>
            </a:r>
            <a:r>
              <a:rPr lang="sv-SE" sz="1200" b="0" dirty="0">
                <a:solidFill>
                  <a:schemeClr val="tx1"/>
                </a:solidFill>
              </a:rPr>
              <a:t>) har vi ofta olika yrkesroller i verksamheten och varje yrkesroll deltar i olika sammanhang där denne har olika roller tex </a:t>
            </a:r>
          </a:p>
          <a:p>
            <a:pPr>
              <a:lnSpc>
                <a:spcPct val="100000"/>
              </a:lnSpc>
              <a:spcBef>
                <a:spcPts val="600"/>
              </a:spcBef>
            </a:pPr>
            <a:r>
              <a:rPr lang="sv-SE" sz="1200" dirty="0"/>
              <a:t>Inköpsansvarig, ´kontaktmannaperson, samordnare, mötesledare, sakkunnig, medlem i en specifik arbetsgrupp, kollega på fika rasten etc. etc. </a:t>
            </a:r>
          </a:p>
          <a:p>
            <a:pPr>
              <a:lnSpc>
                <a:spcPct val="100000"/>
              </a:lnSpc>
              <a:spcBef>
                <a:spcPts val="600"/>
              </a:spcBef>
            </a:pPr>
            <a:r>
              <a:rPr lang="sv-SE" sz="1200" dirty="0"/>
              <a:t>Det finns fördjupningsuppgifter kring </a:t>
            </a:r>
            <a:r>
              <a:rPr lang="sv-SE" sz="1200" i="1" dirty="0"/>
              <a:t>roll längre bak </a:t>
            </a:r>
            <a:r>
              <a:rPr lang="sv-SE" sz="1200" i="0" dirty="0"/>
              <a:t>i bildspelet.</a:t>
            </a:r>
          </a:p>
          <a:p>
            <a:pPr lvl="0"/>
            <a:endParaRPr lang="sv-SE" sz="1200" kern="1200" dirty="0">
              <a:solidFill>
                <a:schemeClr val="tx1"/>
              </a:solidFill>
              <a:effectLst/>
              <a:latin typeface="+mn-lt"/>
              <a:ea typeface="+mn-ea"/>
              <a:cs typeface="+mn-cs"/>
            </a:endParaRPr>
          </a:p>
          <a:p>
            <a:pPr lvl="0"/>
            <a:endParaRPr lang="sv-SE" sz="1200" b="1" kern="1200" dirty="0">
              <a:solidFill>
                <a:schemeClr val="tx1"/>
              </a:solidFill>
              <a:effectLst/>
              <a:latin typeface="+mn-lt"/>
              <a:ea typeface="+mn-ea"/>
              <a:cs typeface="+mn-cs"/>
            </a:endParaRPr>
          </a:p>
          <a:p>
            <a:r>
              <a:rPr lang="sv-SE" b="1" i="0" dirty="0"/>
              <a:t>Koppling till arbetsmiljöarbetet och föreskriften </a:t>
            </a:r>
            <a:r>
              <a:rPr lang="sv-SE" sz="1200" b="1" i="0" dirty="0">
                <a:latin typeface="Times" pitchFamily="-16" charset="0"/>
              </a:rPr>
              <a:t>organisatorisk och social arbetsmiljö (se AFS 2015:4):</a:t>
            </a:r>
          </a:p>
          <a:p>
            <a:endParaRPr lang="sv-SE" sz="1200" dirty="0">
              <a:latin typeface="Times" pitchFamily="-16" charset="0"/>
            </a:endParaRPr>
          </a:p>
          <a:p>
            <a:r>
              <a:rPr lang="sv-SE" sz="1200" dirty="0">
                <a:latin typeface="Times" pitchFamily="-16" charset="0"/>
              </a:rPr>
              <a:t>Arbetsmiljöverket har i föreskrifterna om organisatorisk och social arbetsmiljö (se AFS 2015:4) tagit fasta på de holländska forskarna </a:t>
            </a:r>
            <a:r>
              <a:rPr lang="sv-SE" sz="1200" dirty="0" err="1">
                <a:latin typeface="Times" pitchFamily="-16" charset="0"/>
              </a:rPr>
              <a:t>Bakker</a:t>
            </a:r>
            <a:r>
              <a:rPr lang="sv-SE" sz="1200" dirty="0">
                <a:latin typeface="Times" pitchFamily="-16" charset="0"/>
              </a:rPr>
              <a:t>, </a:t>
            </a:r>
            <a:r>
              <a:rPr lang="sv-SE" sz="1200" dirty="0" err="1">
                <a:latin typeface="Times" pitchFamily="-16" charset="0"/>
              </a:rPr>
              <a:t>Demerouti</a:t>
            </a:r>
            <a:r>
              <a:rPr lang="sv-SE" sz="1200" dirty="0">
                <a:latin typeface="Times" pitchFamily="-16" charset="0"/>
              </a:rPr>
              <a:t> teori om Krav och resurser. Teorin handlar förenklat om att individens inre och yttre krav behöver vara i balans med inre och yttre resurser för att värna hälsa och inte utveckla ohälsa. Man brukar som sagt skilja mellan inre och yttre krav och resurser: exempel på </a:t>
            </a:r>
            <a:r>
              <a:rPr lang="sv-SE" sz="1200" i="1" dirty="0">
                <a:latin typeface="Times" pitchFamily="-16" charset="0"/>
              </a:rPr>
              <a:t>inre krav</a:t>
            </a:r>
            <a:r>
              <a:rPr lang="sv-SE" sz="1200" dirty="0">
                <a:latin typeface="Times" pitchFamily="-16" charset="0"/>
              </a:rPr>
              <a:t> kan vara när individen pressar sig själv för att känna sig duktig, för att hen har en tävlingsinstinkt som driver, eller värderingar som gör att individen tycker att det är viktigt att göra gott för andra mm. </a:t>
            </a:r>
            <a:r>
              <a:rPr lang="sv-SE" sz="1200" i="1" dirty="0">
                <a:latin typeface="Times" pitchFamily="-16" charset="0"/>
              </a:rPr>
              <a:t>Yttre krav</a:t>
            </a:r>
            <a:r>
              <a:rPr lang="sv-SE" sz="1200" dirty="0">
                <a:latin typeface="Times" pitchFamily="-16" charset="0"/>
              </a:rPr>
              <a:t> kan handla om det väldigt konkreta som du är anställd för att göra, det som ingår i ditt uppdrag, men det kan också handla om krav som kommer från organisationen och arbetsgruppen, som ”följer med” den anställning du har (otydlighet i uppdraget, bristande kommunikation, otydliga roller, motstridiga krav mm). Krav kan också vara olika utifrån att de kan upplevas utmanande och bidra till utveckling eller hindrande och mest leda till frustration och ohälsa. Teorin skiljer på dessa olika typer av krav eftersom de i det ena fallet just leder till hälsa och utveckling och i det andra fallet leder till frustration och ohälsa. </a:t>
            </a:r>
          </a:p>
          <a:p>
            <a:endParaRPr lang="sv-SE" sz="1200" dirty="0">
              <a:latin typeface="Times" pitchFamily="-16" charset="0"/>
            </a:endParaRPr>
          </a:p>
          <a:p>
            <a:r>
              <a:rPr lang="sv-SE" sz="1200" dirty="0">
                <a:latin typeface="Times" pitchFamily="-16" charset="0"/>
              </a:rPr>
              <a:t>Exempel på </a:t>
            </a:r>
            <a:r>
              <a:rPr lang="sv-SE" sz="1200" i="1" dirty="0">
                <a:latin typeface="Times" pitchFamily="-16" charset="0"/>
              </a:rPr>
              <a:t>inre resurser</a:t>
            </a:r>
            <a:r>
              <a:rPr lang="sv-SE" sz="1200" dirty="0">
                <a:latin typeface="Times" pitchFamily="-16" charset="0"/>
              </a:rPr>
              <a:t> kan vara kompetens av olika slag (ämneskunskap, samarbetsförmåga, flexibilitet mm) eller en personlig läggning som kan vara en resurs i arbetet (tålmodig, noggrann mm). Det vi vanligen tänker på som exempel på yttre resurser kanske är bemanning och pengar, men det är också tydliga uppdrag, stödet i arbetsgruppen, lokalerna (om de är väl anpassade), olika hjälpmedel i arbetet, ändamålsenliga metoder mm. </a:t>
            </a:r>
          </a:p>
          <a:p>
            <a:r>
              <a:rPr lang="sv-SE" sz="1200" dirty="0">
                <a:latin typeface="Times" pitchFamily="-16" charset="0"/>
              </a:rPr>
              <a:t>Kraven belastar människan på olika sätt; en del krav belastar oss </a:t>
            </a:r>
            <a:r>
              <a:rPr lang="sv-SE" sz="1200" i="1" dirty="0">
                <a:latin typeface="Times" pitchFamily="-16" charset="0"/>
              </a:rPr>
              <a:t>fysiskt</a:t>
            </a:r>
            <a:r>
              <a:rPr lang="sv-SE" sz="1200" dirty="0">
                <a:latin typeface="Times" pitchFamily="-16" charset="0"/>
              </a:rPr>
              <a:t> (tunga lyft, mycket sittande eller mycket stående mm), </a:t>
            </a:r>
            <a:r>
              <a:rPr lang="sv-SE" sz="1200" i="1" dirty="0">
                <a:latin typeface="Times" pitchFamily="-16" charset="0"/>
              </a:rPr>
              <a:t>emotionellt</a:t>
            </a:r>
            <a:r>
              <a:rPr lang="sv-SE" sz="1200" dirty="0">
                <a:latin typeface="Times" pitchFamily="-16" charset="0"/>
              </a:rPr>
              <a:t> (svåra möten, hot och våld, konflikter mm) och </a:t>
            </a:r>
            <a:r>
              <a:rPr lang="sv-SE" sz="1200" i="1" dirty="0">
                <a:latin typeface="Times" pitchFamily="-16" charset="0"/>
              </a:rPr>
              <a:t>kognitivt</a:t>
            </a:r>
            <a:r>
              <a:rPr lang="sv-SE" sz="1200" dirty="0">
                <a:latin typeface="Times" pitchFamily="-16" charset="0"/>
              </a:rPr>
              <a:t> (svår planering, många bollar i luften, svåra och komplexa beslut). </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10</a:t>
            </a:fld>
            <a:endParaRPr lang="sv-SE"/>
          </a:p>
        </p:txBody>
      </p:sp>
    </p:spTree>
    <p:extLst>
      <p:ext uri="{BB962C8B-B14F-4D97-AF65-F5344CB8AC3E}">
        <p14:creationId xmlns:p14="http://schemas.microsoft.com/office/powerpoint/2010/main" val="192186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När målen är tydliga och ni på arbetsplatsen har en gemensam bild av vad ni tillsammans behöver göra för att nå målen är nästa steg att varje medarbetare behöver fundera över sitt individuella bidrag.</a:t>
            </a:r>
          </a:p>
          <a:p>
            <a:r>
              <a:rPr lang="sv-SE" dirty="0"/>
              <a:t>Avsätter ni tid för detta arbete på APT eller motsvarande forum har ni gjort ett stort förarbete inför de individuella medarbetarsamtalen vilket blir ett bra stöd till dig som chef.</a:t>
            </a:r>
          </a:p>
          <a:p>
            <a:endParaRPr lang="sv-SE" dirty="0"/>
          </a:p>
          <a:p>
            <a:r>
              <a:rPr lang="sv-SE" dirty="0"/>
              <a:t>Låt varje medarbetare få fundera individuellt kring vad hen kan bidra med på enheten under kommande period för att ni tillsammans ska nå era mål. Låt gärna medarbetarna stödja varandra och ha en dialog i detta. Vilka behöver samarbeta?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enkelt sätt kan vara för medarbetaren att tänka i form av Vad och Hur: VAD ska jag bidra med och HUR ska jag göra det? Låt medarbetarbetarna ta stöd av medarbetarkompassens förväntningar för vägledning samt resonemangen kring roll och sammanhang.</a:t>
            </a:r>
          </a:p>
          <a:p>
            <a:endParaRPr lang="sv-SE" dirty="0"/>
          </a:p>
          <a:p>
            <a:r>
              <a:rPr lang="sv-SE" dirty="0"/>
              <a:t>För att ytterligare konkretisera kan t.ex. varje medarbetare föreslå ett leveransmål kopplat till verksamheten, ett utvecklingsmål kopplat till förväntningar i medarbetarkompassen samt ev. ett </a:t>
            </a:r>
            <a:r>
              <a:rPr lang="sv-SE" dirty="0" err="1"/>
              <a:t>läromål</a:t>
            </a:r>
            <a:r>
              <a:rPr lang="sv-SE" dirty="0"/>
              <a:t> kopplat till behov av kompetensutveckling.</a:t>
            </a:r>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11</a:t>
            </a:fld>
            <a:endParaRPr lang="sv-SE"/>
          </a:p>
        </p:txBody>
      </p:sp>
    </p:spTree>
    <p:extLst>
      <p:ext uri="{BB962C8B-B14F-4D97-AF65-F5344CB8AC3E}">
        <p14:creationId xmlns:p14="http://schemas.microsoft.com/office/powerpoint/2010/main" val="287378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383E85A-D979-A147-889D-B48953FC0DD7}" type="slidenum">
              <a:rPr lang="sv-SE" smtClean="0"/>
              <a:t>12</a:t>
            </a:fld>
            <a:endParaRPr lang="sv-SE"/>
          </a:p>
        </p:txBody>
      </p:sp>
    </p:spTree>
    <p:extLst>
      <p:ext uri="{BB962C8B-B14F-4D97-AF65-F5344CB8AC3E}">
        <p14:creationId xmlns:p14="http://schemas.microsoft.com/office/powerpoint/2010/main" val="39745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på en rollanalys.</a:t>
            </a:r>
          </a:p>
        </p:txBody>
      </p:sp>
      <p:sp>
        <p:nvSpPr>
          <p:cNvPr id="4" name="Platshållare för bildnummer 3"/>
          <p:cNvSpPr>
            <a:spLocks noGrp="1"/>
          </p:cNvSpPr>
          <p:nvPr>
            <p:ph type="sldNum" sz="quarter" idx="5"/>
          </p:nvPr>
        </p:nvSpPr>
        <p:spPr/>
        <p:txBody>
          <a:bodyPr/>
          <a:lstStyle/>
          <a:p>
            <a:fld id="{7383E85A-D979-A147-889D-B48953FC0DD7}" type="slidenum">
              <a:rPr lang="sv-SE" smtClean="0"/>
              <a:t>15</a:t>
            </a:fld>
            <a:endParaRPr lang="sv-SE"/>
          </a:p>
        </p:txBody>
      </p:sp>
    </p:spTree>
    <p:extLst>
      <p:ext uri="{BB962C8B-B14F-4D97-AF65-F5344CB8AC3E}">
        <p14:creationId xmlns:p14="http://schemas.microsoft.com/office/powerpoint/2010/main" val="2528926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Dra ut ett papper till varje medarbetare så att alla kan skriva sammanhangen de verkar i, vilka mål sammanhanget har, din roll och vad som är särskilt viktigt i rollen. Fundera också på vilka beteenden det handlar om.</a:t>
            </a:r>
          </a:p>
        </p:txBody>
      </p:sp>
      <p:sp>
        <p:nvSpPr>
          <p:cNvPr id="4" name="Platshållare för bildnummer 3"/>
          <p:cNvSpPr>
            <a:spLocks noGrp="1"/>
          </p:cNvSpPr>
          <p:nvPr>
            <p:ph type="sldNum" sz="quarter" idx="5"/>
          </p:nvPr>
        </p:nvSpPr>
        <p:spPr/>
        <p:txBody>
          <a:bodyPr/>
          <a:lstStyle/>
          <a:p>
            <a:fld id="{7383E85A-D979-A147-889D-B48953FC0DD7}" type="slidenum">
              <a:rPr lang="sv-SE" smtClean="0"/>
              <a:t>16</a:t>
            </a:fld>
            <a:endParaRPr lang="sv-SE"/>
          </a:p>
        </p:txBody>
      </p:sp>
    </p:spTree>
    <p:extLst>
      <p:ext uri="{BB962C8B-B14F-4D97-AF65-F5344CB8AC3E}">
        <p14:creationId xmlns:p14="http://schemas.microsoft.com/office/powerpoint/2010/main" val="3629287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383E85A-D979-A147-889D-B48953FC0DD7}" type="slidenum">
              <a:rPr lang="sv-SE" smtClean="0"/>
              <a:t>18</a:t>
            </a:fld>
            <a:endParaRPr lang="sv-SE"/>
          </a:p>
        </p:txBody>
      </p:sp>
    </p:spTree>
    <p:extLst>
      <p:ext uri="{BB962C8B-B14F-4D97-AF65-F5344CB8AC3E}">
        <p14:creationId xmlns:p14="http://schemas.microsoft.com/office/powerpoint/2010/main" val="3611070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Ge gärna som chef något eget exempel på när du har tappat din roll, hur du agerade och om du lyckades komma tillbaka i roll? Bilderna kan användas som utgångspunkt för diskussion, plocka de bilder du önskar prata utifrån med dina medarbetare. Bestäm själv formatet, bikupor, trios eller andra bra varianter som gör att du får så hög delaktighet som möjligt. Nedanstående frågor är också bra att börja med individuellt för att sedan prata i par eller trios. </a:t>
            </a:r>
          </a:p>
          <a:p>
            <a:endParaRPr lang="sv-SE" dirty="0"/>
          </a:p>
          <a:p>
            <a:r>
              <a:rPr lang="sv-SE" dirty="0"/>
              <a:t>Frågeställningar att använda:</a:t>
            </a:r>
          </a:p>
          <a:p>
            <a:endParaRPr lang="sv-SE" dirty="0"/>
          </a:p>
          <a:p>
            <a:pPr marL="228600" indent="-228600">
              <a:buAutoNum type="arabicPeriod"/>
            </a:pPr>
            <a:r>
              <a:rPr lang="sv-SE" dirty="0"/>
              <a:t>Vad kan trigga dig att tappa din roll? T ex människor, situationer, beteenden, orättvisor, skvaller mm.</a:t>
            </a:r>
          </a:p>
          <a:p>
            <a:pPr marL="228600" indent="-228600">
              <a:buAutoNum type="arabicPeriod"/>
            </a:pPr>
            <a:r>
              <a:rPr lang="sv-SE" dirty="0"/>
              <a:t>Vilka är tecknen på att du har tappat din roll? </a:t>
            </a:r>
          </a:p>
          <a:p>
            <a:pPr marL="228600" indent="-228600">
              <a:buAutoNum type="arabicPeriod"/>
            </a:pPr>
            <a:r>
              <a:rPr lang="sv-SE" dirty="0"/>
              <a:t>Hur påverkar du andra när du tappar din roll? T ex reaktioner, förmåga att göra sitt jobb mm. </a:t>
            </a:r>
          </a:p>
          <a:p>
            <a:pPr marL="228600" indent="-228600">
              <a:buAutoNum type="arabicPeriod"/>
            </a:pPr>
            <a:r>
              <a:rPr lang="sv-SE" dirty="0"/>
              <a:t>Hur kan jag ta mig tillbaka när jag har tappat min roll? Strategier? T ex konkreta beteenden, handlingar och tankar. Vad behöver du för hjälp? </a:t>
            </a:r>
          </a:p>
          <a:p>
            <a:pPr marL="228600" indent="-228600">
              <a:buAutoNum type="arabicPeriod"/>
            </a:pPr>
            <a:r>
              <a:rPr lang="sv-SE" dirty="0"/>
              <a:t>Hur kan jag hjälpa andra som har tappat sin roll? Ge exempel på konkreta beteenden som kan hjälpa andra. </a:t>
            </a:r>
          </a:p>
          <a:p>
            <a:pPr marL="0" indent="0">
              <a:buNone/>
            </a:pPr>
            <a:endParaRPr lang="sv-SE" dirty="0"/>
          </a:p>
          <a:p>
            <a:pPr marL="0" indent="0">
              <a:buNone/>
            </a:pPr>
            <a:r>
              <a:rPr lang="sv-SE" dirty="0"/>
              <a:t>Du väljer själv om du vill inleda med de efterföljande bilderna om vad som händer när vi tappar vår roll. Före eller efter diskussionen. </a:t>
            </a:r>
          </a:p>
          <a:p>
            <a:pPr marL="0" indent="0">
              <a:buNone/>
            </a:pPr>
            <a:endParaRPr lang="sv-SE" dirty="0"/>
          </a:p>
          <a:p>
            <a:pPr marL="0" indent="0">
              <a:buNone/>
            </a:pPr>
            <a:r>
              <a:rPr lang="sv-SE" i="1" dirty="0"/>
              <a:t>Källa: Christina Lihagen, Sandahl Partners</a:t>
            </a:r>
          </a:p>
        </p:txBody>
      </p:sp>
      <p:sp>
        <p:nvSpPr>
          <p:cNvPr id="4" name="Platshållare för bildnummer 3"/>
          <p:cNvSpPr>
            <a:spLocks noGrp="1"/>
          </p:cNvSpPr>
          <p:nvPr>
            <p:ph type="sldNum" sz="quarter" idx="5"/>
          </p:nvPr>
        </p:nvSpPr>
        <p:spPr/>
        <p:txBody>
          <a:bodyPr/>
          <a:lstStyle/>
          <a:p>
            <a:fld id="{7383E85A-D979-A147-889D-B48953FC0DD7}" type="slidenum">
              <a:rPr lang="sv-SE" smtClean="0"/>
              <a:t>19</a:t>
            </a:fld>
            <a:endParaRPr lang="sv-SE"/>
          </a:p>
        </p:txBody>
      </p:sp>
    </p:spTree>
    <p:extLst>
      <p:ext uri="{BB962C8B-B14F-4D97-AF65-F5344CB8AC3E}">
        <p14:creationId xmlns:p14="http://schemas.microsoft.com/office/powerpoint/2010/main" val="1254853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20</a:t>
            </a:fld>
            <a:endParaRPr lang="sv-SE"/>
          </a:p>
        </p:txBody>
      </p:sp>
    </p:spTree>
    <p:extLst>
      <p:ext uri="{BB962C8B-B14F-4D97-AF65-F5344CB8AC3E}">
        <p14:creationId xmlns:p14="http://schemas.microsoft.com/office/powerpoint/2010/main" val="3949495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a:p>
            <a:r>
              <a:rPr lang="sv-SE" sz="1200" kern="1200" dirty="0">
                <a:solidFill>
                  <a:schemeClr val="tx1"/>
                </a:solidFill>
                <a:effectLst/>
                <a:latin typeface="+mn-lt"/>
                <a:ea typeface="+mn-ea"/>
                <a:cs typeface="+mn-cs"/>
              </a:rPr>
              <a:t>I denna artikel kan du läsa mer om RMS-modellen (Roll, Mål, Sammanhang) rollen är  i centrum för denna artikel.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Här sig av en fyra-stegs guide till rollanalys, som syftar till att ge dig en djupare förståelse för din egen roll i de olika sammanhang du befinner dig i.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Målet är att ge dig en klarare bild av din roll och hur du kan navigera den med större effektivitet och självklarhet.</a:t>
            </a:r>
          </a:p>
          <a:p>
            <a:r>
              <a:rPr lang="sv-SE" sz="1200" b="0" kern="1200" dirty="0">
                <a:solidFill>
                  <a:schemeClr val="tx1"/>
                </a:solidFill>
                <a:effectLst/>
                <a:latin typeface="+mn-lt"/>
                <a:ea typeface="+mn-ea"/>
                <a:cs typeface="+mn-cs"/>
              </a:rPr>
              <a:t>Utforska din roll: En steg-för-steg guide till Rollanalys baserad på RMS-modellen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Som vi beskrev i artikeln ”</a:t>
            </a:r>
            <a:r>
              <a:rPr lang="sv-SE" sz="1200"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Expertens nycklar för framgångsrikt samarbete – Roll, Mål och Sammanhang</a:t>
            </a:r>
            <a:r>
              <a:rPr lang="sv-SE" sz="1200" kern="1200" dirty="0">
                <a:solidFill>
                  <a:schemeClr val="tx1"/>
                </a:solidFill>
                <a:effectLst/>
                <a:latin typeface="+mn-lt"/>
                <a:ea typeface="+mn-ea"/>
                <a:cs typeface="+mn-cs"/>
              </a:rPr>
              <a:t>” vet vi från arbetslivsforskningen att välfungerande organisationer och arbetsgrupper präglas av tydlighet i fråga om mål och roller – och att tydligheten är ett resultat av att man återkommande pratar sig samman, att man utforskar sina olikheter och når samsyn så gott det går.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finns också goda skäl att på egen hand fördjupa sig i sin roll. Då kan du använda ett verktyg som heter rollanalys, där man reflekterar utifrån fyra steg eller perspektiv. Här kommer en kort guide till dessa fyra steg, som du kan prova på dig själv om du vill.</a:t>
            </a:r>
          </a:p>
          <a:p>
            <a:r>
              <a:rPr lang="sv-SE" sz="1200" kern="1200" dirty="0">
                <a:solidFill>
                  <a:schemeClr val="tx1"/>
                </a:solidFill>
                <a:effectLst/>
                <a:latin typeface="+mn-lt"/>
                <a:ea typeface="+mn-ea"/>
                <a:cs typeface="+mn-cs"/>
              </a:rPr>
              <a:t> </a:t>
            </a:r>
            <a:endParaRPr lang="sv-SE" sz="1200" b="0" kern="120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Navigera i rollens landskap: en fyra-stegs guide till klarsyn och effektivitet</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1: Identifiera dina sammanhang</a:t>
            </a:r>
          </a:p>
          <a:p>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Det första steget är att tänka igenom i vilka återkommande sammanhang som du ingår inom ramen för din roll. Om vi tänker på en arbetsroll kan vanliga sammanhang vara exempelvis </a:t>
            </a:r>
            <a:r>
              <a:rPr lang="sv-SE" sz="1200" kern="1200" dirty="0" err="1">
                <a:solidFill>
                  <a:schemeClr val="tx1"/>
                </a:solidFill>
                <a:effectLst/>
                <a:latin typeface="+mn-lt"/>
                <a:ea typeface="+mn-ea"/>
                <a:cs typeface="+mn-cs"/>
              </a:rPr>
              <a:t>teammöte</a:t>
            </a:r>
            <a:r>
              <a:rPr lang="sv-SE" sz="1200" kern="1200" dirty="0">
                <a:solidFill>
                  <a:schemeClr val="tx1"/>
                </a:solidFill>
                <a:effectLst/>
                <a:latin typeface="+mn-lt"/>
                <a:ea typeface="+mn-ea"/>
                <a:cs typeface="+mn-cs"/>
              </a:rPr>
              <a:t>, projektmöte, kundmöte, föreläsning men också sådana sammanhang som kafferast, avstämningsmöte med kollegor, lektioner, rapportskrivning, omvårdnadsmöte etc. </a:t>
            </a:r>
          </a:p>
          <a:p>
            <a:r>
              <a:rPr lang="sv-SE" sz="1200" kern="1200" dirty="0">
                <a:solidFill>
                  <a:schemeClr val="tx1"/>
                </a:solidFill>
                <a:effectLst/>
                <a:latin typeface="+mn-lt"/>
                <a:ea typeface="+mn-ea"/>
                <a:cs typeface="+mn-cs"/>
              </a:rPr>
              <a:t>Ett sammanhang behöver inte omfatta fler människor än man själv, utan det som definierar sammanhanget är att det har en funktion och ett mål. Börja med att lista ett antal sammanhang som är viktiga för dig och som du är nyfiken på.</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2: Förståelse av syfte och mål</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Nästa steg är att tänka igenom syfte och mål för respektive sammanhang. Här ska vi försöka formulera det syfte och mål som vi tror eller önskar att alla som ingår i sammanhanget är överens om, om det är flera som ingår. Syftet med ett </a:t>
            </a:r>
            <a:r>
              <a:rPr lang="sv-SE" sz="1200" kern="1200" dirty="0" err="1">
                <a:solidFill>
                  <a:schemeClr val="tx1"/>
                </a:solidFill>
                <a:effectLst/>
                <a:latin typeface="+mn-lt"/>
                <a:ea typeface="+mn-ea"/>
                <a:cs typeface="+mn-cs"/>
              </a:rPr>
              <a:t>teammöte</a:t>
            </a:r>
            <a:r>
              <a:rPr lang="sv-SE" sz="1200" kern="1200" dirty="0">
                <a:solidFill>
                  <a:schemeClr val="tx1"/>
                </a:solidFill>
                <a:effectLst/>
                <a:latin typeface="+mn-lt"/>
                <a:ea typeface="+mn-ea"/>
                <a:cs typeface="+mn-cs"/>
              </a:rPr>
              <a:t> är ofta att stärka samarbete och effektivitet, medan det konkret målet kan vara att säkerställa att vi har samsyn, delar samma information etc.</a:t>
            </a:r>
          </a:p>
          <a:p>
            <a:r>
              <a:rPr lang="sv-SE" sz="1200" kern="1200" dirty="0">
                <a:solidFill>
                  <a:schemeClr val="tx1"/>
                </a:solidFill>
                <a:effectLst/>
                <a:latin typeface="+mn-lt"/>
                <a:ea typeface="+mn-ea"/>
                <a:cs typeface="+mn-cs"/>
              </a:rPr>
              <a:t>När vi använder rollanalysverktyget med en grupp som har gemensamma sammanhang och låter dem prata om syfte och mål, upptäcker man ibland att man har väldigt olika bild av vad detta är, eller att man aldrig har pratat ihop sig på riktigt. På samma vis är det inte ovanligt att chefer och andra upptäcker i en individuell rollanalys att man går in i en mängd olika sammanhang utan att ha gjort klart för sig ordentligt vad målet är. Ofta har man förstås någon slags idé eller uppfattning, men den kan vara vag eller </a:t>
            </a:r>
            <a:r>
              <a:rPr lang="sv-SE" sz="1200" kern="1200" dirty="0" err="1">
                <a:solidFill>
                  <a:schemeClr val="tx1"/>
                </a:solidFill>
                <a:effectLst/>
                <a:latin typeface="+mn-lt"/>
                <a:ea typeface="+mn-ea"/>
                <a:cs typeface="+mn-cs"/>
              </a:rPr>
              <a:t>oformulerad</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3: Rollklarhet i sammanhangen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tredje steget handlar om rollen i respektive sammanhang. Givet ett visst sammanhang och dess syfte och mål: vad är din roll? Det kan tyckas som en enkel eller oskyldig fråga, men visar sig inte sällan vara mer komplex än man tänkt sig. I </a:t>
            </a:r>
            <a:r>
              <a:rPr lang="sv-SE" sz="1200" kern="1200" dirty="0" err="1">
                <a:solidFill>
                  <a:schemeClr val="tx1"/>
                </a:solidFill>
                <a:effectLst/>
                <a:latin typeface="+mn-lt"/>
                <a:ea typeface="+mn-ea"/>
                <a:cs typeface="+mn-cs"/>
              </a:rPr>
              <a:t>teammötet</a:t>
            </a:r>
            <a:r>
              <a:rPr lang="sv-SE" sz="1200" kern="1200" dirty="0">
                <a:solidFill>
                  <a:schemeClr val="tx1"/>
                </a:solidFill>
                <a:effectLst/>
                <a:latin typeface="+mn-lt"/>
                <a:ea typeface="+mn-ea"/>
                <a:cs typeface="+mn-cs"/>
              </a:rPr>
              <a:t>, som har som mål att säkerställa samsyn, kan min roll vara antingen mötesledare eller mötesdeltagare. Den kan också vara föredragande under en viss punkt, eller protokollförare eller tidhållare osv. Vad som blir min viktigaste uppgift och funktion, beror helt på hur rollen definieras. Det kan låta självklart, men vi vet att det finns potentiellt mycket kraft att vinna i att arbeta igenom och tydliggöra rollen i sitt sammanhang.</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4: Mål och uppgifter för rollen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fjärde steget handlar följdriktigt om vad rollens mål och uppgift är i sammanhanget. I exemplet med </a:t>
            </a:r>
            <a:r>
              <a:rPr lang="sv-SE" sz="1200" kern="1200" dirty="0" err="1">
                <a:solidFill>
                  <a:schemeClr val="tx1"/>
                </a:solidFill>
                <a:effectLst/>
                <a:latin typeface="+mn-lt"/>
                <a:ea typeface="+mn-ea"/>
                <a:cs typeface="+mn-cs"/>
              </a:rPr>
              <a:t>teammöte</a:t>
            </a:r>
            <a:r>
              <a:rPr lang="sv-SE" sz="1200" kern="1200" dirty="0">
                <a:solidFill>
                  <a:schemeClr val="tx1"/>
                </a:solidFill>
                <a:effectLst/>
                <a:latin typeface="+mn-lt"/>
                <a:ea typeface="+mn-ea"/>
                <a:cs typeface="+mn-cs"/>
              </a:rPr>
              <a:t>, kanske mötesledarens mål och uppgift är att se till att alla blir hörda och att vi hinner igenom agendan, medan mötesdeltagarens roll är att bidra till samtal med information och reflektion, samt stötta mötesledaren i att hålla i strukturen.</a:t>
            </a:r>
          </a:p>
          <a:p>
            <a:r>
              <a:rPr lang="sv-SE" sz="1200" kern="1200" dirty="0">
                <a:solidFill>
                  <a:schemeClr val="tx1"/>
                </a:solidFill>
                <a:effectLst/>
                <a:latin typeface="+mn-lt"/>
                <a:ea typeface="+mn-ea"/>
                <a:cs typeface="+mn-cs"/>
              </a:rPr>
              <a:t>När man har gjort dessa fyra steg, kan man välja ett sammanhang om man är extra nyfiken på och fördjupa sig ytterligare. Då kan man förslagsvis ställa sig frågor som</a:t>
            </a:r>
          </a:p>
          <a:p>
            <a:r>
              <a:rPr lang="sv-SE" sz="1200" kern="1200" dirty="0">
                <a:solidFill>
                  <a:schemeClr val="tx1"/>
                </a:solidFill>
                <a:effectLst/>
                <a:latin typeface="+mn-lt"/>
                <a:ea typeface="+mn-ea"/>
                <a:cs typeface="+mn-cs"/>
              </a:rPr>
              <a:t>– Vilka krav ställs och vilket ansvar har denna roll, i detta sammanhang?</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Vem rapporterar du till, vem håller dig ansvarig? – Vem hjälper dig? Vem ger dig feedback?</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Hur ser ditt mandat ut? Är ditt mandat i balans med ditt ansvar?</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Hur vet du om du lyckats?</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Extra viktigt att fördjupa sig i olika roller är det när organisationen är komplex, som i en matrisorganisation, eller när sammanhanget leds av någon som inte har chefsmandat. När det uppstår konflikt eller skav är det också särskilt meningsfullt att gå igenom stegen i rollanalysen. Inte sällan upptäcker man att det man betraktat som en personkonflikt, egentligen handlar om olikheter i (outtalade) synsätt och förväntningar.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Som vi har sett, är tydligheten i roller och mål avgörande för en framgångsrik arbetsgrupp eller organisation. Rollanalysens fyra steg erbjuder en värdefull ram för denna tydlighet, som inte bara underlättar samarbete utan även bidrar till personlig utveckling och arbetsglädje. Genom att reflektera över vår plats i arbetslandskapet kan vi hitta klarhet och mening i våra dagliga uppgifter.</a:t>
            </a:r>
          </a:p>
          <a:p>
            <a:endParaRPr lang="sv-SE" sz="1200" kern="1200" dirty="0">
              <a:solidFill>
                <a:schemeClr val="tx1"/>
              </a:solidFill>
              <a:effectLst/>
              <a:latin typeface="+mn-lt"/>
              <a:ea typeface="+mn-ea"/>
              <a:cs typeface="+mn-cs"/>
            </a:endParaRPr>
          </a:p>
          <a:p>
            <a:br>
              <a:rPr lang="sv-SE" sz="1200" kern="1200" dirty="0">
                <a:solidFill>
                  <a:schemeClr val="tx1"/>
                </a:solidFill>
                <a:effectLst/>
                <a:latin typeface="+mn-lt"/>
                <a:ea typeface="+mn-ea"/>
                <a:cs typeface="+mn-cs"/>
              </a:rPr>
            </a:b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22</a:t>
            </a:fld>
            <a:endParaRPr lang="sv-SE"/>
          </a:p>
        </p:txBody>
      </p:sp>
    </p:spTree>
    <p:extLst>
      <p:ext uri="{BB962C8B-B14F-4D97-AF65-F5344CB8AC3E}">
        <p14:creationId xmlns:p14="http://schemas.microsoft.com/office/powerpoint/2010/main" val="108497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a:t> </a:t>
            </a:r>
            <a:endParaRPr lang="sv-SE" i="1" dirty="0"/>
          </a:p>
          <a:p>
            <a:r>
              <a:rPr lang="sv-SE" i="1" dirty="0"/>
              <a:t>För att klicka på länkarna behöver du ha presentationen i ”visningsläge”</a:t>
            </a:r>
          </a:p>
          <a:p>
            <a:r>
              <a:rPr lang="sv-SE" i="1" dirty="0"/>
              <a:t>Alternativt är adressen är följande:</a:t>
            </a:r>
          </a:p>
          <a:p>
            <a:r>
              <a:rPr lang="sv-SE" sz="1200" dirty="0"/>
              <a:t>https://www.sandahls.se/artiklar/2022/12/15/nqe0yf894uem3e8gfv9vmbvten6lyz</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a:t>
            </a:fld>
            <a:endParaRPr lang="sv-SE"/>
          </a:p>
        </p:txBody>
      </p:sp>
    </p:spTree>
    <p:extLst>
      <p:ext uri="{BB962C8B-B14F-4D97-AF65-F5344CB8AC3E}">
        <p14:creationId xmlns:p14="http://schemas.microsoft.com/office/powerpoint/2010/main" val="19040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Bilden är dold i visningsläge och innehållet är till för dig som chef som leder bildspelet.</a:t>
            </a:r>
          </a:p>
          <a:p>
            <a:endParaRPr lang="sv-SE" dirty="0"/>
          </a:p>
          <a:p>
            <a:r>
              <a:rPr lang="sv-SE" dirty="0"/>
              <a:t>Bilden illustrerar tema (bollarna) för implementering av medarbetarkompassen. </a:t>
            </a:r>
          </a:p>
          <a:p>
            <a:endParaRPr lang="sv-SE" dirty="0"/>
          </a:p>
          <a:p>
            <a:r>
              <a:rPr lang="sv-SE" dirty="0"/>
              <a:t>Detta stödmaterial fokuserar på roll, mål och sammanhang. </a:t>
            </a:r>
          </a:p>
          <a:p>
            <a:endParaRPr lang="sv-SE" dirty="0"/>
          </a:p>
          <a:p>
            <a:pPr marL="0" indent="0">
              <a:buFontTx/>
              <a:buNone/>
            </a:pPr>
            <a:r>
              <a:rPr lang="sv-SE" dirty="0"/>
              <a:t>Det finns mer eller mindre en koppling till hela kompassen, delar med direkt koppling är följande:</a:t>
            </a:r>
          </a:p>
          <a:p>
            <a:endParaRPr lang="sv-SE" dirty="0"/>
          </a:p>
          <a:p>
            <a:pPr marL="171450" indent="-171450">
              <a:buFontTx/>
              <a:buChar char="-"/>
            </a:pPr>
            <a:r>
              <a:rPr lang="sv-SE" dirty="0"/>
              <a:t>Utföra sitt arbete med god kvalitet för att uppnå mål resultat utifrån ett medborgarperspektiv.</a:t>
            </a:r>
          </a:p>
          <a:p>
            <a:pPr marL="171450" indent="-171450">
              <a:buFontTx/>
              <a:buChar char="-"/>
            </a:pPr>
            <a:r>
              <a:rPr lang="sv-SE" dirty="0"/>
              <a:t>Anpassa, utveckla och lära dig nytt efter förändrade krav och förutsättningar.</a:t>
            </a:r>
          </a:p>
          <a:p>
            <a:pPr marL="171450" indent="-171450">
              <a:buFontTx/>
              <a:buChar char="-"/>
            </a:pPr>
            <a:r>
              <a:rPr lang="sv-SE" dirty="0"/>
              <a:t>Vara lojal mot fattade beslut</a:t>
            </a:r>
          </a:p>
          <a:p>
            <a:pPr marL="171450" indent="-171450">
              <a:buFontTx/>
              <a:buChar char="-"/>
            </a:pPr>
            <a:r>
              <a:rPr lang="sv-SE" dirty="0"/>
              <a:t>Dela med dig av kunskap för gemensam utveckling samt samverka för helheten</a:t>
            </a:r>
          </a:p>
          <a:p>
            <a:pPr marL="171450" indent="-171450">
              <a:buFontTx/>
              <a:buChar char="-"/>
            </a:pPr>
            <a:r>
              <a:rPr lang="sv-SE" dirty="0"/>
              <a:t>Vara öppen och utveckla ditt beteende till nya miljöer och förändrade grupper.</a:t>
            </a:r>
          </a:p>
          <a:p>
            <a:pPr marL="171450" indent="-171450">
              <a:buFontTx/>
              <a:buChar char="-"/>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a:t>
            </a:fld>
            <a:endParaRPr lang="sv-SE"/>
          </a:p>
        </p:txBody>
      </p:sp>
    </p:spTree>
    <p:extLst>
      <p:ext uri="{BB962C8B-B14F-4D97-AF65-F5344CB8AC3E}">
        <p14:creationId xmlns:p14="http://schemas.microsoft.com/office/powerpoint/2010/main" val="64276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Stödmaterial:</a:t>
            </a:r>
          </a:p>
        </p:txBody>
      </p:sp>
      <p:sp>
        <p:nvSpPr>
          <p:cNvPr id="4" name="Platshållare för bildnummer 3"/>
          <p:cNvSpPr>
            <a:spLocks noGrp="1"/>
          </p:cNvSpPr>
          <p:nvPr>
            <p:ph type="sldNum" sz="quarter" idx="5"/>
          </p:nvPr>
        </p:nvSpPr>
        <p:spPr/>
        <p:txBody>
          <a:bodyPr/>
          <a:lstStyle/>
          <a:p>
            <a:fld id="{7383E85A-D979-A147-889D-B48953FC0DD7}" type="slidenum">
              <a:rPr lang="sv-SE" smtClean="0"/>
              <a:t>4</a:t>
            </a:fld>
            <a:endParaRPr lang="sv-SE"/>
          </a:p>
        </p:txBody>
      </p:sp>
    </p:spTree>
    <p:extLst>
      <p:ext uri="{BB962C8B-B14F-4D97-AF65-F5344CB8AC3E}">
        <p14:creationId xmlns:p14="http://schemas.microsoft.com/office/powerpoint/2010/main" val="385894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dirty="0"/>
              <a:t>Temat för workshopen är roll, mål och sammanhang. </a:t>
            </a:r>
          </a:p>
          <a:p>
            <a:endParaRPr lang="sv-SE" dirty="0"/>
          </a:p>
          <a:p>
            <a:pPr marL="0" indent="0">
              <a:buFontTx/>
              <a:buNone/>
            </a:pPr>
            <a:r>
              <a:rPr lang="sv-SE" dirty="0"/>
              <a:t>Det finns mer eller mindre en koppling till hela kompassen, delar med direkt koppling är följande:</a:t>
            </a:r>
          </a:p>
          <a:p>
            <a:endParaRPr lang="sv-SE" dirty="0"/>
          </a:p>
          <a:p>
            <a:pPr marL="171450" indent="-171450">
              <a:buFontTx/>
              <a:buChar char="-"/>
            </a:pPr>
            <a:r>
              <a:rPr lang="sv-SE" dirty="0"/>
              <a:t>Utföra sitt arbete med god kvalitet för att uppnå mål resultat utifrån ett medborgarperspektiv.</a:t>
            </a:r>
          </a:p>
          <a:p>
            <a:pPr marL="171450" indent="-171450">
              <a:buFontTx/>
              <a:buChar char="-"/>
            </a:pPr>
            <a:r>
              <a:rPr lang="sv-SE" dirty="0"/>
              <a:t>Anpassa, utveckla och lära dig nytt efter förändrade krav och förutsättningar.</a:t>
            </a:r>
          </a:p>
          <a:p>
            <a:pPr marL="171450" indent="-171450">
              <a:buFontTx/>
              <a:buChar char="-"/>
            </a:pPr>
            <a:r>
              <a:rPr lang="sv-SE" dirty="0"/>
              <a:t>Vara lojal mot fattade beslut</a:t>
            </a:r>
          </a:p>
          <a:p>
            <a:pPr marL="171450" indent="-171450">
              <a:buFontTx/>
              <a:buChar char="-"/>
            </a:pPr>
            <a:r>
              <a:rPr lang="sv-SE" dirty="0"/>
              <a:t>Dela med dig av kunskap för gemensam utveckling sam samverka för helheten</a:t>
            </a:r>
          </a:p>
          <a:p>
            <a:pPr marL="171450" indent="-171450">
              <a:buFontTx/>
              <a:buChar char="-"/>
            </a:pPr>
            <a:r>
              <a:rPr lang="sv-SE" dirty="0"/>
              <a:t>Vara öppen och utveckla ditt beteende till nya miljöer och förändrade grupper.</a:t>
            </a:r>
          </a:p>
          <a:p>
            <a:pPr marL="0" indent="0">
              <a:buFontTx/>
              <a:buNone/>
            </a:pPr>
            <a:endParaRPr lang="sv-SE" dirty="0"/>
          </a:p>
          <a:p>
            <a:pPr marL="0" indent="0">
              <a:buFontTx/>
              <a:buNone/>
            </a:pPr>
            <a:r>
              <a:rPr lang="sv-SE" dirty="0"/>
              <a:t>Vi kommer tillbaka till medarbetarkompassen flera gånger under detta tema.</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5</a:t>
            </a:fld>
            <a:endParaRPr lang="sv-SE"/>
          </a:p>
        </p:txBody>
      </p:sp>
    </p:spTree>
    <p:extLst>
      <p:ext uri="{BB962C8B-B14F-4D97-AF65-F5344CB8AC3E}">
        <p14:creationId xmlns:p14="http://schemas.microsoft.com/office/powerpoint/2010/main" val="138518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 god utgångspunkt för att arbeta med att utveckla individer, grupper och organisationer är systemteori. Ett centralt begrepp inom systemteori är </a:t>
            </a:r>
            <a:r>
              <a:rPr lang="sv-SE" sz="1200" i="1" kern="1200" dirty="0">
                <a:solidFill>
                  <a:schemeClr val="tx1"/>
                </a:solidFill>
                <a:effectLst/>
                <a:latin typeface="+mn-lt"/>
                <a:ea typeface="+mn-ea"/>
                <a:cs typeface="+mn-cs"/>
              </a:rPr>
              <a:t>mänskliga system.</a:t>
            </a:r>
            <a:r>
              <a:rPr lang="sv-SE" sz="1200" kern="1200" dirty="0">
                <a:solidFill>
                  <a:schemeClr val="tx1"/>
                </a:solidFill>
                <a:effectLst/>
                <a:latin typeface="+mn-lt"/>
                <a:ea typeface="+mn-ea"/>
                <a:cs typeface="+mn-cs"/>
              </a:rPr>
              <a:t> Det är egentligen bara ett annat ord för ett </a:t>
            </a:r>
            <a:r>
              <a:rPr lang="sv-SE" sz="1200" i="1" kern="1200" dirty="0">
                <a:solidFill>
                  <a:schemeClr val="tx1"/>
                </a:solidFill>
                <a:effectLst/>
                <a:latin typeface="+mn-lt"/>
                <a:ea typeface="+mn-ea"/>
                <a:cs typeface="+mn-cs"/>
              </a:rPr>
              <a:t>sammanhang</a:t>
            </a:r>
            <a:r>
              <a:rPr lang="sv-SE" sz="1200" kern="1200" dirty="0">
                <a:solidFill>
                  <a:schemeClr val="tx1"/>
                </a:solidFill>
                <a:effectLst/>
                <a:latin typeface="+mn-lt"/>
                <a:ea typeface="+mn-ea"/>
                <a:cs typeface="+mn-cs"/>
              </a:rPr>
              <a:t> där människor samverkar. Vi finns och verkar i många olika sammanhang. Det kan vara en organisation, men även en förening, en familj eller ett innebandylag. </a:t>
            </a:r>
            <a:r>
              <a:rPr lang="sv-SE" sz="1200" b="0" i="0" kern="1200" dirty="0">
                <a:solidFill>
                  <a:schemeClr val="tx1"/>
                </a:solidFill>
                <a:effectLst/>
                <a:latin typeface="+mn-lt"/>
                <a:ea typeface="+mn-ea"/>
                <a:cs typeface="+mn-cs"/>
              </a:rPr>
              <a:t>Varje sådant sammanhang utgör ett eget mänskligt system, som har sina egna mål och uppgifter. </a:t>
            </a:r>
            <a:r>
              <a:rPr lang="sv-SE" sz="1200" kern="1200" dirty="0">
                <a:solidFill>
                  <a:schemeClr val="tx1"/>
                </a:solidFill>
                <a:effectLst/>
                <a:latin typeface="+mn-lt"/>
                <a:ea typeface="+mn-ea"/>
                <a:cs typeface="+mn-cs"/>
              </a:rPr>
              <a:t>I varje sammanhang har vi olika roller.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Fortsatt kommer vi att fokusera på roll, mål och sammanhang i arbetet. Förenklat kan man säga att en organisation finns till för att uppnå ett mål. Motala kommun som organisation har som mål att bedriva god verksamhet för våra medborgare. Där har du en viktig </a:t>
            </a:r>
            <a:r>
              <a:rPr lang="sv-SE" sz="1200" i="1" kern="1200" dirty="0">
                <a:solidFill>
                  <a:schemeClr val="tx1"/>
                </a:solidFill>
                <a:effectLst/>
                <a:latin typeface="+mn-lt"/>
                <a:ea typeface="+mn-ea"/>
                <a:cs typeface="+mn-cs"/>
              </a:rPr>
              <a:t>roll</a:t>
            </a:r>
            <a:r>
              <a:rPr lang="sv-SE" sz="1200" kern="1200" dirty="0">
                <a:solidFill>
                  <a:schemeClr val="tx1"/>
                </a:solidFill>
                <a:effectLst/>
                <a:latin typeface="+mn-lt"/>
                <a:ea typeface="+mn-ea"/>
                <a:cs typeface="+mn-cs"/>
              </a:rPr>
              <a:t> som medarbetare. Du är inte bara en person utan en person i roll, medarbetarrollen.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För att vi ska kunna samarbeta, uppnå mål och jobba med förändringsarbete är det viktigt att alla har en gemensam bild av </a:t>
            </a:r>
            <a:r>
              <a:rPr lang="sv-SE" sz="1200" i="1" kern="1200" dirty="0">
                <a:solidFill>
                  <a:schemeClr val="tx1"/>
                </a:solidFill>
                <a:effectLst/>
                <a:latin typeface="+mn-lt"/>
                <a:ea typeface="+mn-ea"/>
                <a:cs typeface="+mn-cs"/>
              </a:rPr>
              <a:t>Roll, Mål och Sammanhang.</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b="0" dirty="0"/>
          </a:p>
          <a:p>
            <a:r>
              <a:rPr lang="sv-SE" b="0" i="1" dirty="0"/>
              <a:t>Källa: Mänskliga system och RMS modellen (roll mål och sammanhang) </a:t>
            </a:r>
            <a:r>
              <a:rPr lang="sv-SE" i="1" dirty="0"/>
              <a:t>Skrivet av</a:t>
            </a:r>
            <a:r>
              <a:rPr lang="sv-SE" i="1" dirty="0">
                <a:solidFill>
                  <a:schemeClr val="accent4">
                    <a:lumMod val="60000"/>
                    <a:lumOff val="40000"/>
                  </a:schemeClr>
                </a:solidFill>
              </a:rPr>
              <a:t> </a:t>
            </a:r>
            <a:r>
              <a:rPr lang="sv-SE" i="1" u="sng"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Tor Wennerberg</a:t>
            </a:r>
            <a:endParaRPr lang="sv-SE" i="1" dirty="0">
              <a:solidFill>
                <a:schemeClr val="accent4">
                  <a:lumMod val="60000"/>
                  <a:lumOff val="40000"/>
                </a:schemeClr>
              </a:solidFill>
            </a:endParaRP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6</a:t>
            </a:fld>
            <a:endParaRPr lang="sv-SE"/>
          </a:p>
        </p:txBody>
      </p:sp>
    </p:spTree>
    <p:extLst>
      <p:ext uri="{BB962C8B-B14F-4D97-AF65-F5344CB8AC3E}">
        <p14:creationId xmlns:p14="http://schemas.microsoft.com/office/powerpoint/2010/main" val="408898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En yrkesroll kan delas upp i två delar. </a:t>
            </a:r>
          </a:p>
          <a:p>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Det handlar dels om att ha den kompetens, erfarenhet och kunnande inom yrket som behövs för att kunna bidra till målet. Befattningsroll. </a:t>
            </a:r>
            <a:endParaRPr lang="sv-SE" sz="1200" kern="1200" dirty="0">
              <a:solidFill>
                <a:schemeClr val="tx1"/>
              </a:solidFill>
              <a:effectLst/>
              <a:highlight>
                <a:srgbClr val="FFFF00"/>
              </a:highlight>
              <a:latin typeface="+mn-lt"/>
              <a:ea typeface="+mn-ea"/>
              <a:cs typeface="+mn-cs"/>
            </a:endParaRP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kern="1200" dirty="0">
                <a:solidFill>
                  <a:schemeClr val="tx1"/>
                </a:solidFill>
                <a:effectLst/>
                <a:latin typeface="+mn-lt"/>
                <a:ea typeface="+mn-ea"/>
                <a:cs typeface="+mn-cs"/>
              </a:rPr>
              <a:t>Dels handlar det om att kunna samspela med andra på ett tillräckligt klokt sätt, både internt och externt, bland annat genom att kommunicera och bemöta andra lyhört och med respekt. Din roll i arbetslaget/teamet. </a:t>
            </a: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0" indent="0">
              <a:buFont typeface="Arial" panose="020B0604020202020204" pitchFamily="34" charset="0"/>
              <a:buNone/>
            </a:pPr>
            <a:endParaRPr lang="sv-SE" sz="1200" kern="1200" dirty="0">
              <a:solidFill>
                <a:schemeClr val="tx1"/>
              </a:solidFill>
              <a:effectLst/>
              <a:latin typeface="+mn-lt"/>
              <a:ea typeface="+mn-ea"/>
              <a:cs typeface="+mn-cs"/>
            </a:endParaRP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7</a:t>
            </a:fld>
            <a:endParaRPr lang="sv-SE"/>
          </a:p>
        </p:txBody>
      </p:sp>
    </p:spTree>
    <p:extLst>
      <p:ext uri="{BB962C8B-B14F-4D97-AF65-F5344CB8AC3E}">
        <p14:creationId xmlns:p14="http://schemas.microsoft.com/office/powerpoint/2010/main" val="126095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8</a:t>
            </a:fld>
            <a:endParaRPr lang="sv-SE"/>
          </a:p>
        </p:txBody>
      </p:sp>
    </p:spTree>
    <p:extLst>
      <p:ext uri="{BB962C8B-B14F-4D97-AF65-F5344CB8AC3E}">
        <p14:creationId xmlns:p14="http://schemas.microsoft.com/office/powerpoint/2010/main" val="192231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Egentligen är det ett litet mirakel att komplexa organisationer existerar och kan leverera och nå sina mål. Vi människor är faktiskt fantastiska på att organisera samarbete. Skälet till att vi klarar det är att vi med känslor och motivation kan skapa ett större gemensamt sammanhang, där vi som individer, med våra personliga förmågor och vår energi, vill vara med och bidra.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Det önskvärda är att varje roll har egna, tydliga mål som bidrar till sammanhangets mål, som i sin tur bidrar till hela organisationens mål. Mål behöver vara formulerade så att de informerar rollerna. </a:t>
            </a:r>
            <a:r>
              <a:rPr lang="sv-SE" sz="1200" kern="1200" dirty="0">
                <a:solidFill>
                  <a:schemeClr val="tx1"/>
                </a:solidFill>
                <a:effectLst/>
                <a:latin typeface="+mn-lt"/>
                <a:ea typeface="+mn-ea"/>
                <a:cs typeface="+mn-cs"/>
              </a:rPr>
              <a:t>Det är med andra ord </a:t>
            </a:r>
            <a:r>
              <a:rPr lang="sv-SE" sz="1200" i="1" kern="1200" dirty="0">
                <a:solidFill>
                  <a:schemeClr val="tx1"/>
                </a:solidFill>
                <a:effectLst/>
                <a:latin typeface="+mn-lt"/>
                <a:ea typeface="+mn-ea"/>
                <a:cs typeface="+mn-cs"/>
              </a:rPr>
              <a:t>Roll, Mål och Sammanhang </a:t>
            </a:r>
            <a:r>
              <a:rPr lang="sv-SE" sz="1200" kern="1200" dirty="0">
                <a:solidFill>
                  <a:schemeClr val="tx1"/>
                </a:solidFill>
                <a:effectLst/>
                <a:latin typeface="+mn-lt"/>
                <a:ea typeface="+mn-ea"/>
                <a:cs typeface="+mn-cs"/>
              </a:rPr>
              <a:t>som är nyckelorden i ett framgångsrikt samarbete. Det innebär inte ett robotliknande rolltagande där vi alla ska agera på samma sätt. Tvärtom – forskningen visar tydligt att det är våra olikheter som individer som gör att det blir bra.</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När vi blir mer uppmärksamma på det sammanhang vi befinner oss i och mer medvetna om vad målet är för just detta sammanhang, blir det lättare för oss att ta vår roll i stunden på klokast möjliga vis.</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9</a:t>
            </a:fld>
            <a:endParaRPr lang="sv-SE"/>
          </a:p>
        </p:txBody>
      </p:sp>
    </p:spTree>
    <p:extLst>
      <p:ext uri="{BB962C8B-B14F-4D97-AF65-F5344CB8AC3E}">
        <p14:creationId xmlns:p14="http://schemas.microsoft.com/office/powerpoint/2010/main" val="4090275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kapit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12" name="Platshållare för bildnummer 11">
            <a:extLst>
              <a:ext uri="{FF2B5EF4-FFF2-40B4-BE49-F238E27FC236}">
                <a16:creationId xmlns:a16="http://schemas.microsoft.com/office/drawing/2014/main" id="{775F9B0C-A857-FD47-9E6A-6B189286224D}"/>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50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ros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5">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324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E2A4141-BB01-A44B-A36A-DDCC017DE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1F60A8D8-C29B-BD4F-9703-46D4DF81620C}"/>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1FDFAAE1-6E29-0148-ADFA-5051572A23FB}"/>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D08D41C6-9E97-8A4D-AF25-9D09C2924F6F}"/>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1736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mörkblå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6">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66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ida med bild">
    <p:spTree>
      <p:nvGrpSpPr>
        <p:cNvPr id="1" name=""/>
        <p:cNvGrpSpPr/>
        <p:nvPr/>
      </p:nvGrpSpPr>
      <p:grpSpPr>
        <a:xfrm>
          <a:off x="0" y="0"/>
          <a:ext cx="0" cy="0"/>
          <a:chOff x="0" y="0"/>
          <a:chExt cx="0" cy="0"/>
        </a:xfrm>
      </p:grpSpPr>
      <p:sp>
        <p:nvSpPr>
          <p:cNvPr id="13"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5"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dirty="0"/>
              <a:t>Klicka här för att ändra format</a:t>
            </a:r>
          </a:p>
        </p:txBody>
      </p:sp>
      <p:sp>
        <p:nvSpPr>
          <p:cNvPr id="3" name="Platshållare för bildnummer 2">
            <a:extLst>
              <a:ext uri="{FF2B5EF4-FFF2-40B4-BE49-F238E27FC236}">
                <a16:creationId xmlns:a16="http://schemas.microsoft.com/office/drawing/2014/main" id="{CFA8AB5F-8283-704B-8175-BDAD60322C0D}"/>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8"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6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dirty="0"/>
              <a:t>Klicka här för att ändra format</a:t>
            </a:r>
          </a:p>
        </p:txBody>
      </p:sp>
      <p:sp>
        <p:nvSpPr>
          <p:cNvPr id="2" name="Platshållare för bildnummer 1">
            <a:extLst>
              <a:ext uri="{FF2B5EF4-FFF2-40B4-BE49-F238E27FC236}">
                <a16:creationId xmlns:a16="http://schemas.microsoft.com/office/drawing/2014/main" id="{E951F9E6-216A-284C-A962-DDB966D293F1}"/>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4"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544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ida vit med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0"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a:t>Klicka här för att ändra format</a:t>
            </a:r>
            <a:endParaRPr lang="sv-SE" dirty="0"/>
          </a:p>
        </p:txBody>
      </p:sp>
      <p:sp>
        <p:nvSpPr>
          <p:cNvPr id="11"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128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vit utan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a:t>Klicka här för att ändra format</a:t>
            </a:r>
            <a:endParaRPr lang="sv-SE" dirty="0"/>
          </a:p>
        </p:txBody>
      </p:sp>
      <p:sp>
        <p:nvSpPr>
          <p:cNvPr id="7"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9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kapitelsid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1">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0752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mörk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96A80BCA-10E4-3D4F-981A-599BF66529B9}"/>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737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mörk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2">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78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71CF116D-D6FD-2341-8E95-7AF53214E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2D96E855-D81C-FD4E-821D-8119E720C4F5}"/>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86AFEE12-C57C-C849-9CA0-D161E46B71F6}"/>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17E29388-6420-C642-8680-B8F1A1BA77FA}"/>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6747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3">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4822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oran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C98D89CE-7826-B14C-BF8A-238E77183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628151F3-50A2-D840-9B47-BD97EF66A4FB}"/>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3EAB990B-538E-C844-A743-D37037929723}"/>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A057CA41-9427-5C48-BFDF-BE8DD649018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40307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orange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4">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1055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61A0DCB3-20C5-6047-A3E7-B5C87AEA3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B7FCFCCF-0D4D-5D4A-81BC-E5E6A080EF0D}"/>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D5679DD8-BB91-7F47-81E3-C0D1EE57AD1F}"/>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F1AA71C8-1FE0-7047-8EA9-63602B03A75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32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105C11B-CC1E-3849-9B7A-37EA9405FFA8}"/>
              </a:ext>
            </a:extLst>
          </p:cNvPr>
          <p:cNvSpPr/>
          <p:nvPr userDrawn="1"/>
        </p:nvSpPr>
        <p:spPr>
          <a:xfrm>
            <a:off x="108000" y="102393"/>
            <a:ext cx="8928000" cy="450327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2" name="Platshållare för rubrik 1">
            <a:extLst>
              <a:ext uri="{FF2B5EF4-FFF2-40B4-BE49-F238E27FC236}">
                <a16:creationId xmlns:a16="http://schemas.microsoft.com/office/drawing/2014/main" id="{3CC9E82B-5733-9048-BE26-E951DA9D00F7}"/>
              </a:ext>
            </a:extLst>
          </p:cNvPr>
          <p:cNvSpPr>
            <a:spLocks noGrp="1"/>
          </p:cNvSpPr>
          <p:nvPr>
            <p:ph type="title"/>
          </p:nvPr>
        </p:nvSpPr>
        <p:spPr>
          <a:xfrm>
            <a:off x="107999" y="102393"/>
            <a:ext cx="8927999" cy="900000"/>
          </a:xfrm>
          <a:prstGeom prst="rect">
            <a:avLst/>
          </a:prstGeom>
        </p:spPr>
        <p:txBody>
          <a:bodyPr vert="horz" lIns="288000" tIns="0" rIns="28800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394C773-AEA7-7546-9D46-9CF883B784B0}"/>
              </a:ext>
            </a:extLst>
          </p:cNvPr>
          <p:cNvSpPr>
            <a:spLocks noGrp="1"/>
          </p:cNvSpPr>
          <p:nvPr>
            <p:ph type="body" idx="1"/>
          </p:nvPr>
        </p:nvSpPr>
        <p:spPr>
          <a:xfrm>
            <a:off x="107997" y="1002393"/>
            <a:ext cx="8927998" cy="3603270"/>
          </a:xfrm>
          <a:prstGeom prst="rect">
            <a:avLst/>
          </a:prstGeom>
        </p:spPr>
        <p:txBody>
          <a:bodyPr vert="horz" lIns="288000" tIns="144000" rIns="28800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FE8C26DD-2866-334B-AD6A-61665D77E0BB}"/>
              </a:ext>
            </a:extLst>
          </p:cNvPr>
          <p:cNvSpPr>
            <a:spLocks noGrp="1"/>
          </p:cNvSpPr>
          <p:nvPr>
            <p:ph type="sldNum" sz="quarter" idx="4"/>
          </p:nvPr>
        </p:nvSpPr>
        <p:spPr>
          <a:xfrm>
            <a:off x="4290817" y="4764055"/>
            <a:ext cx="562357" cy="215444"/>
          </a:xfrm>
          <a:prstGeom prst="rect">
            <a:avLst/>
          </a:prstGeom>
        </p:spPr>
        <p:txBody>
          <a:bodyPr vert="horz" wrap="square" lIns="91440" tIns="45720" rIns="91440" bIns="45720" rtlCol="0" anchor="ctr">
            <a:spAutoFit/>
          </a:bodyPr>
          <a:lstStyle>
            <a:lvl1pPr algn="ctr">
              <a:defRPr sz="800">
                <a:solidFill>
                  <a:schemeClr val="tx1">
                    <a:tint val="75000"/>
                  </a:schemeClr>
                </a:solidFill>
                <a:latin typeface="Barlow" pitchFamily="2" charset="77"/>
              </a:defRPr>
            </a:lvl1pPr>
          </a:lstStyle>
          <a:p>
            <a:fld id="{DD7EE01C-7D4D-3049-8107-6C261A7D8CF8}" type="slidenum">
              <a:rPr lang="sv-SE" smtClean="0"/>
              <a:pPr/>
              <a:t>‹#›</a:t>
            </a:fld>
            <a:endParaRPr lang="sv-SE" dirty="0"/>
          </a:p>
        </p:txBody>
      </p:sp>
      <p:sp>
        <p:nvSpPr>
          <p:cNvPr id="7" name="textruta 6">
            <a:extLst>
              <a:ext uri="{FF2B5EF4-FFF2-40B4-BE49-F238E27FC236}">
                <a16:creationId xmlns:a16="http://schemas.microsoft.com/office/drawing/2014/main" id="{49736CD7-D0A6-3541-9784-6959D6FD5147}"/>
              </a:ext>
            </a:extLst>
          </p:cNvPr>
          <p:cNvSpPr txBox="1"/>
          <p:nvPr userDrawn="1"/>
        </p:nvSpPr>
        <p:spPr>
          <a:xfrm>
            <a:off x="107996" y="4802528"/>
            <a:ext cx="741257" cy="138499"/>
          </a:xfrm>
          <a:prstGeom prst="rect">
            <a:avLst/>
          </a:prstGeom>
          <a:noFill/>
        </p:spPr>
        <p:txBody>
          <a:bodyPr wrap="none" lIns="288000" tIns="0" rIns="0" bIns="0" rtlCol="0" anchor="ctr" anchorCtr="0">
            <a:spAutoFit/>
          </a:bodyPr>
          <a:lstStyle/>
          <a:p>
            <a:r>
              <a:rPr lang="sv-SE" sz="900" b="0" i="0" dirty="0">
                <a:latin typeface="Barlow Semi Condensed SemiBold" pitchFamily="2" charset="77"/>
              </a:rPr>
              <a:t>motala.se</a:t>
            </a:r>
          </a:p>
        </p:txBody>
      </p:sp>
      <p:pic>
        <p:nvPicPr>
          <p:cNvPr id="11" name="Bild 10">
            <a:extLst>
              <a:ext uri="{FF2B5EF4-FFF2-40B4-BE49-F238E27FC236}">
                <a16:creationId xmlns:a16="http://schemas.microsoft.com/office/drawing/2014/main" id="{F56319D0-4C8A-814E-BBF3-103251DA5B7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84571" y="4697385"/>
            <a:ext cx="663429" cy="360000"/>
          </a:xfrm>
          <a:prstGeom prst="rect">
            <a:avLst/>
          </a:prstGeom>
        </p:spPr>
      </p:pic>
      <p:pic>
        <p:nvPicPr>
          <p:cNvPr id="26" name="Bild 25">
            <a:extLst>
              <a:ext uri="{FF2B5EF4-FFF2-40B4-BE49-F238E27FC236}">
                <a16:creationId xmlns:a16="http://schemas.microsoft.com/office/drawing/2014/main" id="{784DDFEA-86B9-0A41-B46D-1D1572E81FA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220873" y="2352782"/>
            <a:ext cx="3816646" cy="2252881"/>
          </a:xfrm>
          <a:prstGeom prst="rect">
            <a:avLst/>
          </a:prstGeom>
        </p:spPr>
      </p:pic>
    </p:spTree>
    <p:extLst>
      <p:ext uri="{BB962C8B-B14F-4D97-AF65-F5344CB8AC3E}">
        <p14:creationId xmlns:p14="http://schemas.microsoft.com/office/powerpoint/2010/main" val="334675449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6" r:id="rId3"/>
    <p:sldLayoutId id="2147483676" r:id="rId4"/>
    <p:sldLayoutId id="2147483667" r:id="rId5"/>
    <p:sldLayoutId id="2147483678" r:id="rId6"/>
    <p:sldLayoutId id="2147483668" r:id="rId7"/>
    <p:sldLayoutId id="2147483679" r:id="rId8"/>
    <p:sldLayoutId id="2147483669" r:id="rId9"/>
    <p:sldLayoutId id="2147483680" r:id="rId10"/>
    <p:sldLayoutId id="2147483670" r:id="rId11"/>
    <p:sldLayoutId id="2147483681" r:id="rId12"/>
    <p:sldLayoutId id="2147483665" r:id="rId13"/>
    <p:sldLayoutId id="2147483671" r:id="rId14"/>
    <p:sldLayoutId id="2147483677" r:id="rId15"/>
    <p:sldLayoutId id="2147483675" r:id="rId16"/>
  </p:sldLayoutIdLst>
  <p:hf sldNum="0" hdr="0" ftr="0" dt="0"/>
  <p:txStyles>
    <p:titleStyle>
      <a:lvl1pPr algn="l" defTabSz="685800" rtl="0" eaLnBrk="1" latinLnBrk="0" hangingPunct="1">
        <a:lnSpc>
          <a:spcPct val="90000"/>
        </a:lnSpc>
        <a:spcBef>
          <a:spcPct val="0"/>
        </a:spcBef>
        <a:buNone/>
        <a:defRPr sz="2800" b="0" i="0" kern="1200">
          <a:solidFill>
            <a:schemeClr val="tx1"/>
          </a:solidFill>
          <a:latin typeface="Barlow Semi Condensed SemiBold" pitchFamily="2" charset="77"/>
          <a:ea typeface="+mj-ea"/>
          <a:cs typeface="+mj-cs"/>
        </a:defRPr>
      </a:lvl1pPr>
    </p:titleStyle>
    <p:body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sandahls.se/artiklar/2022/12/15/nqe0yf894uem3e8gfv9vmbvten6lyz"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610B96D-6875-49AD-8330-C3E0A1661B61}"/>
              </a:ext>
            </a:extLst>
          </p:cNvPr>
          <p:cNvSpPr>
            <a:spLocks noGrp="1"/>
          </p:cNvSpPr>
          <p:nvPr>
            <p:ph type="body" sz="quarter" idx="14"/>
          </p:nvPr>
        </p:nvSpPr>
        <p:spPr>
          <a:xfrm>
            <a:off x="107951" y="531602"/>
            <a:ext cx="5111403" cy="2469356"/>
          </a:xfrm>
        </p:spPr>
        <p:txBody>
          <a:bodyPr/>
          <a:lstStyle/>
          <a:p>
            <a:r>
              <a:rPr lang="sv-SE" dirty="0"/>
              <a:t>Roll, mål och sammanhang</a:t>
            </a:r>
          </a:p>
          <a:p>
            <a:endParaRPr lang="sv-SE" dirty="0"/>
          </a:p>
        </p:txBody>
      </p:sp>
      <p:pic>
        <p:nvPicPr>
          <p:cNvPr id="4" name="Bildobjekt 3">
            <a:extLst>
              <a:ext uri="{FF2B5EF4-FFF2-40B4-BE49-F238E27FC236}">
                <a16:creationId xmlns:a16="http://schemas.microsoft.com/office/drawing/2014/main" id="{862124ED-CF4C-4606-9A5B-027DC0BDBA68}"/>
              </a:ext>
            </a:extLst>
          </p:cNvPr>
          <p:cNvPicPr>
            <a:picLocks noChangeAspect="1"/>
          </p:cNvPicPr>
          <p:nvPr/>
        </p:nvPicPr>
        <p:blipFill>
          <a:blip r:embed="rId3"/>
          <a:stretch>
            <a:fillRect/>
          </a:stretch>
        </p:blipFill>
        <p:spPr>
          <a:xfrm>
            <a:off x="6363051" y="393942"/>
            <a:ext cx="2328155" cy="2328155"/>
          </a:xfrm>
          <a:prstGeom prst="rect">
            <a:avLst/>
          </a:prstGeom>
        </p:spPr>
      </p:pic>
    </p:spTree>
    <p:extLst>
      <p:ext uri="{BB962C8B-B14F-4D97-AF65-F5344CB8AC3E}">
        <p14:creationId xmlns:p14="http://schemas.microsoft.com/office/powerpoint/2010/main" val="423350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5187702F-E0E2-4357-9EFE-D6C6D21C9227}"/>
              </a:ext>
            </a:extLst>
          </p:cNvPr>
          <p:cNvPicPr>
            <a:picLocks noGrp="1" noChangeAspect="1"/>
          </p:cNvPicPr>
          <p:nvPr>
            <p:ph type="pic" sz="quarter" idx="13"/>
          </p:nvPr>
        </p:nvPicPr>
        <p:blipFill rotWithShape="1">
          <a:blip r:embed="rId3"/>
          <a:srcRect l="6947" t="5160" b="5160"/>
          <a:stretch/>
        </p:blipFill>
        <p:spPr>
          <a:xfrm>
            <a:off x="4882100" y="96786"/>
            <a:ext cx="4153849" cy="4503270"/>
          </a:xfrm>
        </p:spPr>
      </p:pic>
      <p:sp>
        <p:nvSpPr>
          <p:cNvPr id="5" name="Rubrik 4">
            <a:extLst>
              <a:ext uri="{FF2B5EF4-FFF2-40B4-BE49-F238E27FC236}">
                <a16:creationId xmlns:a16="http://schemas.microsoft.com/office/drawing/2014/main" id="{9ABD73DC-31B8-4E1D-8F62-D3CFEF6678B0}"/>
              </a:ext>
            </a:extLst>
          </p:cNvPr>
          <p:cNvSpPr>
            <a:spLocks noGrp="1"/>
          </p:cNvSpPr>
          <p:nvPr>
            <p:ph type="title"/>
          </p:nvPr>
        </p:nvSpPr>
        <p:spPr/>
        <p:txBody>
          <a:bodyPr/>
          <a:lstStyle/>
          <a:p>
            <a:r>
              <a:rPr lang="sv-SE" dirty="0"/>
              <a:t>När roll, mål och sammanhang blir otydligt…</a:t>
            </a:r>
          </a:p>
        </p:txBody>
      </p:sp>
      <p:sp>
        <p:nvSpPr>
          <p:cNvPr id="7" name="Platshållare för text 6">
            <a:extLst>
              <a:ext uri="{FF2B5EF4-FFF2-40B4-BE49-F238E27FC236}">
                <a16:creationId xmlns:a16="http://schemas.microsoft.com/office/drawing/2014/main" id="{7B4896DE-1289-48FA-B6F6-3847AB70197D}"/>
              </a:ext>
            </a:extLst>
          </p:cNvPr>
          <p:cNvSpPr>
            <a:spLocks noGrp="1"/>
          </p:cNvSpPr>
          <p:nvPr>
            <p:ph type="body" sz="quarter" idx="15"/>
          </p:nvPr>
        </p:nvSpPr>
        <p:spPr>
          <a:xfrm>
            <a:off x="107949" y="1052395"/>
            <a:ext cx="4885469" cy="3548179"/>
          </a:xfrm>
        </p:spPr>
        <p:txBody>
          <a:bodyPr/>
          <a:lstStyle/>
          <a:p>
            <a:pPr marL="0" indent="0">
              <a:lnSpc>
                <a:spcPct val="100000"/>
              </a:lnSpc>
              <a:spcBef>
                <a:spcPts val="0"/>
              </a:spcBef>
              <a:spcAft>
                <a:spcPts val="300"/>
              </a:spcAft>
              <a:buNone/>
            </a:pPr>
            <a:r>
              <a:rPr lang="sv-SE" sz="1600" dirty="0"/>
              <a:t>Skapar det ofta hinder för samarbete, oklarheter och olika uppfattningar om vad som gäller.</a:t>
            </a:r>
            <a:br>
              <a:rPr lang="sv-SE" sz="1600" dirty="0"/>
            </a:br>
            <a:endParaRPr lang="sv-SE" sz="1600" dirty="0"/>
          </a:p>
          <a:p>
            <a:pPr marL="0" indent="0">
              <a:lnSpc>
                <a:spcPct val="100000"/>
              </a:lnSpc>
              <a:spcBef>
                <a:spcPts val="0"/>
              </a:spcBef>
              <a:spcAft>
                <a:spcPts val="300"/>
              </a:spcAft>
              <a:buNone/>
            </a:pPr>
            <a:r>
              <a:rPr lang="sv-SE" sz="1800" dirty="0">
                <a:latin typeface="Barlow Semi Condensed SemiBold" panose="00000706000000000000" pitchFamily="50" charset="0"/>
              </a:rPr>
              <a:t>Därför är det viktigt att ha ett tydligt uppdrag…</a:t>
            </a:r>
          </a:p>
          <a:p>
            <a:pPr>
              <a:lnSpc>
                <a:spcPct val="100000"/>
              </a:lnSpc>
              <a:spcBef>
                <a:spcPts val="0"/>
              </a:spcBef>
              <a:spcAft>
                <a:spcPts val="300"/>
              </a:spcAft>
            </a:pPr>
            <a:r>
              <a:rPr lang="sv-SE" sz="1600" dirty="0"/>
              <a:t>Skapar motivation</a:t>
            </a:r>
          </a:p>
          <a:p>
            <a:pPr>
              <a:lnSpc>
                <a:spcPct val="100000"/>
              </a:lnSpc>
              <a:spcBef>
                <a:spcPts val="0"/>
              </a:spcBef>
              <a:spcAft>
                <a:spcPts val="300"/>
              </a:spcAft>
            </a:pPr>
            <a:r>
              <a:rPr lang="sv-SE" sz="1600" dirty="0"/>
              <a:t>Minskar stress</a:t>
            </a:r>
          </a:p>
          <a:p>
            <a:pPr>
              <a:lnSpc>
                <a:spcPct val="100000"/>
              </a:lnSpc>
              <a:spcBef>
                <a:spcPts val="0"/>
              </a:spcBef>
              <a:spcAft>
                <a:spcPts val="300"/>
              </a:spcAft>
            </a:pPr>
            <a:r>
              <a:rPr lang="sv-SE" sz="1600" dirty="0"/>
              <a:t>Ökad känsla av kontroll</a:t>
            </a:r>
          </a:p>
          <a:p>
            <a:pPr>
              <a:lnSpc>
                <a:spcPct val="100000"/>
              </a:lnSpc>
              <a:spcBef>
                <a:spcPts val="0"/>
              </a:spcBef>
              <a:spcAft>
                <a:spcPts val="300"/>
              </a:spcAft>
            </a:pPr>
            <a:r>
              <a:rPr lang="sv-SE" sz="1600" dirty="0"/>
              <a:t>Lättare att prioritera</a:t>
            </a:r>
          </a:p>
          <a:p>
            <a:pPr>
              <a:lnSpc>
                <a:spcPct val="100000"/>
              </a:lnSpc>
              <a:spcBef>
                <a:spcPts val="0"/>
              </a:spcBef>
              <a:spcAft>
                <a:spcPts val="300"/>
              </a:spcAft>
            </a:pPr>
            <a:r>
              <a:rPr lang="sv-SE" sz="1600" dirty="0"/>
              <a:t>Bättre samarbetsklimat</a:t>
            </a:r>
          </a:p>
          <a:p>
            <a:pPr>
              <a:lnSpc>
                <a:spcPct val="100000"/>
              </a:lnSpc>
              <a:spcBef>
                <a:spcPts val="0"/>
              </a:spcBef>
              <a:spcAft>
                <a:spcPts val="300"/>
              </a:spcAft>
            </a:pPr>
            <a:r>
              <a:rPr lang="sv-SE" sz="1600" dirty="0"/>
              <a:t>Bättre kvalitet i verksamheten</a:t>
            </a:r>
          </a:p>
          <a:p>
            <a:pPr>
              <a:lnSpc>
                <a:spcPct val="100000"/>
              </a:lnSpc>
              <a:spcBef>
                <a:spcPts val="0"/>
              </a:spcBef>
              <a:spcAft>
                <a:spcPts val="300"/>
              </a:spcAft>
            </a:pPr>
            <a:r>
              <a:rPr lang="sv-SE" sz="1600" dirty="0"/>
              <a:t>Ökad kundnöjdhet</a:t>
            </a:r>
          </a:p>
        </p:txBody>
      </p:sp>
      <p:sp>
        <p:nvSpPr>
          <p:cNvPr id="10" name="Pratbubbla: oval 9">
            <a:extLst>
              <a:ext uri="{FF2B5EF4-FFF2-40B4-BE49-F238E27FC236}">
                <a16:creationId xmlns:a16="http://schemas.microsoft.com/office/drawing/2014/main" id="{B3C43F65-B166-45CF-9545-3514EC46F1EC}"/>
              </a:ext>
            </a:extLst>
          </p:cNvPr>
          <p:cNvSpPr/>
          <p:nvPr/>
        </p:nvSpPr>
        <p:spPr>
          <a:xfrm>
            <a:off x="5709035" y="2826484"/>
            <a:ext cx="3697357" cy="1701443"/>
          </a:xfrm>
          <a:prstGeom prst="wedgeEllipseCallou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300" dirty="0">
                <a:solidFill>
                  <a:schemeClr val="bg1"/>
                </a:solidFill>
                <a:latin typeface="Barlow Semi Condensed" panose="00000506000000000000" pitchFamily="50" charset="0"/>
              </a:rPr>
              <a:t>I de flesta sammanhang behöver vi därför återkommande prata om:</a:t>
            </a:r>
          </a:p>
          <a:p>
            <a:pPr marL="285750" lvl="0" indent="-285750">
              <a:buFont typeface="Arial" panose="020B0604020202020204" pitchFamily="34" charset="0"/>
              <a:buChar char="•"/>
            </a:pPr>
            <a:r>
              <a:rPr lang="sv-SE" sz="1300" dirty="0">
                <a:solidFill>
                  <a:schemeClr val="bg1"/>
                </a:solidFill>
                <a:latin typeface="Barlow Semi Condensed" panose="00000506000000000000" pitchFamily="50" charset="0"/>
              </a:rPr>
              <a:t>Vad har vi för gemensamt mål?</a:t>
            </a:r>
          </a:p>
          <a:p>
            <a:pPr marL="285750" lvl="0" indent="-285750">
              <a:buFont typeface="Arial" panose="020B0604020202020204" pitchFamily="34" charset="0"/>
              <a:buChar char="•"/>
            </a:pPr>
            <a:r>
              <a:rPr lang="sv-SE" sz="1300" dirty="0">
                <a:solidFill>
                  <a:schemeClr val="bg1"/>
                </a:solidFill>
                <a:latin typeface="Barlow Semi Condensed" panose="00000506000000000000" pitchFamily="50" charset="0"/>
              </a:rPr>
              <a:t>Vad är vi i för olika sammanhang?</a:t>
            </a:r>
          </a:p>
          <a:p>
            <a:pPr marL="285750" lvl="0" indent="-285750">
              <a:buFont typeface="Arial" panose="020B0604020202020204" pitchFamily="34" charset="0"/>
              <a:buChar char="•"/>
            </a:pPr>
            <a:r>
              <a:rPr lang="sv-SE" sz="1300" dirty="0">
                <a:solidFill>
                  <a:schemeClr val="bg1"/>
                </a:solidFill>
                <a:latin typeface="Barlow Semi Condensed" panose="00000506000000000000" pitchFamily="50" charset="0"/>
              </a:rPr>
              <a:t>Vilka roller har vi?</a:t>
            </a:r>
          </a:p>
        </p:txBody>
      </p:sp>
    </p:spTree>
    <p:extLst>
      <p:ext uri="{BB962C8B-B14F-4D97-AF65-F5344CB8AC3E}">
        <p14:creationId xmlns:p14="http://schemas.microsoft.com/office/powerpoint/2010/main" val="163372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996A2F-9F1E-4BB4-A9FD-4564ACC84104}"/>
              </a:ext>
            </a:extLst>
          </p:cNvPr>
          <p:cNvSpPr>
            <a:spLocks noGrp="1"/>
          </p:cNvSpPr>
          <p:nvPr>
            <p:ph type="title"/>
          </p:nvPr>
        </p:nvSpPr>
        <p:spPr>
          <a:xfrm>
            <a:off x="107926" y="388302"/>
            <a:ext cx="4593383" cy="955610"/>
          </a:xfrm>
        </p:spPr>
        <p:txBody>
          <a:bodyPr/>
          <a:lstStyle/>
          <a:p>
            <a:br>
              <a:rPr lang="sv-SE" dirty="0"/>
            </a:br>
            <a:r>
              <a:rPr lang="sv-SE" dirty="0"/>
              <a:t>Vad behöver JAG göra för att bidra till att målen för verksamheten nås?</a:t>
            </a:r>
          </a:p>
        </p:txBody>
      </p:sp>
      <p:sp>
        <p:nvSpPr>
          <p:cNvPr id="13" name="textruta 12">
            <a:extLst>
              <a:ext uri="{FF2B5EF4-FFF2-40B4-BE49-F238E27FC236}">
                <a16:creationId xmlns:a16="http://schemas.microsoft.com/office/drawing/2014/main" id="{851775E8-D644-4E49-B35E-077A3271AB9D}"/>
              </a:ext>
            </a:extLst>
          </p:cNvPr>
          <p:cNvSpPr txBox="1"/>
          <p:nvPr/>
        </p:nvSpPr>
        <p:spPr>
          <a:xfrm>
            <a:off x="1566949" y="1597409"/>
            <a:ext cx="2207491" cy="507831"/>
          </a:xfrm>
          <a:prstGeom prst="rect">
            <a:avLst/>
          </a:prstGeom>
          <a:noFill/>
        </p:spPr>
        <p:txBody>
          <a:bodyPr wrap="square" rtlCol="0">
            <a:spAutoFit/>
          </a:bodyPr>
          <a:lstStyle/>
          <a:p>
            <a:endParaRPr lang="sv-SE" dirty="0"/>
          </a:p>
          <a:p>
            <a:endParaRPr lang="sv-SE" dirty="0"/>
          </a:p>
        </p:txBody>
      </p:sp>
      <p:sp>
        <p:nvSpPr>
          <p:cNvPr id="11" name="Tankebubbla: moln 10">
            <a:extLst>
              <a:ext uri="{FF2B5EF4-FFF2-40B4-BE49-F238E27FC236}">
                <a16:creationId xmlns:a16="http://schemas.microsoft.com/office/drawing/2014/main" id="{E7CDC2BF-DB0A-40CC-ABBD-1C6A80D60E16}"/>
              </a:ext>
            </a:extLst>
          </p:cNvPr>
          <p:cNvSpPr/>
          <p:nvPr/>
        </p:nvSpPr>
        <p:spPr>
          <a:xfrm>
            <a:off x="4969188" y="641799"/>
            <a:ext cx="3926394" cy="2208527"/>
          </a:xfrm>
          <a:prstGeom prst="cloudCallou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t>Mitt bidrag till helheten</a:t>
            </a:r>
          </a:p>
          <a:p>
            <a:pPr algn="ctr"/>
            <a:endParaRPr lang="sv-SE" sz="1600" dirty="0"/>
          </a:p>
          <a:p>
            <a:pPr algn="ctr"/>
            <a:r>
              <a:rPr lang="sv-SE" sz="1600" dirty="0"/>
              <a:t>VAD ska jag bidra med och HUR ska jag göra det?</a:t>
            </a:r>
          </a:p>
        </p:txBody>
      </p:sp>
      <p:pic>
        <p:nvPicPr>
          <p:cNvPr id="7" name="Bildobjekt 6">
            <a:extLst>
              <a:ext uri="{FF2B5EF4-FFF2-40B4-BE49-F238E27FC236}">
                <a16:creationId xmlns:a16="http://schemas.microsoft.com/office/drawing/2014/main" id="{67A83FF3-BBE9-4EB0-8ED0-62D4E1ECE5CB}"/>
              </a:ext>
            </a:extLst>
          </p:cNvPr>
          <p:cNvPicPr>
            <a:picLocks noChangeAspect="1"/>
          </p:cNvPicPr>
          <p:nvPr/>
        </p:nvPicPr>
        <p:blipFill>
          <a:blip r:embed="rId3"/>
          <a:stretch>
            <a:fillRect/>
          </a:stretch>
        </p:blipFill>
        <p:spPr>
          <a:xfrm>
            <a:off x="268266" y="1489926"/>
            <a:ext cx="4103548" cy="2922062"/>
          </a:xfrm>
          <a:prstGeom prst="rect">
            <a:avLst/>
          </a:prstGeom>
        </p:spPr>
      </p:pic>
    </p:spTree>
    <p:extLst>
      <p:ext uri="{BB962C8B-B14F-4D97-AF65-F5344CB8AC3E}">
        <p14:creationId xmlns:p14="http://schemas.microsoft.com/office/powerpoint/2010/main" val="414353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DE85CC2-16C6-4612-BF31-024BDD6A0094}"/>
              </a:ext>
            </a:extLst>
          </p:cNvPr>
          <p:cNvSpPr>
            <a:spLocks noGrp="1"/>
          </p:cNvSpPr>
          <p:nvPr>
            <p:ph type="body" sz="quarter" idx="14"/>
          </p:nvPr>
        </p:nvSpPr>
        <p:spPr/>
        <p:txBody>
          <a:bodyPr/>
          <a:lstStyle/>
          <a:p>
            <a:r>
              <a:rPr lang="sv-SE" dirty="0"/>
              <a:t>Fördjupningsuppgifter</a:t>
            </a:r>
          </a:p>
        </p:txBody>
      </p:sp>
    </p:spTree>
    <p:extLst>
      <p:ext uri="{BB962C8B-B14F-4D97-AF65-F5344CB8AC3E}">
        <p14:creationId xmlns:p14="http://schemas.microsoft.com/office/powerpoint/2010/main" val="282788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E03D7C8B-E6CB-4661-874E-E76CBCDAD7A4}"/>
              </a:ext>
            </a:extLst>
          </p:cNvPr>
          <p:cNvPicPr>
            <a:picLocks noGrp="1" noChangeAspect="1"/>
          </p:cNvPicPr>
          <p:nvPr>
            <p:ph type="pic" sz="quarter" idx="13"/>
          </p:nvPr>
        </p:nvPicPr>
        <p:blipFill rotWithShape="1">
          <a:blip r:embed="rId2"/>
          <a:srcRect t="713" b="9607"/>
          <a:stretch/>
        </p:blipFill>
        <p:spPr>
          <a:xfrm>
            <a:off x="107951" y="96786"/>
            <a:ext cx="8927999" cy="4503270"/>
          </a:xfrm>
        </p:spPr>
      </p:pic>
      <p:sp>
        <p:nvSpPr>
          <p:cNvPr id="3" name="Platshållare för text 2">
            <a:extLst>
              <a:ext uri="{FF2B5EF4-FFF2-40B4-BE49-F238E27FC236}">
                <a16:creationId xmlns:a16="http://schemas.microsoft.com/office/drawing/2014/main" id="{CBA2F1FC-B941-4DD9-85BB-ADD3385313D5}"/>
              </a:ext>
            </a:extLst>
          </p:cNvPr>
          <p:cNvSpPr>
            <a:spLocks noGrp="1"/>
          </p:cNvSpPr>
          <p:nvPr>
            <p:ph type="body" sz="quarter" idx="14"/>
          </p:nvPr>
        </p:nvSpPr>
        <p:spPr>
          <a:xfrm>
            <a:off x="107951" y="2060274"/>
            <a:ext cx="2078830" cy="576293"/>
          </a:xfrm>
        </p:spPr>
        <p:txBody>
          <a:bodyPr/>
          <a:lstStyle/>
          <a:p>
            <a:r>
              <a:rPr lang="sv-SE" dirty="0"/>
              <a:t>Rollanalys</a:t>
            </a:r>
          </a:p>
        </p:txBody>
      </p:sp>
    </p:spTree>
    <p:extLst>
      <p:ext uri="{BB962C8B-B14F-4D97-AF65-F5344CB8AC3E}">
        <p14:creationId xmlns:p14="http://schemas.microsoft.com/office/powerpoint/2010/main" val="270435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1E8A5002-FA74-405E-9B5A-3BB0740DCAB5}"/>
              </a:ext>
            </a:extLst>
          </p:cNvPr>
          <p:cNvPicPr>
            <a:picLocks noGrp="1" noChangeAspect="1"/>
          </p:cNvPicPr>
          <p:nvPr>
            <p:ph type="pic" sz="quarter" idx="13"/>
          </p:nvPr>
        </p:nvPicPr>
        <p:blipFill rotWithShape="1">
          <a:blip r:embed="rId2"/>
          <a:srcRect l="1780" t="5160" r="8371" b="5160"/>
          <a:stretch/>
        </p:blipFill>
        <p:spPr>
          <a:xfrm>
            <a:off x="5025224" y="96786"/>
            <a:ext cx="4010726" cy="4503270"/>
          </a:xfrm>
        </p:spPr>
      </p:pic>
      <p:sp>
        <p:nvSpPr>
          <p:cNvPr id="4" name="Rubrik 3">
            <a:extLst>
              <a:ext uri="{FF2B5EF4-FFF2-40B4-BE49-F238E27FC236}">
                <a16:creationId xmlns:a16="http://schemas.microsoft.com/office/drawing/2014/main" id="{E25844E6-6B24-4839-B899-67712FE70145}"/>
              </a:ext>
            </a:extLst>
          </p:cNvPr>
          <p:cNvSpPr>
            <a:spLocks noGrp="1"/>
          </p:cNvSpPr>
          <p:nvPr>
            <p:ph type="title"/>
          </p:nvPr>
        </p:nvSpPr>
        <p:spPr/>
        <p:txBody>
          <a:bodyPr/>
          <a:lstStyle/>
          <a:p>
            <a:r>
              <a:rPr lang="sv-SE" dirty="0"/>
              <a:t>Rollanalys</a:t>
            </a:r>
          </a:p>
        </p:txBody>
      </p:sp>
      <p:sp>
        <p:nvSpPr>
          <p:cNvPr id="6" name="Platshållare för text 5">
            <a:extLst>
              <a:ext uri="{FF2B5EF4-FFF2-40B4-BE49-F238E27FC236}">
                <a16:creationId xmlns:a16="http://schemas.microsoft.com/office/drawing/2014/main" id="{850BFC24-2456-408C-8EF6-ED28605C58D5}"/>
              </a:ext>
            </a:extLst>
          </p:cNvPr>
          <p:cNvSpPr>
            <a:spLocks noGrp="1"/>
          </p:cNvSpPr>
          <p:nvPr>
            <p:ph type="body" sz="quarter" idx="15"/>
          </p:nvPr>
        </p:nvSpPr>
        <p:spPr>
          <a:xfrm>
            <a:off x="107950" y="1052395"/>
            <a:ext cx="4742346" cy="3548179"/>
          </a:xfrm>
        </p:spPr>
        <p:txBody>
          <a:bodyPr/>
          <a:lstStyle/>
          <a:p>
            <a:pPr marL="0" indent="0">
              <a:lnSpc>
                <a:spcPct val="100000"/>
              </a:lnSpc>
              <a:spcBef>
                <a:spcPts val="1200"/>
              </a:spcBef>
              <a:buNone/>
            </a:pPr>
            <a:r>
              <a:rPr lang="sv-SE" sz="1600" dirty="0">
                <a:latin typeface="Barlow Semi Condensed SemiBold" panose="00000706000000000000" pitchFamily="50" charset="0"/>
              </a:rPr>
              <a:t>Kartlägg dina olika sammanhang</a:t>
            </a:r>
          </a:p>
          <a:p>
            <a:pPr>
              <a:lnSpc>
                <a:spcPct val="100000"/>
              </a:lnSpc>
              <a:spcBef>
                <a:spcPts val="1200"/>
              </a:spcBef>
            </a:pPr>
            <a:r>
              <a:rPr lang="sv-SE" sz="1600" dirty="0"/>
              <a:t>Individuellt arbete (10 min): Minst 4 viktiga, typiska och/eller utmanande sammanhang där du ingår i din roll på jobbet</a:t>
            </a:r>
          </a:p>
          <a:p>
            <a:pPr>
              <a:lnSpc>
                <a:spcPct val="100000"/>
              </a:lnSpc>
              <a:spcBef>
                <a:spcPts val="1200"/>
              </a:spcBef>
            </a:pPr>
            <a:r>
              <a:rPr lang="sv-SE" sz="1600" dirty="0"/>
              <a:t>Definiera målen för dessa sammanhang</a:t>
            </a:r>
          </a:p>
          <a:p>
            <a:pPr>
              <a:lnSpc>
                <a:spcPct val="100000"/>
              </a:lnSpc>
              <a:spcBef>
                <a:spcPts val="1200"/>
              </a:spcBef>
            </a:pPr>
            <a:r>
              <a:rPr lang="sv-SE" sz="1600" dirty="0"/>
              <a:t>Benämn din roll i just dessa sammanhang (t ex expert, mötesledare, deltagare, kollega)</a:t>
            </a:r>
          </a:p>
          <a:p>
            <a:pPr>
              <a:lnSpc>
                <a:spcPct val="100000"/>
              </a:lnSpc>
              <a:spcBef>
                <a:spcPts val="1200"/>
              </a:spcBef>
            </a:pPr>
            <a:r>
              <a:rPr lang="sv-SE" sz="1600" dirty="0"/>
              <a:t>Definiera vad som blir extra viktigt för dig i din roll</a:t>
            </a:r>
          </a:p>
          <a:p>
            <a:pPr marL="0" indent="0">
              <a:lnSpc>
                <a:spcPct val="100000"/>
              </a:lnSpc>
              <a:spcBef>
                <a:spcPts val="1200"/>
              </a:spcBef>
              <a:buNone/>
            </a:pPr>
            <a:r>
              <a:rPr lang="sv-SE" sz="1100" dirty="0"/>
              <a:t>Källa: Sandahl Partners</a:t>
            </a:r>
          </a:p>
        </p:txBody>
      </p:sp>
    </p:spTree>
    <p:extLst>
      <p:ext uri="{BB962C8B-B14F-4D97-AF65-F5344CB8AC3E}">
        <p14:creationId xmlns:p14="http://schemas.microsoft.com/office/powerpoint/2010/main" val="10041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B2137DE-48BB-4062-B2BA-27FDD433B6B7}"/>
              </a:ext>
            </a:extLst>
          </p:cNvPr>
          <p:cNvPicPr>
            <a:picLocks noChangeAspect="1"/>
          </p:cNvPicPr>
          <p:nvPr/>
        </p:nvPicPr>
        <p:blipFill>
          <a:blip r:embed="rId3"/>
          <a:stretch>
            <a:fillRect/>
          </a:stretch>
        </p:blipFill>
        <p:spPr>
          <a:xfrm>
            <a:off x="412287" y="845131"/>
            <a:ext cx="6425620" cy="3623502"/>
          </a:xfrm>
          <a:prstGeom prst="rect">
            <a:avLst/>
          </a:prstGeom>
        </p:spPr>
      </p:pic>
      <p:sp>
        <p:nvSpPr>
          <p:cNvPr id="4" name="Rubrik 3">
            <a:extLst>
              <a:ext uri="{FF2B5EF4-FFF2-40B4-BE49-F238E27FC236}">
                <a16:creationId xmlns:a16="http://schemas.microsoft.com/office/drawing/2014/main" id="{A9E5C498-F842-4B59-9D50-96E3950B53AA}"/>
              </a:ext>
            </a:extLst>
          </p:cNvPr>
          <p:cNvSpPr>
            <a:spLocks noGrp="1"/>
          </p:cNvSpPr>
          <p:nvPr>
            <p:ph type="title"/>
          </p:nvPr>
        </p:nvSpPr>
        <p:spPr>
          <a:xfrm>
            <a:off x="108000" y="-6582"/>
            <a:ext cx="4460914" cy="761956"/>
          </a:xfrm>
        </p:spPr>
        <p:txBody>
          <a:bodyPr/>
          <a:lstStyle/>
          <a:p>
            <a:r>
              <a:rPr lang="sv-SE" dirty="0"/>
              <a:t>Stöd för rollanalys</a:t>
            </a:r>
          </a:p>
        </p:txBody>
      </p:sp>
    </p:spTree>
    <p:extLst>
      <p:ext uri="{BB962C8B-B14F-4D97-AF65-F5344CB8AC3E}">
        <p14:creationId xmlns:p14="http://schemas.microsoft.com/office/powerpoint/2010/main" val="270514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9E5C498-F842-4B59-9D50-96E3950B53AA}"/>
              </a:ext>
            </a:extLst>
          </p:cNvPr>
          <p:cNvSpPr>
            <a:spLocks noGrp="1"/>
          </p:cNvSpPr>
          <p:nvPr>
            <p:ph type="title"/>
          </p:nvPr>
        </p:nvSpPr>
        <p:spPr>
          <a:xfrm>
            <a:off x="108000" y="-6582"/>
            <a:ext cx="4460914" cy="761956"/>
          </a:xfrm>
        </p:spPr>
        <p:txBody>
          <a:bodyPr/>
          <a:lstStyle/>
          <a:p>
            <a:r>
              <a:rPr lang="sv-SE" dirty="0"/>
              <a:t>Exempel</a:t>
            </a:r>
          </a:p>
        </p:txBody>
      </p:sp>
      <p:pic>
        <p:nvPicPr>
          <p:cNvPr id="5" name="Bildobjekt 4">
            <a:extLst>
              <a:ext uri="{FF2B5EF4-FFF2-40B4-BE49-F238E27FC236}">
                <a16:creationId xmlns:a16="http://schemas.microsoft.com/office/drawing/2014/main" id="{A7C94609-8773-46E0-827A-0589684B65B1}"/>
              </a:ext>
            </a:extLst>
          </p:cNvPr>
          <p:cNvPicPr>
            <a:picLocks noChangeAspect="1"/>
          </p:cNvPicPr>
          <p:nvPr/>
        </p:nvPicPr>
        <p:blipFill>
          <a:blip r:embed="rId3"/>
          <a:stretch>
            <a:fillRect/>
          </a:stretch>
        </p:blipFill>
        <p:spPr>
          <a:xfrm>
            <a:off x="436141" y="844583"/>
            <a:ext cx="6425620" cy="3624050"/>
          </a:xfrm>
          <a:prstGeom prst="rect">
            <a:avLst/>
          </a:prstGeom>
        </p:spPr>
      </p:pic>
    </p:spTree>
    <p:extLst>
      <p:ext uri="{BB962C8B-B14F-4D97-AF65-F5344CB8AC3E}">
        <p14:creationId xmlns:p14="http://schemas.microsoft.com/office/powerpoint/2010/main" val="70323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3A0191F1-8323-49A4-879A-E5B613E5370E}"/>
              </a:ext>
            </a:extLst>
          </p:cNvPr>
          <p:cNvPicPr>
            <a:picLocks noGrp="1" noChangeAspect="1"/>
          </p:cNvPicPr>
          <p:nvPr>
            <p:ph type="pic" sz="quarter" idx="13"/>
          </p:nvPr>
        </p:nvPicPr>
        <p:blipFill>
          <a:blip r:embed="rId2"/>
          <a:srcRect t="5160" b="5160"/>
          <a:stretch>
            <a:fillRect/>
          </a:stretch>
        </p:blipFill>
        <p:spPr/>
      </p:pic>
      <p:sp>
        <p:nvSpPr>
          <p:cNvPr id="5" name="Rubrik 4">
            <a:extLst>
              <a:ext uri="{FF2B5EF4-FFF2-40B4-BE49-F238E27FC236}">
                <a16:creationId xmlns:a16="http://schemas.microsoft.com/office/drawing/2014/main" id="{4368C8A2-0041-4DD0-9398-A9C042BD6EC6}"/>
              </a:ext>
            </a:extLst>
          </p:cNvPr>
          <p:cNvSpPr>
            <a:spLocks noGrp="1"/>
          </p:cNvSpPr>
          <p:nvPr>
            <p:ph type="title"/>
          </p:nvPr>
        </p:nvSpPr>
        <p:spPr/>
        <p:txBody>
          <a:bodyPr/>
          <a:lstStyle/>
          <a:p>
            <a:r>
              <a:rPr lang="sv-SE" dirty="0"/>
              <a:t>Rollanalys – prata i trios</a:t>
            </a:r>
          </a:p>
        </p:txBody>
      </p:sp>
      <p:sp>
        <p:nvSpPr>
          <p:cNvPr id="7" name="Platshållare för text 6">
            <a:extLst>
              <a:ext uri="{FF2B5EF4-FFF2-40B4-BE49-F238E27FC236}">
                <a16:creationId xmlns:a16="http://schemas.microsoft.com/office/drawing/2014/main" id="{7AEDF9E3-A64A-438A-B9F4-C07499934146}"/>
              </a:ext>
            </a:extLst>
          </p:cNvPr>
          <p:cNvSpPr>
            <a:spLocks noGrp="1"/>
          </p:cNvSpPr>
          <p:nvPr>
            <p:ph type="body" sz="quarter" idx="15"/>
          </p:nvPr>
        </p:nvSpPr>
        <p:spPr/>
        <p:txBody>
          <a:bodyPr/>
          <a:lstStyle/>
          <a:p>
            <a:r>
              <a:rPr lang="sv-SE" dirty="0"/>
              <a:t>Prata därefter tre och tre om era sammanhang. Hjälps åt att sortera och utforska.</a:t>
            </a:r>
          </a:p>
          <a:p>
            <a:r>
              <a:rPr lang="sv-SE" dirty="0"/>
              <a:t>Fokusera särskilt på de sammanhang och beteenden som ni upplever som mest utmanande. </a:t>
            </a:r>
          </a:p>
          <a:p>
            <a:pPr marL="0" indent="0">
              <a:buNone/>
            </a:pPr>
            <a:r>
              <a:rPr lang="sv-SE" sz="1600" dirty="0"/>
              <a:t>Tidsåtgång: 10 min per person (30 min) </a:t>
            </a:r>
          </a:p>
          <a:p>
            <a:endParaRPr lang="sv-SE" dirty="0"/>
          </a:p>
        </p:txBody>
      </p:sp>
    </p:spTree>
    <p:extLst>
      <p:ext uri="{BB962C8B-B14F-4D97-AF65-F5344CB8AC3E}">
        <p14:creationId xmlns:p14="http://schemas.microsoft.com/office/powerpoint/2010/main" val="160339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EEAD3D1-1735-45A0-91C2-D30996997CB0}"/>
              </a:ext>
            </a:extLst>
          </p:cNvPr>
          <p:cNvSpPr>
            <a:spLocks noGrp="1"/>
          </p:cNvSpPr>
          <p:nvPr>
            <p:ph type="body" sz="quarter" idx="14"/>
          </p:nvPr>
        </p:nvSpPr>
        <p:spPr>
          <a:solidFill>
            <a:schemeClr val="accent4">
              <a:alpha val="90000"/>
            </a:schemeClr>
          </a:solidFill>
          <a:ln>
            <a:solidFill>
              <a:schemeClr val="accent4"/>
            </a:solidFill>
          </a:ln>
        </p:spPr>
        <p:txBody>
          <a:bodyPr/>
          <a:lstStyle/>
          <a:p>
            <a:r>
              <a:rPr lang="sv-SE" dirty="0"/>
              <a:t>Fördjupningsuppgift </a:t>
            </a:r>
            <a:br>
              <a:rPr lang="sv-SE" dirty="0"/>
            </a:br>
            <a:r>
              <a:rPr lang="sv-SE" dirty="0"/>
              <a:t>- När jag tappar  min roll</a:t>
            </a:r>
          </a:p>
        </p:txBody>
      </p:sp>
    </p:spTree>
    <p:extLst>
      <p:ext uri="{BB962C8B-B14F-4D97-AF65-F5344CB8AC3E}">
        <p14:creationId xmlns:p14="http://schemas.microsoft.com/office/powerpoint/2010/main" val="265699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356A42F-41A8-41DC-8B46-9A2C39EFF90A}"/>
              </a:ext>
            </a:extLst>
          </p:cNvPr>
          <p:cNvPicPr>
            <a:picLocks noChangeAspect="1"/>
          </p:cNvPicPr>
          <p:nvPr/>
        </p:nvPicPr>
        <p:blipFill>
          <a:blip r:embed="rId3"/>
          <a:stretch>
            <a:fillRect/>
          </a:stretch>
        </p:blipFill>
        <p:spPr>
          <a:xfrm>
            <a:off x="0" y="57122"/>
            <a:ext cx="9099005" cy="5086378"/>
          </a:xfrm>
          <a:prstGeom prst="rect">
            <a:avLst/>
          </a:prstGeom>
        </p:spPr>
      </p:pic>
      <p:sp>
        <p:nvSpPr>
          <p:cNvPr id="3" name="Platshållare för text 2">
            <a:extLst>
              <a:ext uri="{FF2B5EF4-FFF2-40B4-BE49-F238E27FC236}">
                <a16:creationId xmlns:a16="http://schemas.microsoft.com/office/drawing/2014/main" id="{D0EF3FE3-1C72-4D7F-86CD-44B3C8478790}"/>
              </a:ext>
            </a:extLst>
          </p:cNvPr>
          <p:cNvSpPr>
            <a:spLocks noGrp="1"/>
          </p:cNvSpPr>
          <p:nvPr>
            <p:ph type="body" sz="quarter" idx="15"/>
          </p:nvPr>
        </p:nvSpPr>
        <p:spPr/>
        <p:txBody>
          <a:bodyPr/>
          <a:lstStyle/>
          <a:p>
            <a:pPr marL="0" indent="0">
              <a:buNone/>
            </a:pPr>
            <a:r>
              <a:rPr lang="sv-SE" sz="2800" dirty="0"/>
              <a:t>Olika exempel ….</a:t>
            </a:r>
          </a:p>
        </p:txBody>
      </p:sp>
      <p:sp>
        <p:nvSpPr>
          <p:cNvPr id="6" name="Rektangel 5">
            <a:extLst>
              <a:ext uri="{FF2B5EF4-FFF2-40B4-BE49-F238E27FC236}">
                <a16:creationId xmlns:a16="http://schemas.microsoft.com/office/drawing/2014/main" id="{AF0CC820-73FA-441B-A372-9C33F3CB0A4D}"/>
              </a:ext>
            </a:extLst>
          </p:cNvPr>
          <p:cNvSpPr/>
          <p:nvPr/>
        </p:nvSpPr>
        <p:spPr>
          <a:xfrm>
            <a:off x="0" y="96785"/>
            <a:ext cx="4071486" cy="740613"/>
          </a:xfrm>
          <a:prstGeom prst="rect">
            <a:avLst/>
          </a:prstGeom>
          <a:solidFill>
            <a:srgbClr val="CA3604"/>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2800" dirty="0">
                <a:solidFill>
                  <a:schemeClr val="bg1"/>
                </a:solidFill>
                <a:latin typeface="Barlow Semi Condensed SemiBold" panose="00000706000000000000" pitchFamily="50" charset="0"/>
              </a:rPr>
              <a:t>När man tappar sin roll</a:t>
            </a:r>
          </a:p>
        </p:txBody>
      </p:sp>
    </p:spTree>
    <p:extLst>
      <p:ext uri="{BB962C8B-B14F-4D97-AF65-F5344CB8AC3E}">
        <p14:creationId xmlns:p14="http://schemas.microsoft.com/office/powerpoint/2010/main" val="274063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2402B3-9F87-4D14-8178-601D6E5E650F}"/>
              </a:ext>
            </a:extLst>
          </p:cNvPr>
          <p:cNvSpPr>
            <a:spLocks noGrp="1"/>
          </p:cNvSpPr>
          <p:nvPr>
            <p:ph type="title"/>
          </p:nvPr>
        </p:nvSpPr>
        <p:spPr>
          <a:xfrm>
            <a:off x="107999" y="199782"/>
            <a:ext cx="8921875" cy="700875"/>
          </a:xfrm>
        </p:spPr>
        <p:txBody>
          <a:bodyPr/>
          <a:lstStyle/>
          <a:p>
            <a:r>
              <a:rPr lang="sv-SE" dirty="0"/>
              <a:t>Instruktioner till dig som leder workshopen – Tema: Roll, mål och sammanhang</a:t>
            </a:r>
          </a:p>
        </p:txBody>
      </p:sp>
      <p:sp>
        <p:nvSpPr>
          <p:cNvPr id="3" name="Platshållare för text 2">
            <a:extLst>
              <a:ext uri="{FF2B5EF4-FFF2-40B4-BE49-F238E27FC236}">
                <a16:creationId xmlns:a16="http://schemas.microsoft.com/office/drawing/2014/main" id="{DAE7484A-627D-4B49-92B8-3A9547F80F6C}"/>
              </a:ext>
            </a:extLst>
          </p:cNvPr>
          <p:cNvSpPr>
            <a:spLocks noGrp="1"/>
          </p:cNvSpPr>
          <p:nvPr>
            <p:ph type="body" sz="quarter" idx="15"/>
          </p:nvPr>
        </p:nvSpPr>
        <p:spPr>
          <a:xfrm>
            <a:off x="4671681" y="797660"/>
            <a:ext cx="4460914" cy="3548179"/>
          </a:xfrm>
        </p:spPr>
        <p:txBody>
          <a:bodyPr/>
          <a:lstStyle/>
          <a:p>
            <a:pPr marL="0" indent="0">
              <a:lnSpc>
                <a:spcPct val="100000"/>
              </a:lnSpc>
              <a:buNone/>
            </a:pPr>
            <a:r>
              <a:rPr lang="sv-SE" sz="1400" b="1" dirty="0"/>
              <a:t>Material du behöver ta del av för att leda workshopen</a:t>
            </a:r>
          </a:p>
          <a:p>
            <a:pPr>
              <a:lnSpc>
                <a:spcPct val="100000"/>
              </a:lnSpc>
            </a:pPr>
            <a:r>
              <a:rPr lang="sv-SE" sz="1200" dirty="0"/>
              <a:t>Detta stödmaterial bygger delvis på Ledarakademin du som chef har deltagit i under höst-23 /vinter -24 med Christina Lihagen,  Sandahl partners. </a:t>
            </a:r>
          </a:p>
          <a:p>
            <a:pPr>
              <a:lnSpc>
                <a:spcPct val="100000"/>
              </a:lnSpc>
            </a:pPr>
            <a:r>
              <a:rPr lang="sv-SE" sz="1200" dirty="0"/>
              <a:t>Läs Tor Wennerbergs artikel för att få bakgrunden till den teoretiska modellen RMS. Länk: </a:t>
            </a:r>
            <a:r>
              <a:rPr lang="sv-SE" sz="1200" dirty="0">
                <a:hlinkClick r:id="rId3"/>
              </a:rPr>
              <a:t>Mänskliga system och RMS modellen (roll mål och sammanhang) — Sandahl Partners (sandahls.se)</a:t>
            </a:r>
            <a:endParaRPr lang="sv-SE" sz="1200" dirty="0"/>
          </a:p>
        </p:txBody>
      </p:sp>
      <p:pic>
        <p:nvPicPr>
          <p:cNvPr id="7" name="Bildobjekt 6">
            <a:extLst>
              <a:ext uri="{FF2B5EF4-FFF2-40B4-BE49-F238E27FC236}">
                <a16:creationId xmlns:a16="http://schemas.microsoft.com/office/drawing/2014/main" id="{6862DE99-228E-4FB5-B38D-FB3DDB3CEFB1}"/>
              </a:ext>
            </a:extLst>
          </p:cNvPr>
          <p:cNvPicPr>
            <a:picLocks noChangeAspect="1"/>
          </p:cNvPicPr>
          <p:nvPr/>
        </p:nvPicPr>
        <p:blipFill>
          <a:blip r:embed="rId4"/>
          <a:stretch>
            <a:fillRect/>
          </a:stretch>
        </p:blipFill>
        <p:spPr>
          <a:xfrm>
            <a:off x="795758" y="1850229"/>
            <a:ext cx="2181358" cy="223662"/>
          </a:xfrm>
          <a:prstGeom prst="rect">
            <a:avLst/>
          </a:prstGeom>
        </p:spPr>
      </p:pic>
      <p:sp>
        <p:nvSpPr>
          <p:cNvPr id="8" name="Platshållare för text 2">
            <a:extLst>
              <a:ext uri="{FF2B5EF4-FFF2-40B4-BE49-F238E27FC236}">
                <a16:creationId xmlns:a16="http://schemas.microsoft.com/office/drawing/2014/main" id="{A3042A24-F2D9-47C7-A127-F1F1EE36310F}"/>
              </a:ext>
            </a:extLst>
          </p:cNvPr>
          <p:cNvSpPr txBox="1">
            <a:spLocks/>
          </p:cNvSpPr>
          <p:nvPr/>
        </p:nvSpPr>
        <p:spPr>
          <a:xfrm>
            <a:off x="11405" y="674709"/>
            <a:ext cx="4864546" cy="4028340"/>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sv-SE" sz="1400" b="1" dirty="0"/>
              <a:t>Innan du genomför workshopen</a:t>
            </a:r>
          </a:p>
          <a:p>
            <a:pPr>
              <a:lnSpc>
                <a:spcPct val="100000"/>
              </a:lnSpc>
            </a:pPr>
            <a:r>
              <a:rPr lang="sv-SE" sz="1200" dirty="0"/>
              <a:t>Läs igenom hela bildspelet inklusive anteckningarna vilka fungerar som stöd för respektive bild. Du kommer åt anteckningarna genom att klicka längs ner i på höger sida:</a:t>
            </a:r>
          </a:p>
          <a:p>
            <a:pPr>
              <a:lnSpc>
                <a:spcPct val="100000"/>
              </a:lnSpc>
              <a:spcBef>
                <a:spcPts val="0"/>
              </a:spcBef>
            </a:pPr>
            <a:endParaRPr lang="sv-SE" sz="1200" dirty="0"/>
          </a:p>
          <a:p>
            <a:pPr>
              <a:lnSpc>
                <a:spcPct val="100000"/>
              </a:lnSpc>
            </a:pPr>
            <a:r>
              <a:rPr lang="sv-SE" sz="1200" dirty="0"/>
              <a:t>Ta upp ett eller flera teman åt gången på arbetsplatsträffar eller andra tillfällen när arbetsgruppen möts. Det fungerar även bra att dela upp ett tema på flera tillfällen. Det finns fördjupningsuppgifter som stöd för att anpassa workshopen. Materialet innehåller också uppföljningsövningar att återkomma till. </a:t>
            </a:r>
          </a:p>
          <a:p>
            <a:pPr>
              <a:lnSpc>
                <a:spcPct val="100000"/>
              </a:lnSpc>
            </a:pPr>
            <a:r>
              <a:rPr lang="sv-SE" sz="1200" dirty="0"/>
              <a:t>Tänk på att du alltid måste anpassa materialet till verksamheten och gruppens behov. Involvera gärna medarbetare i upplägg, genomförande samt att leda efterlevnad.</a:t>
            </a:r>
          </a:p>
          <a:p>
            <a:pPr>
              <a:lnSpc>
                <a:spcPct val="100000"/>
              </a:lnSpc>
            </a:pPr>
            <a:r>
              <a:rPr lang="sv-SE" sz="1200" dirty="0"/>
              <a:t>Stödmaterialet är en del av implementeringsarbetet av medarbetarkompassen. </a:t>
            </a:r>
          </a:p>
        </p:txBody>
      </p:sp>
    </p:spTree>
    <p:extLst>
      <p:ext uri="{BB962C8B-B14F-4D97-AF65-F5344CB8AC3E}">
        <p14:creationId xmlns:p14="http://schemas.microsoft.com/office/powerpoint/2010/main" val="163660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B2D7DFFE-450B-4FBD-9CD2-DE1377714221}"/>
              </a:ext>
            </a:extLst>
          </p:cNvPr>
          <p:cNvSpPr/>
          <p:nvPr/>
        </p:nvSpPr>
        <p:spPr>
          <a:xfrm>
            <a:off x="107951" y="103367"/>
            <a:ext cx="3615990" cy="1512394"/>
          </a:xfrm>
          <a:prstGeom prst="rec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0" name="Rektangel 9">
            <a:extLst>
              <a:ext uri="{FF2B5EF4-FFF2-40B4-BE49-F238E27FC236}">
                <a16:creationId xmlns:a16="http://schemas.microsoft.com/office/drawing/2014/main" id="{FE8B9982-8948-42E8-A69B-CA2244F4E2F1}"/>
              </a:ext>
            </a:extLst>
          </p:cNvPr>
          <p:cNvSpPr/>
          <p:nvPr/>
        </p:nvSpPr>
        <p:spPr>
          <a:xfrm>
            <a:off x="107951" y="1606163"/>
            <a:ext cx="3615990" cy="1478943"/>
          </a:xfrm>
          <a:prstGeom prst="rect">
            <a:avLst/>
          </a:prstGeom>
          <a:solidFill>
            <a:srgbClr val="CA360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1" name="Rektangel 10">
            <a:extLst>
              <a:ext uri="{FF2B5EF4-FFF2-40B4-BE49-F238E27FC236}">
                <a16:creationId xmlns:a16="http://schemas.microsoft.com/office/drawing/2014/main" id="{6FD39DE3-941A-428A-B6DF-9B06AFB8A72F}"/>
              </a:ext>
            </a:extLst>
          </p:cNvPr>
          <p:cNvSpPr/>
          <p:nvPr/>
        </p:nvSpPr>
        <p:spPr>
          <a:xfrm>
            <a:off x="107951" y="3085106"/>
            <a:ext cx="3615990" cy="1512394"/>
          </a:xfrm>
          <a:prstGeom prst="rect">
            <a:avLst/>
          </a:prstGeom>
          <a:solidFill>
            <a:srgbClr val="CA360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3" name="Platshållare för text 2">
            <a:extLst>
              <a:ext uri="{FF2B5EF4-FFF2-40B4-BE49-F238E27FC236}">
                <a16:creationId xmlns:a16="http://schemas.microsoft.com/office/drawing/2014/main" id="{5EEAD3D1-1735-45A0-91C2-D30996997CB0}"/>
              </a:ext>
            </a:extLst>
          </p:cNvPr>
          <p:cNvSpPr>
            <a:spLocks noGrp="1"/>
          </p:cNvSpPr>
          <p:nvPr>
            <p:ph type="body" sz="quarter" idx="14"/>
          </p:nvPr>
        </p:nvSpPr>
        <p:spPr>
          <a:xfrm>
            <a:off x="107951" y="286745"/>
            <a:ext cx="3413847" cy="1372736"/>
          </a:xfrm>
          <a:noFill/>
        </p:spPr>
        <p:txBody>
          <a:bodyPr/>
          <a:lstStyle/>
          <a:p>
            <a:pPr>
              <a:spcBef>
                <a:spcPts val="0"/>
              </a:spcBef>
            </a:pPr>
            <a:endParaRPr lang="sv-SE" sz="2000" dirty="0"/>
          </a:p>
          <a:p>
            <a:pPr>
              <a:spcBef>
                <a:spcPts val="0"/>
              </a:spcBef>
            </a:pPr>
            <a:r>
              <a:rPr lang="sv-SE" sz="2000" dirty="0"/>
              <a:t>När vi tappar vår roll –</a:t>
            </a:r>
          </a:p>
          <a:p>
            <a:pPr>
              <a:spcBef>
                <a:spcPts val="0"/>
              </a:spcBef>
            </a:pPr>
            <a:r>
              <a:rPr lang="sv-SE" sz="2000" dirty="0"/>
              <a:t>kan det märkas genom …</a:t>
            </a:r>
          </a:p>
          <a:p>
            <a:pPr>
              <a:spcBef>
                <a:spcPts val="0"/>
              </a:spcBef>
            </a:pPr>
            <a:endParaRPr lang="sv-SE" dirty="0"/>
          </a:p>
        </p:txBody>
      </p:sp>
      <p:sp>
        <p:nvSpPr>
          <p:cNvPr id="4" name="Rektangel 3">
            <a:extLst>
              <a:ext uri="{FF2B5EF4-FFF2-40B4-BE49-F238E27FC236}">
                <a16:creationId xmlns:a16="http://schemas.microsoft.com/office/drawing/2014/main" id="{91B8C5DE-ACB7-4538-8F86-1B2612BE5B30}"/>
              </a:ext>
            </a:extLst>
          </p:cNvPr>
          <p:cNvSpPr/>
          <p:nvPr/>
        </p:nvSpPr>
        <p:spPr>
          <a:xfrm>
            <a:off x="3929788" y="187382"/>
            <a:ext cx="5214212" cy="1384995"/>
          </a:xfrm>
          <a:prstGeom prst="rect">
            <a:avLst/>
          </a:prstGeom>
        </p:spPr>
        <p:txBody>
          <a:bodyPr wrap="square">
            <a:spAutoFit/>
          </a:bodyPr>
          <a:lstStyle/>
          <a:p>
            <a:pPr marL="171450" indent="-171450">
              <a:buFont typeface="Arial" panose="020B0604020202020204" pitchFamily="34" charset="0"/>
              <a:buChar char="•"/>
            </a:pPr>
            <a:r>
              <a:rPr lang="sv-SE" sz="1200" dirty="0"/>
              <a:t>Känslor</a:t>
            </a:r>
          </a:p>
          <a:p>
            <a:pPr marL="171450" indent="-171450">
              <a:buFont typeface="Arial" panose="020B0604020202020204" pitchFamily="34" charset="0"/>
              <a:buChar char="•"/>
            </a:pPr>
            <a:r>
              <a:rPr lang="sv-SE" sz="1200" dirty="0"/>
              <a:t>Hur vi uppfattar oss själva och omvärlden</a:t>
            </a:r>
          </a:p>
          <a:p>
            <a:pPr marL="171450" indent="-171450">
              <a:buFont typeface="Arial" panose="020B0604020202020204" pitchFamily="34" charset="0"/>
              <a:buChar char="•"/>
            </a:pPr>
            <a:r>
              <a:rPr lang="sv-SE" sz="1200" dirty="0"/>
              <a:t>Våra tankar om oss själva och omvärlden</a:t>
            </a:r>
          </a:p>
          <a:p>
            <a:pPr marL="171450" indent="-171450">
              <a:buFont typeface="Arial" panose="020B0604020202020204" pitchFamily="34" charset="0"/>
              <a:buChar char="•"/>
            </a:pPr>
            <a:r>
              <a:rPr lang="sv-SE" sz="1200" dirty="0"/>
              <a:t>Kroppshållning, spänningar i kroppen</a:t>
            </a:r>
          </a:p>
          <a:p>
            <a:pPr marL="171450" indent="-171450">
              <a:buFont typeface="Arial" panose="020B0604020202020204" pitchFamily="34" charset="0"/>
              <a:buChar char="•"/>
            </a:pPr>
            <a:r>
              <a:rPr lang="sv-SE" sz="1200" dirty="0"/>
              <a:t>Vi tappar koll på oss själva och att hejda sig</a:t>
            </a:r>
          </a:p>
          <a:p>
            <a:pPr marL="171450" indent="-171450">
              <a:buFont typeface="Arial" panose="020B0604020202020204" pitchFamily="34" charset="0"/>
              <a:buChar char="•"/>
            </a:pPr>
            <a:r>
              <a:rPr lang="sv-SE" sz="1200" dirty="0"/>
              <a:t>Röst och tonläge</a:t>
            </a:r>
          </a:p>
          <a:p>
            <a:pPr marL="171450" indent="-171450">
              <a:buFont typeface="Arial" panose="020B0604020202020204" pitchFamily="34" charset="0"/>
              <a:buChar char="•"/>
            </a:pPr>
            <a:r>
              <a:rPr lang="sv-SE" sz="1200" dirty="0"/>
              <a:t>Vi kommunicerar på ett annorlunda sätt</a:t>
            </a:r>
          </a:p>
        </p:txBody>
      </p:sp>
      <p:sp>
        <p:nvSpPr>
          <p:cNvPr id="5" name="Platshållare för text 2">
            <a:extLst>
              <a:ext uri="{FF2B5EF4-FFF2-40B4-BE49-F238E27FC236}">
                <a16:creationId xmlns:a16="http://schemas.microsoft.com/office/drawing/2014/main" id="{37CB3B43-F74A-4FE7-A84D-D7A6FEE35F6D}"/>
              </a:ext>
            </a:extLst>
          </p:cNvPr>
          <p:cNvSpPr txBox="1">
            <a:spLocks/>
          </p:cNvSpPr>
          <p:nvPr/>
        </p:nvSpPr>
        <p:spPr>
          <a:xfrm>
            <a:off x="107950" y="2017071"/>
            <a:ext cx="3413846" cy="760959"/>
          </a:xfrm>
          <a:prstGeom prst="rect">
            <a:avLst/>
          </a:prstGeom>
          <a:noFill/>
        </p:spPr>
        <p:txBody>
          <a:bodyPr vert="horz" wrap="squar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sv-SE" sz="2000" dirty="0"/>
              <a:t>Tecken på när vi</a:t>
            </a:r>
          </a:p>
          <a:p>
            <a:pPr>
              <a:spcBef>
                <a:spcPts val="0"/>
              </a:spcBef>
            </a:pPr>
            <a:r>
              <a:rPr lang="sv-SE" sz="2000" dirty="0"/>
              <a:t>tappar vår roll …</a:t>
            </a:r>
          </a:p>
        </p:txBody>
      </p:sp>
      <p:sp>
        <p:nvSpPr>
          <p:cNvPr id="6" name="Rektangel 5">
            <a:extLst>
              <a:ext uri="{FF2B5EF4-FFF2-40B4-BE49-F238E27FC236}">
                <a16:creationId xmlns:a16="http://schemas.microsoft.com/office/drawing/2014/main" id="{860497C6-9520-4F3D-8D36-E22449DADA6A}"/>
              </a:ext>
            </a:extLst>
          </p:cNvPr>
          <p:cNvSpPr/>
          <p:nvPr/>
        </p:nvSpPr>
        <p:spPr>
          <a:xfrm>
            <a:off x="3929788" y="1540994"/>
            <a:ext cx="5312108" cy="1631216"/>
          </a:xfrm>
          <a:prstGeom prst="rect">
            <a:avLst/>
          </a:prstGeom>
        </p:spPr>
        <p:txBody>
          <a:bodyPr wrap="square">
            <a:spAutoFit/>
          </a:bodyPr>
          <a:lstStyle/>
          <a:p>
            <a:endParaRPr lang="sv-SE" sz="2000" dirty="0"/>
          </a:p>
          <a:p>
            <a:pPr marL="171450" indent="-171450">
              <a:buFont typeface="Arial" panose="020B0604020202020204" pitchFamily="34" charset="0"/>
              <a:buChar char="•"/>
            </a:pPr>
            <a:r>
              <a:rPr lang="sv-SE" sz="1200" dirty="0"/>
              <a:t>Blir dömande och avfärdande, syrlig eller sarkastisk, kort i tonen </a:t>
            </a:r>
          </a:p>
          <a:p>
            <a:pPr marL="171450" indent="-171450">
              <a:buFont typeface="Arial" panose="020B0604020202020204" pitchFamily="34" charset="0"/>
              <a:buChar char="•"/>
            </a:pPr>
            <a:r>
              <a:rPr lang="sv-SE" sz="1200" dirty="0"/>
              <a:t>Slutar att uttrycka sina tankar, blir tyst, likgiltig, håller tillbaka sig själv</a:t>
            </a:r>
          </a:p>
          <a:p>
            <a:pPr marL="171450" indent="-171450">
              <a:buFont typeface="Arial" panose="020B0604020202020204" pitchFamily="34" charset="0"/>
              <a:buChar char="•"/>
            </a:pPr>
            <a:r>
              <a:rPr lang="sv-SE" sz="1200" dirty="0"/>
              <a:t>Förändrar sin kroppshållning, låter annorlunda på rösten, affekterat</a:t>
            </a:r>
          </a:p>
          <a:p>
            <a:pPr marL="171450" indent="-171450">
              <a:buFont typeface="Arial" panose="020B0604020202020204" pitchFamily="34" charset="0"/>
              <a:buChar char="•"/>
            </a:pPr>
            <a:r>
              <a:rPr lang="sv-SE" sz="1200" dirty="0"/>
              <a:t>Blir alltför rak och mästrande</a:t>
            </a:r>
          </a:p>
          <a:p>
            <a:pPr marL="171450" indent="-171450">
              <a:buFont typeface="Arial" panose="020B0604020202020204" pitchFamily="34" charset="0"/>
              <a:buChar char="•"/>
            </a:pPr>
            <a:r>
              <a:rPr lang="sv-SE" sz="1200" dirty="0"/>
              <a:t>Försvarar och förklarar, hamnar i underläge</a:t>
            </a:r>
          </a:p>
          <a:p>
            <a:endParaRPr lang="sv-SE" sz="2000" dirty="0"/>
          </a:p>
        </p:txBody>
      </p:sp>
      <p:sp>
        <p:nvSpPr>
          <p:cNvPr id="7" name="Platshållare för text 2">
            <a:extLst>
              <a:ext uri="{FF2B5EF4-FFF2-40B4-BE49-F238E27FC236}">
                <a16:creationId xmlns:a16="http://schemas.microsoft.com/office/drawing/2014/main" id="{F76B3413-D1B3-41DC-9E40-1E04CBFDE52A}"/>
              </a:ext>
            </a:extLst>
          </p:cNvPr>
          <p:cNvSpPr txBox="1">
            <a:spLocks/>
          </p:cNvSpPr>
          <p:nvPr/>
        </p:nvSpPr>
        <p:spPr>
          <a:xfrm>
            <a:off x="107948" y="3442696"/>
            <a:ext cx="3413848" cy="760959"/>
          </a:xfrm>
          <a:prstGeom prst="rect">
            <a:avLst/>
          </a:prstGeom>
          <a:noFill/>
        </p:spPr>
        <p:txBody>
          <a:bodyPr vert="horz" wrap="squar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sv-SE" sz="2000" dirty="0">
                <a:solidFill>
                  <a:schemeClr val="tx1"/>
                </a:solidFill>
              </a:rPr>
              <a:t>Strategier för att</a:t>
            </a:r>
          </a:p>
          <a:p>
            <a:pPr>
              <a:spcBef>
                <a:spcPts val="0"/>
              </a:spcBef>
            </a:pPr>
            <a:r>
              <a:rPr lang="sv-SE" sz="2000" dirty="0">
                <a:solidFill>
                  <a:schemeClr val="tx1"/>
                </a:solidFill>
              </a:rPr>
              <a:t>stanna i roll …</a:t>
            </a:r>
          </a:p>
        </p:txBody>
      </p:sp>
      <p:sp>
        <p:nvSpPr>
          <p:cNvPr id="2" name="Rektangel 1">
            <a:extLst>
              <a:ext uri="{FF2B5EF4-FFF2-40B4-BE49-F238E27FC236}">
                <a16:creationId xmlns:a16="http://schemas.microsoft.com/office/drawing/2014/main" id="{EE1326B2-FFBA-48B0-A6D3-1391383E35A5}"/>
              </a:ext>
            </a:extLst>
          </p:cNvPr>
          <p:cNvSpPr/>
          <p:nvPr/>
        </p:nvSpPr>
        <p:spPr>
          <a:xfrm>
            <a:off x="3929788" y="3325493"/>
            <a:ext cx="4572000" cy="1200329"/>
          </a:xfrm>
          <a:prstGeom prst="rect">
            <a:avLst/>
          </a:prstGeom>
        </p:spPr>
        <p:txBody>
          <a:bodyPr>
            <a:spAutoFit/>
          </a:bodyPr>
          <a:lstStyle/>
          <a:p>
            <a:pPr marL="171450" indent="-171450">
              <a:buFont typeface="Arial" panose="020B0604020202020204" pitchFamily="34" charset="0"/>
              <a:buChar char="•"/>
            </a:pPr>
            <a:r>
              <a:rPr lang="sv-SE" sz="1200" dirty="0"/>
              <a:t>Föreslå en paus, hämta kaffe eller gå på toaletten</a:t>
            </a:r>
          </a:p>
          <a:p>
            <a:pPr marL="171450" indent="-171450">
              <a:buFont typeface="Arial" panose="020B0604020202020204" pitchFamily="34" charset="0"/>
              <a:buChar char="•"/>
            </a:pPr>
            <a:r>
              <a:rPr lang="sv-SE" sz="1200" dirty="0"/>
              <a:t>Ta några djupa andetag och var närvarande</a:t>
            </a:r>
          </a:p>
          <a:p>
            <a:pPr marL="171450" indent="-171450">
              <a:buFont typeface="Arial" panose="020B0604020202020204" pitchFamily="34" charset="0"/>
              <a:buChar char="•"/>
            </a:pPr>
            <a:r>
              <a:rPr lang="sv-SE" sz="1200" dirty="0"/>
              <a:t>Sök andra som förstår, prata med någon</a:t>
            </a:r>
          </a:p>
          <a:p>
            <a:pPr marL="171450" indent="-171450">
              <a:buFont typeface="Arial" panose="020B0604020202020204" pitchFamily="34" charset="0"/>
              <a:buChar char="•"/>
            </a:pPr>
            <a:r>
              <a:rPr lang="sv-SE" sz="1200" dirty="0"/>
              <a:t>Berätta om din reaktion i neutral ton</a:t>
            </a:r>
          </a:p>
          <a:p>
            <a:pPr marL="171450" indent="-171450">
              <a:buFont typeface="Arial" panose="020B0604020202020204" pitchFamily="34" charset="0"/>
              <a:buChar char="•"/>
            </a:pPr>
            <a:r>
              <a:rPr lang="sv-SE" sz="1200" dirty="0"/>
              <a:t>Berätta vad som är viktigt för dig</a:t>
            </a:r>
          </a:p>
          <a:p>
            <a:pPr marL="171450" indent="-171450">
              <a:buFont typeface="Arial" panose="020B0604020202020204" pitchFamily="34" charset="0"/>
              <a:buChar char="•"/>
            </a:pPr>
            <a:r>
              <a:rPr lang="sv-SE" sz="1200" dirty="0"/>
              <a:t>Be att få återkomma lite senare</a:t>
            </a:r>
          </a:p>
        </p:txBody>
      </p:sp>
    </p:spTree>
    <p:extLst>
      <p:ext uri="{BB962C8B-B14F-4D97-AF65-F5344CB8AC3E}">
        <p14:creationId xmlns:p14="http://schemas.microsoft.com/office/powerpoint/2010/main" val="61748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0B9CE22-7172-4520-A965-44636379AD69}"/>
              </a:ext>
            </a:extLst>
          </p:cNvPr>
          <p:cNvSpPr>
            <a:spLocks noGrp="1"/>
          </p:cNvSpPr>
          <p:nvPr>
            <p:ph type="body" sz="quarter" idx="14"/>
          </p:nvPr>
        </p:nvSpPr>
        <p:spPr/>
        <p:txBody>
          <a:bodyPr/>
          <a:lstStyle/>
          <a:p>
            <a:r>
              <a:rPr lang="sv-SE" dirty="0"/>
              <a:t>Extramaterial</a:t>
            </a:r>
          </a:p>
        </p:txBody>
      </p:sp>
    </p:spTree>
    <p:extLst>
      <p:ext uri="{BB962C8B-B14F-4D97-AF65-F5344CB8AC3E}">
        <p14:creationId xmlns:p14="http://schemas.microsoft.com/office/powerpoint/2010/main" val="18146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192FE0C1-1AD4-4648-9DA0-7D79ACC20D81}"/>
              </a:ext>
            </a:extLst>
          </p:cNvPr>
          <p:cNvPicPr>
            <a:picLocks noGrp="1" noChangeAspect="1"/>
          </p:cNvPicPr>
          <p:nvPr>
            <p:ph type="pic" sz="quarter" idx="13"/>
          </p:nvPr>
        </p:nvPicPr>
        <p:blipFill>
          <a:blip r:embed="rId3"/>
          <a:srcRect t="5160" b="5160"/>
          <a:stretch>
            <a:fillRect/>
          </a:stretch>
        </p:blipFill>
        <p:spPr/>
      </p:pic>
      <p:sp>
        <p:nvSpPr>
          <p:cNvPr id="4" name="Rubrik 3">
            <a:extLst>
              <a:ext uri="{FF2B5EF4-FFF2-40B4-BE49-F238E27FC236}">
                <a16:creationId xmlns:a16="http://schemas.microsoft.com/office/drawing/2014/main" id="{BD4E5664-DF46-492B-8C03-DA97645F4422}"/>
              </a:ext>
            </a:extLst>
          </p:cNvPr>
          <p:cNvSpPr>
            <a:spLocks noGrp="1"/>
          </p:cNvSpPr>
          <p:nvPr>
            <p:ph type="title"/>
          </p:nvPr>
        </p:nvSpPr>
        <p:spPr/>
        <p:txBody>
          <a:bodyPr/>
          <a:lstStyle/>
          <a:p>
            <a:r>
              <a:rPr lang="sv-SE" dirty="0"/>
              <a:t>Rollen i rampljuset: Fördjupad rollanalys för effektivt ledarskap</a:t>
            </a:r>
          </a:p>
        </p:txBody>
      </p:sp>
      <p:sp>
        <p:nvSpPr>
          <p:cNvPr id="6" name="Platshållare för text 5">
            <a:extLst>
              <a:ext uri="{FF2B5EF4-FFF2-40B4-BE49-F238E27FC236}">
                <a16:creationId xmlns:a16="http://schemas.microsoft.com/office/drawing/2014/main" id="{A6E8B5CB-ABE7-48C0-8839-B59D393E488F}"/>
              </a:ext>
            </a:extLst>
          </p:cNvPr>
          <p:cNvSpPr>
            <a:spLocks noGrp="1"/>
          </p:cNvSpPr>
          <p:nvPr>
            <p:ph type="body" sz="quarter" idx="15"/>
          </p:nvPr>
        </p:nvSpPr>
        <p:spPr/>
        <p:txBody>
          <a:bodyPr/>
          <a:lstStyle/>
          <a:p>
            <a:pPr marL="0" indent="0">
              <a:lnSpc>
                <a:spcPct val="100000"/>
              </a:lnSpc>
              <a:spcBef>
                <a:spcPts val="1200"/>
              </a:spcBef>
              <a:buNone/>
            </a:pPr>
            <a:r>
              <a:rPr lang="sv-SE" sz="1600" dirty="0"/>
              <a:t>Utforska rollanalysens potential att skärpa rolltydligheten i arbetslivet, med utgångspunkt i Eva Birgerson, </a:t>
            </a:r>
            <a:r>
              <a:rPr lang="sv-SE" sz="1600" dirty="0" err="1"/>
              <a:t>Organisationspsykolog</a:t>
            </a:r>
            <a:r>
              <a:rPr lang="sv-SE" sz="1600" dirty="0"/>
              <a:t> och Leg. Psykolog på Sandahl Partners, tidigare artikel om den system-teoretiska modellen Roll, Mål och Sammanhang (RMS-modellen).</a:t>
            </a:r>
          </a:p>
          <a:p>
            <a:pPr marL="0" indent="0">
              <a:lnSpc>
                <a:spcPct val="100000"/>
              </a:lnSpc>
              <a:spcBef>
                <a:spcPts val="1200"/>
              </a:spcBef>
              <a:buNone/>
            </a:pPr>
            <a:endParaRPr lang="sv-SE" sz="1600" dirty="0"/>
          </a:p>
          <a:p>
            <a:pPr marL="0" indent="0">
              <a:lnSpc>
                <a:spcPct val="100000"/>
              </a:lnSpc>
              <a:spcBef>
                <a:spcPts val="1200"/>
              </a:spcBef>
              <a:buNone/>
            </a:pPr>
            <a:r>
              <a:rPr lang="sv-SE" sz="1600" dirty="0"/>
              <a:t> I denna fördjupning bjuder får du en fyra-stegs guide till att navigera effektivt i rollens landskap.</a:t>
            </a:r>
          </a:p>
          <a:p>
            <a:pPr marL="0" indent="0">
              <a:lnSpc>
                <a:spcPct val="100000"/>
              </a:lnSpc>
              <a:spcBef>
                <a:spcPts val="1200"/>
              </a:spcBef>
              <a:buNone/>
            </a:pPr>
            <a:endParaRPr lang="sv-SE" sz="1600" dirty="0"/>
          </a:p>
        </p:txBody>
      </p:sp>
    </p:spTree>
    <p:extLst>
      <p:ext uri="{BB962C8B-B14F-4D97-AF65-F5344CB8AC3E}">
        <p14:creationId xmlns:p14="http://schemas.microsoft.com/office/powerpoint/2010/main" val="28506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24008D60-EB2A-46FD-98CE-E991B055EEDF}"/>
              </a:ext>
            </a:extLst>
          </p:cNvPr>
          <p:cNvPicPr>
            <a:picLocks noGrp="1" noChangeAspect="1"/>
          </p:cNvPicPr>
          <p:nvPr>
            <p:ph type="pic" sz="quarter" idx="13"/>
          </p:nvPr>
        </p:nvPicPr>
        <p:blipFill>
          <a:blip r:embed="rId3"/>
          <a:srcRect t="47" b="47"/>
          <a:stretch>
            <a:fillRect/>
          </a:stretch>
        </p:blipFill>
        <p:spPr/>
      </p:pic>
    </p:spTree>
    <p:extLst>
      <p:ext uri="{BB962C8B-B14F-4D97-AF65-F5344CB8AC3E}">
        <p14:creationId xmlns:p14="http://schemas.microsoft.com/office/powerpoint/2010/main" val="223732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831D3F6C-E8F0-4094-A748-EEB8A15818B0}"/>
              </a:ext>
            </a:extLst>
          </p:cNvPr>
          <p:cNvPicPr>
            <a:picLocks noGrp="1" noChangeAspect="1"/>
          </p:cNvPicPr>
          <p:nvPr>
            <p:ph type="pic" sz="quarter" idx="13"/>
          </p:nvPr>
        </p:nvPicPr>
        <p:blipFill>
          <a:blip r:embed="rId3"/>
          <a:srcRect t="5160" b="5160"/>
          <a:stretch>
            <a:fillRect/>
          </a:stretch>
        </p:blipFill>
        <p:spPr/>
      </p:pic>
      <p:sp>
        <p:nvSpPr>
          <p:cNvPr id="5" name="Platshållare för text 4">
            <a:extLst>
              <a:ext uri="{FF2B5EF4-FFF2-40B4-BE49-F238E27FC236}">
                <a16:creationId xmlns:a16="http://schemas.microsoft.com/office/drawing/2014/main" id="{2324D19A-3D4D-4B1C-B151-B2DF2D7F4382}"/>
              </a:ext>
            </a:extLst>
          </p:cNvPr>
          <p:cNvSpPr>
            <a:spLocks noGrp="1"/>
          </p:cNvSpPr>
          <p:nvPr>
            <p:ph type="body" sz="quarter" idx="14"/>
          </p:nvPr>
        </p:nvSpPr>
        <p:spPr>
          <a:xfrm>
            <a:off x="107951" y="2558675"/>
            <a:ext cx="1418393" cy="576293"/>
          </a:xfrm>
        </p:spPr>
        <p:txBody>
          <a:bodyPr/>
          <a:lstStyle/>
          <a:p>
            <a:r>
              <a:rPr lang="sv-SE" dirty="0">
                <a:latin typeface="+mj-lt"/>
              </a:rPr>
              <a:t>Syfte:</a:t>
            </a:r>
          </a:p>
        </p:txBody>
      </p:sp>
      <p:sp>
        <p:nvSpPr>
          <p:cNvPr id="8" name="Platshållare för text 4">
            <a:extLst>
              <a:ext uri="{FF2B5EF4-FFF2-40B4-BE49-F238E27FC236}">
                <a16:creationId xmlns:a16="http://schemas.microsoft.com/office/drawing/2014/main" id="{3D9D76E7-416B-48D3-95B7-E2BDFF36BE5C}"/>
              </a:ext>
            </a:extLst>
          </p:cNvPr>
          <p:cNvSpPr txBox="1">
            <a:spLocks/>
          </p:cNvSpPr>
          <p:nvPr/>
        </p:nvSpPr>
        <p:spPr>
          <a:xfrm>
            <a:off x="107951" y="3227406"/>
            <a:ext cx="5313690" cy="514738"/>
          </a:xfrm>
          <a:prstGeom prst="rect">
            <a:avLst/>
          </a:prstGeom>
          <a:solidFill>
            <a:schemeClr val="accent4">
              <a:alpha val="90000"/>
            </a:schemeClr>
          </a:solidFill>
        </p:spPr>
        <p:txBody>
          <a:bodyPr vert="horz" wrap="non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sz="2400" dirty="0">
                <a:latin typeface="Barlow Semi Condensed" panose="00000506000000000000" pitchFamily="50" charset="0"/>
              </a:rPr>
              <a:t>Förståelse för roll, mål, och sammanhang</a:t>
            </a:r>
          </a:p>
        </p:txBody>
      </p:sp>
    </p:spTree>
    <p:extLst>
      <p:ext uri="{BB962C8B-B14F-4D97-AF65-F5344CB8AC3E}">
        <p14:creationId xmlns:p14="http://schemas.microsoft.com/office/powerpoint/2010/main" val="39057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A1C5CE7-90A8-4A3C-A700-203576B8F3C9}"/>
              </a:ext>
            </a:extLst>
          </p:cNvPr>
          <p:cNvPicPr>
            <a:picLocks noChangeAspect="1"/>
          </p:cNvPicPr>
          <p:nvPr/>
        </p:nvPicPr>
        <p:blipFill>
          <a:blip r:embed="rId3"/>
          <a:stretch>
            <a:fillRect/>
          </a:stretch>
        </p:blipFill>
        <p:spPr>
          <a:xfrm>
            <a:off x="932797" y="0"/>
            <a:ext cx="6354505" cy="4664678"/>
          </a:xfrm>
          <a:prstGeom prst="rect">
            <a:avLst/>
          </a:prstGeom>
        </p:spPr>
      </p:pic>
      <p:sp>
        <p:nvSpPr>
          <p:cNvPr id="2" name="Rektangel: rundade hörn 1">
            <a:extLst>
              <a:ext uri="{FF2B5EF4-FFF2-40B4-BE49-F238E27FC236}">
                <a16:creationId xmlns:a16="http://schemas.microsoft.com/office/drawing/2014/main" id="{F8864913-4A94-4706-8161-FFDB60207631}"/>
              </a:ext>
            </a:extLst>
          </p:cNvPr>
          <p:cNvSpPr/>
          <p:nvPr/>
        </p:nvSpPr>
        <p:spPr>
          <a:xfrm>
            <a:off x="3084812" y="3131127"/>
            <a:ext cx="2050473" cy="789709"/>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4" name="Rektangel: rundade hörn 3">
            <a:extLst>
              <a:ext uri="{FF2B5EF4-FFF2-40B4-BE49-F238E27FC236}">
                <a16:creationId xmlns:a16="http://schemas.microsoft.com/office/drawing/2014/main" id="{C9428D14-D4E4-457D-A154-88BC0B74B460}"/>
              </a:ext>
            </a:extLst>
          </p:cNvPr>
          <p:cNvSpPr/>
          <p:nvPr/>
        </p:nvSpPr>
        <p:spPr>
          <a:xfrm>
            <a:off x="3084811" y="3920837"/>
            <a:ext cx="2050473" cy="45245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5" name="Rektangel: rundade hörn 4">
            <a:extLst>
              <a:ext uri="{FF2B5EF4-FFF2-40B4-BE49-F238E27FC236}">
                <a16:creationId xmlns:a16="http://schemas.microsoft.com/office/drawing/2014/main" id="{8C4918AF-4DF4-459C-8D59-1A98D2D67F16}"/>
              </a:ext>
            </a:extLst>
          </p:cNvPr>
          <p:cNvSpPr/>
          <p:nvPr/>
        </p:nvSpPr>
        <p:spPr>
          <a:xfrm>
            <a:off x="5287684" y="4147062"/>
            <a:ext cx="2050473" cy="452450"/>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7" name="Rektangel: rundade hörn 6">
            <a:extLst>
              <a:ext uri="{FF2B5EF4-FFF2-40B4-BE49-F238E27FC236}">
                <a16:creationId xmlns:a16="http://schemas.microsoft.com/office/drawing/2014/main" id="{8F6A19C1-29C0-4645-9182-B899C8E1247F}"/>
              </a:ext>
            </a:extLst>
          </p:cNvPr>
          <p:cNvSpPr/>
          <p:nvPr/>
        </p:nvSpPr>
        <p:spPr>
          <a:xfrm>
            <a:off x="831461" y="2176895"/>
            <a:ext cx="2050473" cy="638733"/>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9" name="Rektangel: rundade hörn 8">
            <a:extLst>
              <a:ext uri="{FF2B5EF4-FFF2-40B4-BE49-F238E27FC236}">
                <a16:creationId xmlns:a16="http://schemas.microsoft.com/office/drawing/2014/main" id="{E5F04165-3C3B-406D-8C7D-65AE04615689}"/>
              </a:ext>
            </a:extLst>
          </p:cNvPr>
          <p:cNvSpPr/>
          <p:nvPr/>
        </p:nvSpPr>
        <p:spPr>
          <a:xfrm>
            <a:off x="3084812" y="2678677"/>
            <a:ext cx="2050473" cy="45245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Tree>
    <p:extLst>
      <p:ext uri="{BB962C8B-B14F-4D97-AF65-F5344CB8AC3E}">
        <p14:creationId xmlns:p14="http://schemas.microsoft.com/office/powerpoint/2010/main" val="42219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B8C3821-C061-42A8-A4A2-C21DD86CD587}"/>
              </a:ext>
            </a:extLst>
          </p:cNvPr>
          <p:cNvPicPr>
            <a:picLocks noChangeAspect="1"/>
          </p:cNvPicPr>
          <p:nvPr/>
        </p:nvPicPr>
        <p:blipFill>
          <a:blip r:embed="rId3"/>
          <a:stretch>
            <a:fillRect/>
          </a:stretch>
        </p:blipFill>
        <p:spPr>
          <a:xfrm>
            <a:off x="4096139" y="977714"/>
            <a:ext cx="2128005" cy="2873999"/>
          </a:xfrm>
          <a:prstGeom prst="rect">
            <a:avLst/>
          </a:prstGeom>
        </p:spPr>
      </p:pic>
      <p:sp>
        <p:nvSpPr>
          <p:cNvPr id="6" name="textruta 5">
            <a:extLst>
              <a:ext uri="{FF2B5EF4-FFF2-40B4-BE49-F238E27FC236}">
                <a16:creationId xmlns:a16="http://schemas.microsoft.com/office/drawing/2014/main" id="{44B3B477-903C-4455-B6AA-1B0C6ED656E9}"/>
              </a:ext>
            </a:extLst>
          </p:cNvPr>
          <p:cNvSpPr txBox="1"/>
          <p:nvPr/>
        </p:nvSpPr>
        <p:spPr>
          <a:xfrm>
            <a:off x="325209" y="1081963"/>
            <a:ext cx="3849559" cy="3008516"/>
          </a:xfrm>
          <a:prstGeom prst="rect">
            <a:avLst/>
          </a:prstGeom>
          <a:noFill/>
        </p:spPr>
        <p:txBody>
          <a:bodyPr wrap="square" rtlCol="0">
            <a:spAutoFit/>
          </a:bodyPr>
          <a:lstStyle/>
          <a:p>
            <a:r>
              <a:rPr lang="sv-SE" sz="1600" dirty="0"/>
              <a:t>Vi verkar i olika</a:t>
            </a:r>
            <a:r>
              <a:rPr lang="sv-SE" sz="1600" b="1" dirty="0"/>
              <a:t> </a:t>
            </a:r>
            <a:r>
              <a:rPr lang="sv-SE" sz="1600" i="1" dirty="0"/>
              <a:t>sammanhang</a:t>
            </a:r>
            <a:r>
              <a:rPr lang="sv-SE" sz="1600" b="1" dirty="0"/>
              <a:t> </a:t>
            </a:r>
            <a:r>
              <a:rPr lang="sv-SE" sz="1600" dirty="0"/>
              <a:t>- en organisation, ett arbetslag, en förening eller en familj.</a:t>
            </a:r>
          </a:p>
          <a:p>
            <a:endParaRPr lang="sv-SE" sz="1600" dirty="0"/>
          </a:p>
          <a:p>
            <a:r>
              <a:rPr lang="sv-SE" sz="1600" dirty="0"/>
              <a:t>I de olika sammanhangen finns olika typer av </a:t>
            </a:r>
            <a:r>
              <a:rPr lang="sv-SE" sz="1600" i="1" dirty="0"/>
              <a:t>mål </a:t>
            </a:r>
            <a:r>
              <a:rPr lang="sv-SE" sz="1600" b="1" dirty="0"/>
              <a:t>- </a:t>
            </a:r>
            <a:r>
              <a:rPr lang="sv-SE" sz="1600" dirty="0"/>
              <a:t>ge service till medborgare, vinna seriespelet, uppfostra barnen.</a:t>
            </a:r>
          </a:p>
          <a:p>
            <a:endParaRPr lang="sv-SE" sz="1600" dirty="0"/>
          </a:p>
          <a:p>
            <a:r>
              <a:rPr lang="sv-SE" sz="1600" dirty="0"/>
              <a:t>I dessa sammanhang har vi också olika </a:t>
            </a:r>
            <a:r>
              <a:rPr lang="sv-SE" sz="1600" i="1" dirty="0"/>
              <a:t>roller</a:t>
            </a:r>
            <a:r>
              <a:rPr lang="sv-SE" sz="1600" b="1" dirty="0"/>
              <a:t> </a:t>
            </a:r>
            <a:r>
              <a:rPr lang="sv-SE" sz="1600" dirty="0"/>
              <a:t>- en sjuksköterska, en innebandyspelare, en pappa.</a:t>
            </a:r>
          </a:p>
          <a:p>
            <a:endParaRPr lang="sv-SE" dirty="0"/>
          </a:p>
        </p:txBody>
      </p:sp>
      <p:sp>
        <p:nvSpPr>
          <p:cNvPr id="7" name="textruta 6">
            <a:extLst>
              <a:ext uri="{FF2B5EF4-FFF2-40B4-BE49-F238E27FC236}">
                <a16:creationId xmlns:a16="http://schemas.microsoft.com/office/drawing/2014/main" id="{D11A4036-BA6F-4E42-A26F-E470FB994EDD}"/>
              </a:ext>
            </a:extLst>
          </p:cNvPr>
          <p:cNvSpPr txBox="1"/>
          <p:nvPr/>
        </p:nvSpPr>
        <p:spPr>
          <a:xfrm>
            <a:off x="325209" y="337341"/>
            <a:ext cx="3704253" cy="461665"/>
          </a:xfrm>
          <a:prstGeom prst="rect">
            <a:avLst/>
          </a:prstGeom>
          <a:noFill/>
        </p:spPr>
        <p:txBody>
          <a:bodyPr wrap="square" rtlCol="0">
            <a:spAutoFit/>
          </a:bodyPr>
          <a:lstStyle/>
          <a:p>
            <a:r>
              <a:rPr lang="sv-SE" sz="2400" b="1" dirty="0">
                <a:latin typeface="+mj-lt"/>
              </a:rPr>
              <a:t>Roll mål och sammanhang</a:t>
            </a:r>
          </a:p>
        </p:txBody>
      </p:sp>
      <p:pic>
        <p:nvPicPr>
          <p:cNvPr id="4" name="Bildobjekt 3">
            <a:extLst>
              <a:ext uri="{FF2B5EF4-FFF2-40B4-BE49-F238E27FC236}">
                <a16:creationId xmlns:a16="http://schemas.microsoft.com/office/drawing/2014/main" id="{8C125395-AD1D-40BD-B318-7CE4385AE6DD}"/>
              </a:ext>
            </a:extLst>
          </p:cNvPr>
          <p:cNvPicPr>
            <a:picLocks noChangeAspect="1"/>
          </p:cNvPicPr>
          <p:nvPr/>
        </p:nvPicPr>
        <p:blipFill>
          <a:blip r:embed="rId4"/>
          <a:stretch>
            <a:fillRect/>
          </a:stretch>
        </p:blipFill>
        <p:spPr>
          <a:xfrm>
            <a:off x="6262829" y="315873"/>
            <a:ext cx="2665454" cy="1884784"/>
          </a:xfrm>
          <a:prstGeom prst="rect">
            <a:avLst/>
          </a:prstGeom>
        </p:spPr>
      </p:pic>
      <p:pic>
        <p:nvPicPr>
          <p:cNvPr id="8" name="Bildobjekt 7">
            <a:extLst>
              <a:ext uri="{FF2B5EF4-FFF2-40B4-BE49-F238E27FC236}">
                <a16:creationId xmlns:a16="http://schemas.microsoft.com/office/drawing/2014/main" id="{E4D31595-CA34-49C6-8AFD-6DC23B54E2B5}"/>
              </a:ext>
            </a:extLst>
          </p:cNvPr>
          <p:cNvPicPr>
            <a:picLocks noChangeAspect="1"/>
          </p:cNvPicPr>
          <p:nvPr/>
        </p:nvPicPr>
        <p:blipFill>
          <a:blip r:embed="rId5"/>
          <a:stretch>
            <a:fillRect/>
          </a:stretch>
        </p:blipFill>
        <p:spPr>
          <a:xfrm>
            <a:off x="6262829" y="2293962"/>
            <a:ext cx="2665454" cy="1878715"/>
          </a:xfrm>
          <a:prstGeom prst="rect">
            <a:avLst/>
          </a:prstGeom>
        </p:spPr>
      </p:pic>
    </p:spTree>
    <p:extLst>
      <p:ext uri="{BB962C8B-B14F-4D97-AF65-F5344CB8AC3E}">
        <p14:creationId xmlns:p14="http://schemas.microsoft.com/office/powerpoint/2010/main" val="81976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rundade hörn 15">
            <a:extLst>
              <a:ext uri="{FF2B5EF4-FFF2-40B4-BE49-F238E27FC236}">
                <a16:creationId xmlns:a16="http://schemas.microsoft.com/office/drawing/2014/main" id="{5B717198-0D11-418C-B353-3A29B6A7658F}"/>
              </a:ext>
            </a:extLst>
          </p:cNvPr>
          <p:cNvSpPr/>
          <p:nvPr/>
        </p:nvSpPr>
        <p:spPr>
          <a:xfrm>
            <a:off x="6149546" y="3689941"/>
            <a:ext cx="1811669" cy="762289"/>
          </a:xfrm>
          <a:prstGeom prst="roundRect">
            <a:avLst/>
          </a:prstGeom>
          <a:solidFill>
            <a:srgbClr val="CA360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Arial" panose="020B0604020202020204" pitchFamily="34" charset="0"/>
              <a:buChar char="•"/>
            </a:pPr>
            <a:endParaRPr lang="sv-SE" dirty="0"/>
          </a:p>
        </p:txBody>
      </p:sp>
      <p:sp>
        <p:nvSpPr>
          <p:cNvPr id="11" name="Rektangel: rundade hörn 10">
            <a:extLst>
              <a:ext uri="{FF2B5EF4-FFF2-40B4-BE49-F238E27FC236}">
                <a16:creationId xmlns:a16="http://schemas.microsoft.com/office/drawing/2014/main" id="{78AE89C1-FAF3-46FA-AA33-B91BFDF29F58}"/>
              </a:ext>
            </a:extLst>
          </p:cNvPr>
          <p:cNvSpPr/>
          <p:nvPr/>
        </p:nvSpPr>
        <p:spPr>
          <a:xfrm>
            <a:off x="6278465" y="478491"/>
            <a:ext cx="1530213" cy="715581"/>
          </a:xfrm>
          <a:prstGeom prst="roundRect">
            <a:avLst/>
          </a:prstGeom>
          <a:solidFill>
            <a:srgbClr val="CA360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ctr">
              <a:buFont typeface="Arial" panose="020B0604020202020204" pitchFamily="34" charset="0"/>
              <a:buChar char="•"/>
            </a:pPr>
            <a:endParaRPr lang="sv-SE" dirty="0"/>
          </a:p>
        </p:txBody>
      </p:sp>
      <p:sp>
        <p:nvSpPr>
          <p:cNvPr id="3" name="textruta 2">
            <a:extLst>
              <a:ext uri="{FF2B5EF4-FFF2-40B4-BE49-F238E27FC236}">
                <a16:creationId xmlns:a16="http://schemas.microsoft.com/office/drawing/2014/main" id="{C941AFB0-E2B3-4270-8986-09B6CFF6CAD1}"/>
              </a:ext>
            </a:extLst>
          </p:cNvPr>
          <p:cNvSpPr txBox="1"/>
          <p:nvPr/>
        </p:nvSpPr>
        <p:spPr>
          <a:xfrm>
            <a:off x="1741118" y="1553227"/>
            <a:ext cx="3908120" cy="300082"/>
          </a:xfrm>
          <a:prstGeom prst="rect">
            <a:avLst/>
          </a:prstGeom>
          <a:noFill/>
        </p:spPr>
        <p:txBody>
          <a:bodyPr wrap="square" rtlCol="0">
            <a:spAutoFit/>
          </a:bodyPr>
          <a:lstStyle/>
          <a:p>
            <a:r>
              <a:rPr lang="sv-SE" dirty="0"/>
              <a:t>And</a:t>
            </a:r>
          </a:p>
        </p:txBody>
      </p:sp>
      <p:pic>
        <p:nvPicPr>
          <p:cNvPr id="5" name="Bildobjekt 4">
            <a:extLst>
              <a:ext uri="{FF2B5EF4-FFF2-40B4-BE49-F238E27FC236}">
                <a16:creationId xmlns:a16="http://schemas.microsoft.com/office/drawing/2014/main" id="{CD0E320F-F919-4444-9D68-F3605D9D98DE}"/>
              </a:ext>
            </a:extLst>
          </p:cNvPr>
          <p:cNvPicPr>
            <a:picLocks noChangeAspect="1"/>
          </p:cNvPicPr>
          <p:nvPr/>
        </p:nvPicPr>
        <p:blipFill>
          <a:blip r:embed="rId3"/>
          <a:stretch>
            <a:fillRect/>
          </a:stretch>
        </p:blipFill>
        <p:spPr>
          <a:xfrm>
            <a:off x="406970" y="1298388"/>
            <a:ext cx="2216345" cy="2997456"/>
          </a:xfrm>
          <a:prstGeom prst="rect">
            <a:avLst/>
          </a:prstGeom>
          <a:ln>
            <a:noFill/>
          </a:ln>
        </p:spPr>
      </p:pic>
      <p:pic>
        <p:nvPicPr>
          <p:cNvPr id="6" name="Bildobjekt 5">
            <a:extLst>
              <a:ext uri="{FF2B5EF4-FFF2-40B4-BE49-F238E27FC236}">
                <a16:creationId xmlns:a16="http://schemas.microsoft.com/office/drawing/2014/main" id="{73FBBAE4-9DB6-4B9B-98F1-231BD3100C05}"/>
              </a:ext>
            </a:extLst>
          </p:cNvPr>
          <p:cNvPicPr>
            <a:picLocks noChangeAspect="1"/>
          </p:cNvPicPr>
          <p:nvPr/>
        </p:nvPicPr>
        <p:blipFill>
          <a:blip r:embed="rId4"/>
          <a:stretch>
            <a:fillRect/>
          </a:stretch>
        </p:blipFill>
        <p:spPr>
          <a:xfrm>
            <a:off x="2810098" y="1298388"/>
            <a:ext cx="2216345" cy="2997456"/>
          </a:xfrm>
          <a:prstGeom prst="rect">
            <a:avLst/>
          </a:prstGeom>
          <a:ln>
            <a:noFill/>
          </a:ln>
        </p:spPr>
      </p:pic>
      <p:sp>
        <p:nvSpPr>
          <p:cNvPr id="9" name="textruta 8">
            <a:extLst>
              <a:ext uri="{FF2B5EF4-FFF2-40B4-BE49-F238E27FC236}">
                <a16:creationId xmlns:a16="http://schemas.microsoft.com/office/drawing/2014/main" id="{71648357-E64B-4B76-97D0-2FA1044D8576}"/>
              </a:ext>
            </a:extLst>
          </p:cNvPr>
          <p:cNvSpPr txBox="1"/>
          <p:nvPr/>
        </p:nvSpPr>
        <p:spPr>
          <a:xfrm>
            <a:off x="6339114" y="551536"/>
            <a:ext cx="1469572" cy="507831"/>
          </a:xfrm>
          <a:prstGeom prst="rect">
            <a:avLst/>
          </a:prstGeom>
          <a:noFill/>
        </p:spPr>
        <p:txBody>
          <a:bodyPr wrap="square" rtlCol="0">
            <a:spAutoFit/>
          </a:bodyPr>
          <a:lstStyle/>
          <a:p>
            <a:pPr marL="285750" indent="-285750">
              <a:buFont typeface="Arial" panose="020B0604020202020204" pitchFamily="34" charset="0"/>
              <a:buChar char="•"/>
            </a:pPr>
            <a:r>
              <a:rPr lang="sv-SE" dirty="0"/>
              <a:t>Kunskap</a:t>
            </a:r>
          </a:p>
          <a:p>
            <a:pPr marL="285750" indent="-285750">
              <a:buFont typeface="Arial" panose="020B0604020202020204" pitchFamily="34" charset="0"/>
              <a:buChar char="•"/>
            </a:pPr>
            <a:r>
              <a:rPr lang="sv-SE" dirty="0"/>
              <a:t>Erfarenheter</a:t>
            </a:r>
          </a:p>
        </p:txBody>
      </p:sp>
      <p:sp>
        <p:nvSpPr>
          <p:cNvPr id="10" name="textruta 9">
            <a:extLst>
              <a:ext uri="{FF2B5EF4-FFF2-40B4-BE49-F238E27FC236}">
                <a16:creationId xmlns:a16="http://schemas.microsoft.com/office/drawing/2014/main" id="{D1D450FD-33A2-4FFD-BF7F-8741567E6447}"/>
              </a:ext>
            </a:extLst>
          </p:cNvPr>
          <p:cNvSpPr txBox="1"/>
          <p:nvPr/>
        </p:nvSpPr>
        <p:spPr>
          <a:xfrm>
            <a:off x="6278465" y="3752198"/>
            <a:ext cx="1902149" cy="715581"/>
          </a:xfrm>
          <a:prstGeom prst="rect">
            <a:avLst/>
          </a:prstGeom>
          <a:noFill/>
        </p:spPr>
        <p:txBody>
          <a:bodyPr wrap="square" rtlCol="0">
            <a:spAutoFit/>
          </a:bodyPr>
          <a:lstStyle/>
          <a:p>
            <a:pPr marL="285750" indent="-285750">
              <a:buFont typeface="Arial" panose="020B0604020202020204" pitchFamily="34" charset="0"/>
              <a:buChar char="•"/>
            </a:pPr>
            <a:r>
              <a:rPr lang="sv-SE" dirty="0"/>
              <a:t>Medlem</a:t>
            </a:r>
          </a:p>
          <a:p>
            <a:pPr marL="285750" indent="-285750">
              <a:buFont typeface="Arial" panose="020B0604020202020204" pitchFamily="34" charset="0"/>
              <a:buChar char="•"/>
            </a:pPr>
            <a:r>
              <a:rPr lang="sv-SE" dirty="0"/>
              <a:t>Kommunikation</a:t>
            </a:r>
          </a:p>
          <a:p>
            <a:pPr marL="285750" indent="-285750">
              <a:buFont typeface="Arial" panose="020B0604020202020204" pitchFamily="34" charset="0"/>
              <a:buChar char="•"/>
            </a:pPr>
            <a:r>
              <a:rPr lang="sv-SE" dirty="0"/>
              <a:t>Relationer</a:t>
            </a:r>
          </a:p>
        </p:txBody>
      </p:sp>
      <p:cxnSp>
        <p:nvCxnSpPr>
          <p:cNvPr id="15" name="Rak pilkoppling 14">
            <a:extLst>
              <a:ext uri="{FF2B5EF4-FFF2-40B4-BE49-F238E27FC236}">
                <a16:creationId xmlns:a16="http://schemas.microsoft.com/office/drawing/2014/main" id="{DB0AA268-48DB-4B54-8359-721FC94ED44A}"/>
              </a:ext>
            </a:extLst>
          </p:cNvPr>
          <p:cNvCxnSpPr>
            <a:cxnSpLocks/>
          </p:cNvCxnSpPr>
          <p:nvPr/>
        </p:nvCxnSpPr>
        <p:spPr>
          <a:xfrm>
            <a:off x="7073900" y="1194073"/>
            <a:ext cx="0" cy="459982"/>
          </a:xfrm>
          <a:prstGeom prst="straightConnector1">
            <a:avLst/>
          </a:prstGeom>
          <a:ln w="79375">
            <a:solidFill>
              <a:srgbClr val="CA3604">
                <a:alpha val="20000"/>
              </a:srgb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Rak pilkoppling 17">
            <a:extLst>
              <a:ext uri="{FF2B5EF4-FFF2-40B4-BE49-F238E27FC236}">
                <a16:creationId xmlns:a16="http://schemas.microsoft.com/office/drawing/2014/main" id="{4CD2DB2B-CE53-429D-9E9C-70868D3B4678}"/>
              </a:ext>
            </a:extLst>
          </p:cNvPr>
          <p:cNvCxnSpPr>
            <a:cxnSpLocks/>
          </p:cNvCxnSpPr>
          <p:nvPr/>
        </p:nvCxnSpPr>
        <p:spPr>
          <a:xfrm flipV="1">
            <a:off x="7073900" y="3363103"/>
            <a:ext cx="0" cy="326838"/>
          </a:xfrm>
          <a:prstGeom prst="straightConnector1">
            <a:avLst/>
          </a:prstGeom>
          <a:ln w="79375">
            <a:solidFill>
              <a:srgbClr val="CA3604">
                <a:alpha val="20000"/>
              </a:srgbClr>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7" name="Grupp 26">
            <a:extLst>
              <a:ext uri="{FF2B5EF4-FFF2-40B4-BE49-F238E27FC236}">
                <a16:creationId xmlns:a16="http://schemas.microsoft.com/office/drawing/2014/main" id="{A410B85B-FE3D-4757-B59F-B271DFD37ECE}"/>
              </a:ext>
            </a:extLst>
          </p:cNvPr>
          <p:cNvGrpSpPr/>
          <p:nvPr/>
        </p:nvGrpSpPr>
        <p:grpSpPr>
          <a:xfrm>
            <a:off x="5213227" y="1716787"/>
            <a:ext cx="3523800" cy="1582706"/>
            <a:chOff x="5213227" y="1074348"/>
            <a:chExt cx="3523800" cy="1582706"/>
          </a:xfrm>
        </p:grpSpPr>
        <p:sp>
          <p:nvSpPr>
            <p:cNvPr id="2" name="Rektangel: rundade hörn 1">
              <a:extLst>
                <a:ext uri="{FF2B5EF4-FFF2-40B4-BE49-F238E27FC236}">
                  <a16:creationId xmlns:a16="http://schemas.microsoft.com/office/drawing/2014/main" id="{F26B92CA-E80B-4757-B6F8-704E3CC7657E}"/>
                </a:ext>
              </a:extLst>
            </p:cNvPr>
            <p:cNvSpPr/>
            <p:nvPr/>
          </p:nvSpPr>
          <p:spPr>
            <a:xfrm>
              <a:off x="5213227" y="1074348"/>
              <a:ext cx="3523800" cy="1582706"/>
            </a:xfrm>
            <a:prstGeom prst="roundRect">
              <a:avLst/>
            </a:prstGeom>
            <a:solidFill>
              <a:srgbClr val="CA3604"/>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600" dirty="0">
                  <a:solidFill>
                    <a:schemeClr val="bg1"/>
                  </a:solidFill>
                </a:rPr>
                <a:t>Vi har en roll  i vårt  yrkesuppdrag</a:t>
              </a:r>
            </a:p>
            <a:p>
              <a:pPr algn="ctr"/>
              <a:r>
                <a:rPr lang="sv-SE" sz="1600" dirty="0">
                  <a:solidFill>
                    <a:schemeClr val="bg1"/>
                  </a:solidFill>
                </a:rPr>
                <a:t> </a:t>
              </a:r>
            </a:p>
            <a:p>
              <a:pPr algn="ctr"/>
              <a:r>
                <a:rPr lang="sv-SE" sz="1600" dirty="0">
                  <a:solidFill>
                    <a:schemeClr val="bg1"/>
                  </a:solidFill>
                </a:rPr>
                <a:t>Ytterligare en roll  i vårt team/arbetslag</a:t>
              </a:r>
            </a:p>
          </p:txBody>
        </p:sp>
        <p:cxnSp>
          <p:nvCxnSpPr>
            <p:cNvPr id="21" name="Rak koppling 20">
              <a:extLst>
                <a:ext uri="{FF2B5EF4-FFF2-40B4-BE49-F238E27FC236}">
                  <a16:creationId xmlns:a16="http://schemas.microsoft.com/office/drawing/2014/main" id="{CB9DC637-2E4F-4380-BBBA-D92CCB4FCA05}"/>
                </a:ext>
              </a:extLst>
            </p:cNvPr>
            <p:cNvCxnSpPr>
              <a:cxnSpLocks/>
            </p:cNvCxnSpPr>
            <p:nvPr/>
          </p:nvCxnSpPr>
          <p:spPr>
            <a:xfrm>
              <a:off x="5542059" y="1761980"/>
              <a:ext cx="2949934"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2" name="Rubrik 21">
            <a:extLst>
              <a:ext uri="{FF2B5EF4-FFF2-40B4-BE49-F238E27FC236}">
                <a16:creationId xmlns:a16="http://schemas.microsoft.com/office/drawing/2014/main" id="{81E4CE76-A73E-41BF-AA53-1BE6E6096494}"/>
              </a:ext>
            </a:extLst>
          </p:cNvPr>
          <p:cNvSpPr>
            <a:spLocks noGrp="1"/>
          </p:cNvSpPr>
          <p:nvPr>
            <p:ph type="title"/>
          </p:nvPr>
        </p:nvSpPr>
        <p:spPr>
          <a:xfrm>
            <a:off x="108000" y="103757"/>
            <a:ext cx="4460914" cy="955610"/>
          </a:xfrm>
        </p:spPr>
        <p:txBody>
          <a:bodyPr/>
          <a:lstStyle/>
          <a:p>
            <a:r>
              <a:rPr lang="sv-SE" dirty="0"/>
              <a:t>Yrkesrollen innehåller två delar</a:t>
            </a:r>
          </a:p>
        </p:txBody>
      </p:sp>
    </p:spTree>
    <p:extLst>
      <p:ext uri="{BB962C8B-B14F-4D97-AF65-F5344CB8AC3E}">
        <p14:creationId xmlns:p14="http://schemas.microsoft.com/office/powerpoint/2010/main" val="281526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68163-46BE-4D90-9958-BCFD805198D9}"/>
              </a:ext>
            </a:extLst>
          </p:cNvPr>
          <p:cNvSpPr>
            <a:spLocks noGrp="1"/>
          </p:cNvSpPr>
          <p:nvPr>
            <p:ph type="title"/>
          </p:nvPr>
        </p:nvSpPr>
        <p:spPr/>
        <p:txBody>
          <a:bodyPr/>
          <a:lstStyle/>
          <a:p>
            <a:r>
              <a:rPr lang="sv-SE" dirty="0"/>
              <a:t>Använd </a:t>
            </a:r>
            <a:br>
              <a:rPr lang="sv-SE" dirty="0"/>
            </a:br>
            <a:r>
              <a:rPr lang="sv-SE" dirty="0"/>
              <a:t>medarbetarkompassen</a:t>
            </a:r>
          </a:p>
        </p:txBody>
      </p:sp>
      <p:pic>
        <p:nvPicPr>
          <p:cNvPr id="6" name="Bildobjekt 5">
            <a:extLst>
              <a:ext uri="{FF2B5EF4-FFF2-40B4-BE49-F238E27FC236}">
                <a16:creationId xmlns:a16="http://schemas.microsoft.com/office/drawing/2014/main" id="{F07B3534-2D13-48BC-B41D-2A1E8C70A007}"/>
              </a:ext>
            </a:extLst>
          </p:cNvPr>
          <p:cNvPicPr>
            <a:picLocks noChangeAspect="1"/>
          </p:cNvPicPr>
          <p:nvPr/>
        </p:nvPicPr>
        <p:blipFill>
          <a:blip r:embed="rId3"/>
          <a:stretch>
            <a:fillRect/>
          </a:stretch>
        </p:blipFill>
        <p:spPr>
          <a:xfrm>
            <a:off x="3631691" y="318655"/>
            <a:ext cx="5409671" cy="3852129"/>
          </a:xfrm>
          <a:prstGeom prst="rect">
            <a:avLst/>
          </a:prstGeom>
        </p:spPr>
      </p:pic>
      <p:grpSp>
        <p:nvGrpSpPr>
          <p:cNvPr id="8" name="Grupp 7">
            <a:extLst>
              <a:ext uri="{FF2B5EF4-FFF2-40B4-BE49-F238E27FC236}">
                <a16:creationId xmlns:a16="http://schemas.microsoft.com/office/drawing/2014/main" id="{AB74C8DE-F709-4C2B-9D9F-BD877F1F85B7}"/>
              </a:ext>
            </a:extLst>
          </p:cNvPr>
          <p:cNvGrpSpPr/>
          <p:nvPr/>
        </p:nvGrpSpPr>
        <p:grpSpPr>
          <a:xfrm>
            <a:off x="339078" y="3266386"/>
            <a:ext cx="2451831" cy="1101234"/>
            <a:chOff x="5213227" y="1074348"/>
            <a:chExt cx="3523800" cy="1582706"/>
          </a:xfrm>
        </p:grpSpPr>
        <p:sp>
          <p:nvSpPr>
            <p:cNvPr id="9" name="Rektangel: rundade hörn 8">
              <a:extLst>
                <a:ext uri="{FF2B5EF4-FFF2-40B4-BE49-F238E27FC236}">
                  <a16:creationId xmlns:a16="http://schemas.microsoft.com/office/drawing/2014/main" id="{ED1C3AC5-7D21-4EF4-8C54-42D173D57416}"/>
                </a:ext>
              </a:extLst>
            </p:cNvPr>
            <p:cNvSpPr/>
            <p:nvPr/>
          </p:nvSpPr>
          <p:spPr>
            <a:xfrm>
              <a:off x="5213227" y="1074348"/>
              <a:ext cx="3523800" cy="1582706"/>
            </a:xfrm>
            <a:prstGeom prst="roundRect">
              <a:avLst/>
            </a:prstGeom>
            <a:solidFill>
              <a:srgbClr val="CA3604"/>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1200" dirty="0">
                  <a:solidFill>
                    <a:schemeClr val="bg1"/>
                  </a:solidFill>
                </a:rPr>
                <a:t>Vi har en roll  i vårt   yrkesuppdrag</a:t>
              </a:r>
            </a:p>
            <a:p>
              <a:pPr algn="ctr"/>
              <a:r>
                <a:rPr lang="sv-SE" sz="1200" dirty="0">
                  <a:solidFill>
                    <a:schemeClr val="bg1"/>
                  </a:solidFill>
                </a:rPr>
                <a:t> </a:t>
              </a:r>
            </a:p>
            <a:p>
              <a:pPr algn="ctr"/>
              <a:r>
                <a:rPr lang="sv-SE" sz="1200" dirty="0">
                  <a:solidFill>
                    <a:schemeClr val="bg1"/>
                  </a:solidFill>
                </a:rPr>
                <a:t>Ytterligare en roll  i vårt team/arbetslag</a:t>
              </a:r>
            </a:p>
          </p:txBody>
        </p:sp>
        <p:cxnSp>
          <p:nvCxnSpPr>
            <p:cNvPr id="10" name="Rak koppling 9">
              <a:extLst>
                <a:ext uri="{FF2B5EF4-FFF2-40B4-BE49-F238E27FC236}">
                  <a16:creationId xmlns:a16="http://schemas.microsoft.com/office/drawing/2014/main" id="{BD6E7839-0E06-40AE-BBE7-014EC961187C}"/>
                </a:ext>
              </a:extLst>
            </p:cNvPr>
            <p:cNvCxnSpPr>
              <a:cxnSpLocks/>
            </p:cNvCxnSpPr>
            <p:nvPr/>
          </p:nvCxnSpPr>
          <p:spPr>
            <a:xfrm>
              <a:off x="5542060" y="1876256"/>
              <a:ext cx="2949934"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3" name="Platshållare för text 12">
            <a:extLst>
              <a:ext uri="{FF2B5EF4-FFF2-40B4-BE49-F238E27FC236}">
                <a16:creationId xmlns:a16="http://schemas.microsoft.com/office/drawing/2014/main" id="{0CCDCFE4-CE64-4FF3-9D7A-3CCCE0280870}"/>
              </a:ext>
            </a:extLst>
          </p:cNvPr>
          <p:cNvSpPr>
            <a:spLocks noGrp="1"/>
          </p:cNvSpPr>
          <p:nvPr>
            <p:ph type="body" sz="quarter" idx="15"/>
          </p:nvPr>
        </p:nvSpPr>
        <p:spPr>
          <a:xfrm>
            <a:off x="107950" y="1052395"/>
            <a:ext cx="3772287" cy="3548179"/>
          </a:xfrm>
        </p:spPr>
        <p:txBody>
          <a:bodyPr/>
          <a:lstStyle/>
          <a:p>
            <a:pPr>
              <a:lnSpc>
                <a:spcPct val="100000"/>
              </a:lnSpc>
              <a:spcBef>
                <a:spcPts val="1200"/>
              </a:spcBef>
            </a:pPr>
            <a:r>
              <a:rPr lang="sv-SE" sz="1600" dirty="0"/>
              <a:t>Vad hittar ni för förväntningar på beteenden och ageranden i ert yrkesuppdrag/befattning?</a:t>
            </a:r>
          </a:p>
          <a:p>
            <a:pPr>
              <a:lnSpc>
                <a:spcPct val="100000"/>
              </a:lnSpc>
              <a:spcBef>
                <a:spcPts val="1200"/>
              </a:spcBef>
            </a:pPr>
            <a:r>
              <a:rPr lang="sv-SE" sz="1600" dirty="0"/>
              <a:t>Vad hittar ni för förväntningar på beteenden och ageranden er roll som kollega och medarbetare i Motala kommun?</a:t>
            </a:r>
          </a:p>
        </p:txBody>
      </p:sp>
    </p:spTree>
    <p:extLst>
      <p:ext uri="{BB962C8B-B14F-4D97-AF65-F5344CB8AC3E}">
        <p14:creationId xmlns:p14="http://schemas.microsoft.com/office/powerpoint/2010/main" val="19645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rundade hörn 13">
            <a:extLst>
              <a:ext uri="{FF2B5EF4-FFF2-40B4-BE49-F238E27FC236}">
                <a16:creationId xmlns:a16="http://schemas.microsoft.com/office/drawing/2014/main" id="{0533D50C-332F-4163-A089-0DFD9C0BC7FF}"/>
              </a:ext>
            </a:extLst>
          </p:cNvPr>
          <p:cNvSpPr/>
          <p:nvPr/>
        </p:nvSpPr>
        <p:spPr>
          <a:xfrm>
            <a:off x="302154" y="1846865"/>
            <a:ext cx="3260031" cy="2266225"/>
          </a:xfrm>
          <a:prstGeom prst="roundRect">
            <a:avLst/>
          </a:prstGeom>
          <a:solidFill>
            <a:srgbClr val="CA3604">
              <a:alpha val="2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8" name="textruta 7">
            <a:extLst>
              <a:ext uri="{FF2B5EF4-FFF2-40B4-BE49-F238E27FC236}">
                <a16:creationId xmlns:a16="http://schemas.microsoft.com/office/drawing/2014/main" id="{6D4EB018-8A11-408F-A6DE-69361B80466C}"/>
              </a:ext>
            </a:extLst>
          </p:cNvPr>
          <p:cNvSpPr txBox="1"/>
          <p:nvPr/>
        </p:nvSpPr>
        <p:spPr>
          <a:xfrm>
            <a:off x="5644644" y="4181474"/>
            <a:ext cx="2857500" cy="230832"/>
          </a:xfrm>
          <a:prstGeom prst="rect">
            <a:avLst/>
          </a:prstGeom>
          <a:noFill/>
        </p:spPr>
        <p:txBody>
          <a:bodyPr wrap="square" rtlCol="0">
            <a:spAutoFit/>
          </a:bodyPr>
          <a:lstStyle/>
          <a:p>
            <a:endParaRPr lang="sv-SE" sz="900" dirty="0"/>
          </a:p>
        </p:txBody>
      </p:sp>
      <p:sp>
        <p:nvSpPr>
          <p:cNvPr id="13" name="Rektangel 12">
            <a:extLst>
              <a:ext uri="{FF2B5EF4-FFF2-40B4-BE49-F238E27FC236}">
                <a16:creationId xmlns:a16="http://schemas.microsoft.com/office/drawing/2014/main" id="{FB4F50E1-B9B8-4C6F-AF7E-77ABBCE9FECF}"/>
              </a:ext>
            </a:extLst>
          </p:cNvPr>
          <p:cNvSpPr/>
          <p:nvPr/>
        </p:nvSpPr>
        <p:spPr>
          <a:xfrm>
            <a:off x="533639" y="2076521"/>
            <a:ext cx="2797062" cy="1754326"/>
          </a:xfrm>
          <a:prstGeom prst="rect">
            <a:avLst/>
          </a:prstGeom>
        </p:spPr>
        <p:txBody>
          <a:bodyPr wrap="square">
            <a:spAutoFit/>
          </a:bodyPr>
          <a:lstStyle/>
          <a:p>
            <a:r>
              <a:rPr lang="sv-SE" sz="1800" dirty="0"/>
              <a:t>Det önskvärda är att varje roll har egna, tydliga mål som bidrar till sammanhangets mål, som i sin tur bidrar till hela organisationens mål.</a:t>
            </a:r>
          </a:p>
        </p:txBody>
      </p:sp>
      <p:sp>
        <p:nvSpPr>
          <p:cNvPr id="2" name="Rubrik 1">
            <a:extLst>
              <a:ext uri="{FF2B5EF4-FFF2-40B4-BE49-F238E27FC236}">
                <a16:creationId xmlns:a16="http://schemas.microsoft.com/office/drawing/2014/main" id="{F2A098C3-97B3-440E-AA70-31718CF7460F}"/>
              </a:ext>
            </a:extLst>
          </p:cNvPr>
          <p:cNvSpPr>
            <a:spLocks noGrp="1"/>
          </p:cNvSpPr>
          <p:nvPr>
            <p:ph type="title"/>
          </p:nvPr>
        </p:nvSpPr>
        <p:spPr>
          <a:xfrm>
            <a:off x="108000" y="891255"/>
            <a:ext cx="4460914" cy="955610"/>
          </a:xfrm>
        </p:spPr>
        <p:txBody>
          <a:bodyPr/>
          <a:lstStyle/>
          <a:p>
            <a:r>
              <a:rPr lang="sv-SE" dirty="0"/>
              <a:t>Roll, mål och sammanhang är nyckelorden i ett framgångsrikt samarbete</a:t>
            </a:r>
            <a:br>
              <a:rPr lang="sv-SE" dirty="0"/>
            </a:br>
            <a:endParaRPr lang="sv-SE" dirty="0"/>
          </a:p>
        </p:txBody>
      </p:sp>
      <p:pic>
        <p:nvPicPr>
          <p:cNvPr id="7" name="Platshållare för bild 6">
            <a:extLst>
              <a:ext uri="{FF2B5EF4-FFF2-40B4-BE49-F238E27FC236}">
                <a16:creationId xmlns:a16="http://schemas.microsoft.com/office/drawing/2014/main" id="{6782AD53-3F2F-404D-BFB4-FDD937A81585}"/>
              </a:ext>
            </a:extLst>
          </p:cNvPr>
          <p:cNvPicPr>
            <a:picLocks noGrp="1" noChangeAspect="1"/>
          </p:cNvPicPr>
          <p:nvPr>
            <p:ph type="pic" sz="quarter" idx="13"/>
          </p:nvPr>
        </p:nvPicPr>
        <p:blipFill>
          <a:blip r:embed="rId3"/>
          <a:srcRect t="5160" b="5160"/>
          <a:stretch>
            <a:fillRect/>
          </a:stretch>
        </p:blipFill>
        <p:spPr/>
      </p:pic>
    </p:spTree>
    <p:extLst>
      <p:ext uri="{BB962C8B-B14F-4D97-AF65-F5344CB8AC3E}">
        <p14:creationId xmlns:p14="http://schemas.microsoft.com/office/powerpoint/2010/main" val="398200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Motala kommun">
      <a:dk1>
        <a:srgbClr val="000000"/>
      </a:dk1>
      <a:lt1>
        <a:srgbClr val="FFFFFF"/>
      </a:lt1>
      <a:dk2>
        <a:srgbClr val="515151"/>
      </a:dk2>
      <a:lt2>
        <a:srgbClr val="E7E6E6"/>
      </a:lt2>
      <a:accent1>
        <a:srgbClr val="007FA3"/>
      </a:accent1>
      <a:accent2>
        <a:srgbClr val="007367"/>
      </a:accent2>
      <a:accent3>
        <a:srgbClr val="4E801F"/>
      </a:accent3>
      <a:accent4>
        <a:srgbClr val="CA3604"/>
      </a:accent4>
      <a:accent5>
        <a:srgbClr val="B52555"/>
      </a:accent5>
      <a:accent6>
        <a:srgbClr val="003C71"/>
      </a:accent6>
      <a:hlink>
        <a:srgbClr val="007FA3"/>
      </a:hlink>
      <a:folHlink>
        <a:srgbClr val="003C71"/>
      </a:folHlink>
    </a:clrScheme>
    <a:fontScheme name="Anpassat 1">
      <a:majorFont>
        <a:latin typeface="Barlow Semi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talakommun_test" id="{60392D21-73CE-4DE6-9890-5EF7B8BA69BD}" vid="{D347AD52-D9D7-4836-A5A9-4908D0480E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Motalakommun</Template>
  <TotalTime>10358</TotalTime>
  <Words>3702</Words>
  <Application>Microsoft Office PowerPoint</Application>
  <PresentationFormat>Bildspel på skärmen (16:9)</PresentationFormat>
  <Paragraphs>274</Paragraphs>
  <Slides>22</Slides>
  <Notes>18</Notes>
  <HiddenSlides>1</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22</vt:i4>
      </vt:variant>
    </vt:vector>
  </HeadingPairs>
  <TitlesOfParts>
    <vt:vector size="29" baseType="lpstr">
      <vt:lpstr>Barlow</vt:lpstr>
      <vt:lpstr>Barlow Semi Condensed SemiBold</vt:lpstr>
      <vt:lpstr>Calibri</vt:lpstr>
      <vt:lpstr>Arial</vt:lpstr>
      <vt:lpstr>Barlow Semi Condensed</vt:lpstr>
      <vt:lpstr>Times</vt:lpstr>
      <vt:lpstr>Office-tema</vt:lpstr>
      <vt:lpstr>PowerPoint-presentation</vt:lpstr>
      <vt:lpstr>Instruktioner till dig som leder workshopen – Tema: Roll, mål och sammanhang</vt:lpstr>
      <vt:lpstr>PowerPoint-presentation</vt:lpstr>
      <vt:lpstr>PowerPoint-presentation</vt:lpstr>
      <vt:lpstr>PowerPoint-presentation</vt:lpstr>
      <vt:lpstr>PowerPoint-presentation</vt:lpstr>
      <vt:lpstr>Yrkesrollen innehåller två delar</vt:lpstr>
      <vt:lpstr>Använd  medarbetarkompassen</vt:lpstr>
      <vt:lpstr>Roll, mål och sammanhang är nyckelorden i ett framgångsrikt samarbete </vt:lpstr>
      <vt:lpstr>När roll, mål och sammanhang blir otydligt…</vt:lpstr>
      <vt:lpstr> Vad behöver JAG göra för att bidra till att målen för verksamheten nås?</vt:lpstr>
      <vt:lpstr>PowerPoint-presentation</vt:lpstr>
      <vt:lpstr>PowerPoint-presentation</vt:lpstr>
      <vt:lpstr>Rollanalys</vt:lpstr>
      <vt:lpstr>Stöd för rollanalys</vt:lpstr>
      <vt:lpstr>Exempel</vt:lpstr>
      <vt:lpstr>Rollanalys – prata i trios</vt:lpstr>
      <vt:lpstr>PowerPoint-presentation</vt:lpstr>
      <vt:lpstr>PowerPoint-presentation</vt:lpstr>
      <vt:lpstr>PowerPoint-presentation</vt:lpstr>
      <vt:lpstr>PowerPoint-presentation</vt:lpstr>
      <vt:lpstr>Rollen i rampljuset: Fördjupad rollanalys för effektivt ledarskap</vt:lpstr>
    </vt:vector>
  </TitlesOfParts>
  <Company>Motala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Dufwenberg</dc:creator>
  <cp:lastModifiedBy>Emma Henriksson</cp:lastModifiedBy>
  <cp:revision>214</cp:revision>
  <cp:lastPrinted>2023-12-20T07:40:21Z</cp:lastPrinted>
  <dcterms:created xsi:type="dcterms:W3CDTF">2020-03-09T13:56:37Z</dcterms:created>
  <dcterms:modified xsi:type="dcterms:W3CDTF">2024-02-06T14:15:47Z</dcterms:modified>
</cp:coreProperties>
</file>