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4"/>
  </p:notesMasterIdLst>
  <p:sldIdLst>
    <p:sldId id="256" r:id="rId2"/>
    <p:sldId id="257" r:id="rId3"/>
    <p:sldId id="258" r:id="rId4"/>
    <p:sldId id="260" r:id="rId5"/>
    <p:sldId id="261" r:id="rId6"/>
    <p:sldId id="262" r:id="rId7"/>
    <p:sldId id="264" r:id="rId8"/>
    <p:sldId id="265" r:id="rId9"/>
    <p:sldId id="266" r:id="rId10"/>
    <p:sldId id="348" r:id="rId11"/>
    <p:sldId id="349" r:id="rId12"/>
    <p:sldId id="350" r:id="rId13"/>
  </p:sldIdLst>
  <p:sldSz cx="9144000" cy="5143500" type="screen16x9"/>
  <p:notesSz cx="6858000" cy="9144000"/>
  <p:embeddedFontLst>
    <p:embeddedFont>
      <p:font typeface="Barlow" panose="00000500000000000000" pitchFamily="50" charset="0"/>
      <p:regular r:id="rId15"/>
      <p:bold r:id="rId16"/>
      <p:italic r:id="rId17"/>
      <p:boldItalic r:id="rId18"/>
    </p:embeddedFont>
    <p:embeddedFont>
      <p:font typeface="Barlow Semi Condensed SemiBold" panose="00000706000000000000" pitchFamily="50" charset="0"/>
      <p:bold r:id="rId19"/>
      <p:boldItalic r:id="rId20"/>
    </p:embeddedFont>
    <p:embeddedFont>
      <p:font typeface="Calibri" panose="020F0502020204030204" pitchFamily="34" charset="0"/>
      <p:regular r:id="rId21"/>
      <p:bold r:id="rId22"/>
      <p:italic r:id="rId23"/>
      <p:boldItalic r:id="rId24"/>
    </p:embeddedFont>
  </p:embeddedFont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9" autoAdjust="0"/>
    <p:restoredTop sz="89591" autoAdjust="0"/>
  </p:normalViewPr>
  <p:slideViewPr>
    <p:cSldViewPr snapToGrid="0" snapToObjects="1">
      <p:cViewPr varScale="1">
        <p:scale>
          <a:sx n="135" d="100"/>
          <a:sy n="135" d="100"/>
        </p:scale>
        <p:origin x="67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F399FD-1668-5540-8B3E-AC1846C65C45}" type="datetimeFigureOut">
              <a:rPr lang="sv-SE" smtClean="0"/>
              <a:t>2024-02-27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3E85A-D979-A147-889D-B48953FC0DD7}" type="slidenum">
              <a:rPr lang="sv-SE" smtClean="0"/>
              <a:t>‹#›</a:t>
            </a:fld>
            <a:endParaRPr lang="sv-SE"/>
          </a:p>
        </p:txBody>
      </p:sp>
    </p:spTree>
    <p:extLst>
      <p:ext uri="{BB962C8B-B14F-4D97-AF65-F5344CB8AC3E}">
        <p14:creationId xmlns:p14="http://schemas.microsoft.com/office/powerpoint/2010/main" val="3933360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Motala är Östergötlands tredje största stad med drygt 43 700 invånare. I kommunen finns 150 sjöar och vattendrag. </a:t>
            </a:r>
            <a:r>
              <a:rPr lang="sv-SE" sz="1200" kern="1200" dirty="0">
                <a:solidFill>
                  <a:schemeClr val="tx1"/>
                </a:solidFill>
                <a:effectLst/>
                <a:latin typeface="+mn-lt"/>
                <a:ea typeface="+mn-ea"/>
                <a:cs typeface="+mn-cs"/>
              </a:rPr>
              <a:t>Motala ligger mellan sjöarna Vättern och Boren.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Vattnet är en stor anledning till att människor har bott och verkat här i cirka 11 000 år</a:t>
            </a:r>
            <a:r>
              <a:rPr lang="sv-SE" sz="1200" kern="1200" dirty="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3</a:t>
            </a:fld>
            <a:endParaRPr lang="sv-SE"/>
          </a:p>
        </p:txBody>
      </p:sp>
    </p:spTree>
    <p:extLst>
      <p:ext uri="{BB962C8B-B14F-4D97-AF65-F5344CB8AC3E}">
        <p14:creationId xmlns:p14="http://schemas.microsoft.com/office/powerpoint/2010/main" val="2576594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Varamobaden</a:t>
            </a:r>
            <a:r>
              <a:rPr lang="sv-SE" dirty="0"/>
              <a:t> är norra Europas största insjöbad och en av kommunens mest välbesökta platser sommartid.</a:t>
            </a:r>
          </a:p>
        </p:txBody>
      </p:sp>
      <p:sp>
        <p:nvSpPr>
          <p:cNvPr id="4" name="Platshållare för bildnummer 3"/>
          <p:cNvSpPr>
            <a:spLocks noGrp="1"/>
          </p:cNvSpPr>
          <p:nvPr>
            <p:ph type="sldNum" sz="quarter" idx="5"/>
          </p:nvPr>
        </p:nvSpPr>
        <p:spPr/>
        <p:txBody>
          <a:bodyPr/>
          <a:lstStyle/>
          <a:p>
            <a:fld id="{7383E85A-D979-A147-889D-B48953FC0DD7}" type="slidenum">
              <a:rPr lang="sv-SE" smtClean="0"/>
              <a:t>4</a:t>
            </a:fld>
            <a:endParaRPr lang="sv-SE"/>
          </a:p>
        </p:txBody>
      </p:sp>
    </p:spTree>
    <p:extLst>
      <p:ext uri="{BB962C8B-B14F-4D97-AF65-F5344CB8AC3E}">
        <p14:creationId xmlns:p14="http://schemas.microsoft.com/office/powerpoint/2010/main" val="2624104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Förutom närheten till vatten kan vi njuta av ett rikt friluftsliv, djupa skogar, slättlandskap och fina naturreservat</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5</a:t>
            </a:fld>
            <a:endParaRPr lang="sv-SE"/>
          </a:p>
        </p:txBody>
      </p:sp>
    </p:spTree>
    <p:extLst>
      <p:ext uri="{BB962C8B-B14F-4D97-AF65-F5344CB8AC3E}">
        <p14:creationId xmlns:p14="http://schemas.microsoft.com/office/powerpoint/2010/main" val="1547000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Våra starkaste tillgångar ligger i det natursköna läget vid vattnet, det industriella arvet, kulturen och invånarnas entreprenörskap.</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6</a:t>
            </a:fld>
            <a:endParaRPr lang="sv-SE"/>
          </a:p>
        </p:txBody>
      </p:sp>
    </p:spTree>
    <p:extLst>
      <p:ext uri="{BB962C8B-B14F-4D97-AF65-F5344CB8AC3E}">
        <p14:creationId xmlns:p14="http://schemas.microsoft.com/office/powerpoint/2010/main" val="2555951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Baltzar von Platen är en person som har haft en stor betydelse för Motala. Han ritade vår unika solfjäderformade stadsplan, hade en betydande roll för tillkomsten av Motala Verkstad och grundade Göta kanal.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7</a:t>
            </a:fld>
            <a:endParaRPr lang="sv-SE"/>
          </a:p>
        </p:txBody>
      </p:sp>
    </p:spTree>
    <p:extLst>
      <p:ext uri="{BB962C8B-B14F-4D97-AF65-F5344CB8AC3E}">
        <p14:creationId xmlns:p14="http://schemas.microsoft.com/office/powerpoint/2010/main" val="2448375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Kommunen har museer, evenemang och event året runt. Varje år strömmar besökare till Motala under Vätternrundan, världens största motionslopp på cykel.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8</a:t>
            </a:fld>
            <a:endParaRPr lang="sv-SE"/>
          </a:p>
        </p:txBody>
      </p:sp>
    </p:spTree>
    <p:extLst>
      <p:ext uri="{BB962C8B-B14F-4D97-AF65-F5344CB8AC3E}">
        <p14:creationId xmlns:p14="http://schemas.microsoft.com/office/powerpoint/2010/main" val="439364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Till Motala är det lätt att ta sig, både med bil och tåg. Många arbetspendlar både till och från kommunen.</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9</a:t>
            </a:fld>
            <a:endParaRPr lang="sv-SE"/>
          </a:p>
        </p:txBody>
      </p:sp>
    </p:spTree>
    <p:extLst>
      <p:ext uri="{BB962C8B-B14F-4D97-AF65-F5344CB8AC3E}">
        <p14:creationId xmlns:p14="http://schemas.microsoft.com/office/powerpoint/2010/main" val="897461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den kommunala organisationen arbetar cirka 4 000 personer inom olika förvaltningar.</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10</a:t>
            </a:fld>
            <a:endParaRPr lang="sv-SE"/>
          </a:p>
        </p:txBody>
      </p:sp>
    </p:spTree>
    <p:extLst>
      <p:ext uri="{BB962C8B-B14F-4D97-AF65-F5344CB8AC3E}">
        <p14:creationId xmlns:p14="http://schemas.microsoft.com/office/powerpoint/2010/main" val="2781664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Målbilden för Motala är att vi år 2040 ska vara en sjöstad för hela Sverige. </a:t>
            </a:r>
            <a:r>
              <a:rPr lang="sv-SE" sz="1200" dirty="0"/>
              <a:t>Då är vi 50 000 invånare som trivs, bor och verkar både i stad och på landsbygd.</a:t>
            </a:r>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11</a:t>
            </a:fld>
            <a:endParaRPr lang="sv-SE"/>
          </a:p>
        </p:txBody>
      </p:sp>
    </p:spTree>
    <p:extLst>
      <p:ext uri="{BB962C8B-B14F-4D97-AF65-F5344CB8AC3E}">
        <p14:creationId xmlns:p14="http://schemas.microsoft.com/office/powerpoint/2010/main" val="2161826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Välkommen till Motala! Tillsammans utvecklar vi ett hållbart sjöstadsliv!</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12</a:t>
            </a:fld>
            <a:endParaRPr lang="sv-SE"/>
          </a:p>
        </p:txBody>
      </p:sp>
    </p:spTree>
    <p:extLst>
      <p:ext uri="{BB962C8B-B14F-4D97-AF65-F5344CB8AC3E}">
        <p14:creationId xmlns:p14="http://schemas.microsoft.com/office/powerpoint/2010/main" val="3318931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kapitelsi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12" name="Platshållare för bildnummer 11">
            <a:extLst>
              <a:ext uri="{FF2B5EF4-FFF2-40B4-BE49-F238E27FC236}">
                <a16:creationId xmlns:a16="http://schemas.microsoft.com/office/drawing/2014/main" id="{775F9B0C-A857-FD47-9E6A-6B189286224D}"/>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508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kapitelsid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1">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07528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mörk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96A80BCA-10E4-3D4F-981A-599BF66529B9}"/>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7372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mörk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2">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781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71CF116D-D6FD-2341-8E95-7AF53214ED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2D96E855-D81C-FD4E-821D-8119E720C4F5}"/>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86AFEE12-C57C-C849-9CA0-D161E46B71F6}"/>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17E29388-6420-C642-8680-B8F1A1BA77FA}"/>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6747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3">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4822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oran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C98D89CE-7826-B14C-BF8A-238E771830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628151F3-50A2-D840-9B47-BD97EF66A4FB}"/>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3EAB990B-538E-C844-A743-D37037929723}"/>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A057CA41-9427-5C48-BFDF-BE8DD649018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40307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orange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4">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10555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ros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61A0DCB3-20C5-6047-A3E7-B5C87AEA3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B7FCFCCF-0D4D-5D4A-81BC-E5E6A080EF0D}"/>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D5679DD8-BB91-7F47-81E3-C0D1EE57AD1F}"/>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F1AA71C8-1FE0-7047-8EA9-63602B03A75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324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ros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5">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3246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örk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E2A4141-BB01-A44B-A36A-DDCC017DE6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1F60A8D8-C29B-BD4F-9703-46D4DF81620C}"/>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1FDFAAE1-6E29-0148-ADFA-5051572A23FB}"/>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D08D41C6-9E97-8A4D-AF25-9D09C2924F6F}"/>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1736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sida mörkblå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6">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6689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sida med bild">
    <p:spTree>
      <p:nvGrpSpPr>
        <p:cNvPr id="1" name=""/>
        <p:cNvGrpSpPr/>
        <p:nvPr/>
      </p:nvGrpSpPr>
      <p:grpSpPr>
        <a:xfrm>
          <a:off x="0" y="0"/>
          <a:ext cx="0" cy="0"/>
          <a:chOff x="0" y="0"/>
          <a:chExt cx="0" cy="0"/>
        </a:xfrm>
      </p:grpSpPr>
      <p:sp>
        <p:nvSpPr>
          <p:cNvPr id="13"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5"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dirty="0"/>
              <a:t>Klicka här för att ändra format</a:t>
            </a:r>
          </a:p>
        </p:txBody>
      </p:sp>
      <p:sp>
        <p:nvSpPr>
          <p:cNvPr id="3" name="Platshållare för bildnummer 2">
            <a:extLst>
              <a:ext uri="{FF2B5EF4-FFF2-40B4-BE49-F238E27FC236}">
                <a16:creationId xmlns:a16="http://schemas.microsoft.com/office/drawing/2014/main" id="{CFA8AB5F-8283-704B-8175-BDAD60322C0D}"/>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8"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6447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sida utan 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dirty="0"/>
              <a:t>Klicka här för att ändra format</a:t>
            </a:r>
          </a:p>
        </p:txBody>
      </p:sp>
      <p:sp>
        <p:nvSpPr>
          <p:cNvPr id="2" name="Platshållare för bildnummer 1">
            <a:extLst>
              <a:ext uri="{FF2B5EF4-FFF2-40B4-BE49-F238E27FC236}">
                <a16:creationId xmlns:a16="http://schemas.microsoft.com/office/drawing/2014/main" id="{E951F9E6-216A-284C-A962-DDB966D293F1}"/>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4"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6544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sida vit med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0"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a:t>Klicka här för att ändra format</a:t>
            </a:r>
            <a:endParaRPr lang="sv-SE" dirty="0"/>
          </a:p>
        </p:txBody>
      </p:sp>
      <p:sp>
        <p:nvSpPr>
          <p:cNvPr id="11"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1287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sida vit utan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a:t>Klicka här för att ändra format</a:t>
            </a:r>
            <a:endParaRPr lang="sv-SE" dirty="0"/>
          </a:p>
        </p:txBody>
      </p:sp>
      <p:sp>
        <p:nvSpPr>
          <p:cNvPr id="7"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019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105C11B-CC1E-3849-9B7A-37EA9405FFA8}"/>
              </a:ext>
            </a:extLst>
          </p:cNvPr>
          <p:cNvSpPr/>
          <p:nvPr userDrawn="1"/>
        </p:nvSpPr>
        <p:spPr>
          <a:xfrm>
            <a:off x="108000" y="102393"/>
            <a:ext cx="8928000" cy="450327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rubrik 1">
            <a:extLst>
              <a:ext uri="{FF2B5EF4-FFF2-40B4-BE49-F238E27FC236}">
                <a16:creationId xmlns:a16="http://schemas.microsoft.com/office/drawing/2014/main" id="{3CC9E82B-5733-9048-BE26-E951DA9D00F7}"/>
              </a:ext>
            </a:extLst>
          </p:cNvPr>
          <p:cNvSpPr>
            <a:spLocks noGrp="1"/>
          </p:cNvSpPr>
          <p:nvPr>
            <p:ph type="title"/>
          </p:nvPr>
        </p:nvSpPr>
        <p:spPr>
          <a:xfrm>
            <a:off x="107999" y="102393"/>
            <a:ext cx="8927999" cy="900000"/>
          </a:xfrm>
          <a:prstGeom prst="rect">
            <a:avLst/>
          </a:prstGeom>
        </p:spPr>
        <p:txBody>
          <a:bodyPr vert="horz" lIns="288000" tIns="0" rIns="288000" bIns="0" rtlCol="0" anchor="b"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394C773-AEA7-7546-9D46-9CF883B784B0}"/>
              </a:ext>
            </a:extLst>
          </p:cNvPr>
          <p:cNvSpPr>
            <a:spLocks noGrp="1"/>
          </p:cNvSpPr>
          <p:nvPr>
            <p:ph type="body" idx="1"/>
          </p:nvPr>
        </p:nvSpPr>
        <p:spPr>
          <a:xfrm>
            <a:off x="107997" y="1002393"/>
            <a:ext cx="8927998" cy="3603270"/>
          </a:xfrm>
          <a:prstGeom prst="rect">
            <a:avLst/>
          </a:prstGeom>
        </p:spPr>
        <p:txBody>
          <a:bodyPr vert="horz" lIns="288000" tIns="144000" rIns="28800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FE8C26DD-2866-334B-AD6A-61665D77E0BB}"/>
              </a:ext>
            </a:extLst>
          </p:cNvPr>
          <p:cNvSpPr>
            <a:spLocks noGrp="1"/>
          </p:cNvSpPr>
          <p:nvPr>
            <p:ph type="sldNum" sz="quarter" idx="4"/>
          </p:nvPr>
        </p:nvSpPr>
        <p:spPr>
          <a:xfrm>
            <a:off x="4290817" y="4764055"/>
            <a:ext cx="562357" cy="215444"/>
          </a:xfrm>
          <a:prstGeom prst="rect">
            <a:avLst/>
          </a:prstGeom>
        </p:spPr>
        <p:txBody>
          <a:bodyPr vert="horz" wrap="square" lIns="91440" tIns="45720" rIns="91440" bIns="45720" rtlCol="0" anchor="ctr">
            <a:spAutoFit/>
          </a:bodyPr>
          <a:lstStyle>
            <a:lvl1pPr algn="ctr">
              <a:defRPr sz="800">
                <a:solidFill>
                  <a:schemeClr val="tx1">
                    <a:tint val="75000"/>
                  </a:schemeClr>
                </a:solidFill>
                <a:latin typeface="Barlow" pitchFamily="2" charset="77"/>
              </a:defRPr>
            </a:lvl1pPr>
          </a:lstStyle>
          <a:p>
            <a:fld id="{DD7EE01C-7D4D-3049-8107-6C261A7D8CF8}" type="slidenum">
              <a:rPr lang="sv-SE" smtClean="0"/>
              <a:pPr/>
              <a:t>‹#›</a:t>
            </a:fld>
            <a:endParaRPr lang="sv-SE" dirty="0"/>
          </a:p>
        </p:txBody>
      </p:sp>
      <p:sp>
        <p:nvSpPr>
          <p:cNvPr id="7" name="textruta 6">
            <a:extLst>
              <a:ext uri="{FF2B5EF4-FFF2-40B4-BE49-F238E27FC236}">
                <a16:creationId xmlns:a16="http://schemas.microsoft.com/office/drawing/2014/main" id="{49736CD7-D0A6-3541-9784-6959D6FD5147}"/>
              </a:ext>
            </a:extLst>
          </p:cNvPr>
          <p:cNvSpPr txBox="1"/>
          <p:nvPr userDrawn="1"/>
        </p:nvSpPr>
        <p:spPr>
          <a:xfrm>
            <a:off x="107996" y="4802528"/>
            <a:ext cx="741257" cy="138499"/>
          </a:xfrm>
          <a:prstGeom prst="rect">
            <a:avLst/>
          </a:prstGeom>
          <a:noFill/>
        </p:spPr>
        <p:txBody>
          <a:bodyPr wrap="none" lIns="288000" tIns="0" rIns="0" bIns="0" rtlCol="0" anchor="ctr" anchorCtr="0">
            <a:spAutoFit/>
          </a:bodyPr>
          <a:lstStyle/>
          <a:p>
            <a:r>
              <a:rPr lang="sv-SE" sz="900" b="0" i="0" dirty="0">
                <a:latin typeface="Barlow Semi Condensed SemiBold" pitchFamily="2" charset="77"/>
              </a:rPr>
              <a:t>motala.se</a:t>
            </a:r>
          </a:p>
        </p:txBody>
      </p:sp>
      <p:pic>
        <p:nvPicPr>
          <p:cNvPr id="11" name="Bild 10">
            <a:extLst>
              <a:ext uri="{FF2B5EF4-FFF2-40B4-BE49-F238E27FC236}">
                <a16:creationId xmlns:a16="http://schemas.microsoft.com/office/drawing/2014/main" id="{F56319D0-4C8A-814E-BBF3-103251DA5B7A}"/>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8084571" y="4697385"/>
            <a:ext cx="663429" cy="360000"/>
          </a:xfrm>
          <a:prstGeom prst="rect">
            <a:avLst/>
          </a:prstGeom>
        </p:spPr>
      </p:pic>
      <p:pic>
        <p:nvPicPr>
          <p:cNvPr id="26" name="Bild 25">
            <a:extLst>
              <a:ext uri="{FF2B5EF4-FFF2-40B4-BE49-F238E27FC236}">
                <a16:creationId xmlns:a16="http://schemas.microsoft.com/office/drawing/2014/main" id="{784DDFEA-86B9-0A41-B46D-1D1572E81FAB}"/>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5220873" y="2352782"/>
            <a:ext cx="3816646" cy="2252881"/>
          </a:xfrm>
          <a:prstGeom prst="rect">
            <a:avLst/>
          </a:prstGeom>
        </p:spPr>
      </p:pic>
    </p:spTree>
    <p:extLst>
      <p:ext uri="{BB962C8B-B14F-4D97-AF65-F5344CB8AC3E}">
        <p14:creationId xmlns:p14="http://schemas.microsoft.com/office/powerpoint/2010/main" val="3346754496"/>
      </p:ext>
    </p:extLst>
  </p:cSld>
  <p:clrMap bg1="lt1" tx1="dk1" bg2="lt2" tx2="dk2" accent1="accent1" accent2="accent2" accent3="accent3" accent4="accent4" accent5="accent5" accent6="accent6" hlink="hlink" folHlink="folHlink"/>
  <p:sldLayoutIdLst>
    <p:sldLayoutId id="2147483672" r:id="rId1"/>
    <p:sldLayoutId id="2147483660" r:id="rId2"/>
    <p:sldLayoutId id="2147483666" r:id="rId3"/>
    <p:sldLayoutId id="2147483676" r:id="rId4"/>
    <p:sldLayoutId id="2147483667" r:id="rId5"/>
    <p:sldLayoutId id="2147483678" r:id="rId6"/>
    <p:sldLayoutId id="2147483668" r:id="rId7"/>
    <p:sldLayoutId id="2147483679" r:id="rId8"/>
    <p:sldLayoutId id="2147483669" r:id="rId9"/>
    <p:sldLayoutId id="2147483680" r:id="rId10"/>
    <p:sldLayoutId id="2147483670" r:id="rId11"/>
    <p:sldLayoutId id="2147483681" r:id="rId12"/>
    <p:sldLayoutId id="2147483665" r:id="rId13"/>
    <p:sldLayoutId id="2147483671" r:id="rId14"/>
    <p:sldLayoutId id="2147483677" r:id="rId15"/>
    <p:sldLayoutId id="2147483675" r:id="rId16"/>
  </p:sldLayoutIdLst>
  <p:hf sldNum="0" hdr="0" ftr="0" dt="0"/>
  <p:txStyles>
    <p:titleStyle>
      <a:lvl1pPr algn="l" defTabSz="685800" rtl="0" eaLnBrk="1" latinLnBrk="0" hangingPunct="1">
        <a:lnSpc>
          <a:spcPct val="90000"/>
        </a:lnSpc>
        <a:spcBef>
          <a:spcPct val="0"/>
        </a:spcBef>
        <a:buNone/>
        <a:defRPr sz="2800" b="0" i="0" kern="1200">
          <a:solidFill>
            <a:schemeClr val="tx1"/>
          </a:solidFill>
          <a:latin typeface="Barlow Semi Condensed SemiBold" pitchFamily="2" charset="77"/>
          <a:ea typeface="+mj-ea"/>
          <a:cs typeface="+mj-cs"/>
        </a:defRPr>
      </a:lvl1pPr>
    </p:titleStyle>
    <p:body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xtranat.motala.se/medarbetare/verksamhet/kommunikation/grafisk-profil/bildspel-och-presentationer/"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extranat.motala.se/medarbetare/verksamhet/grafisk-profil/tillampningar-av-grafisk-profil/#bildspe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392" b="-21"/>
          <a:stretch/>
        </p:blipFill>
        <p:spPr>
          <a:xfrm>
            <a:off x="216001" y="250031"/>
            <a:ext cx="8927999" cy="4822032"/>
          </a:xfrm>
        </p:spPr>
      </p:pic>
      <p:sp>
        <p:nvSpPr>
          <p:cNvPr id="6" name="Rubrik 2"/>
          <p:cNvSpPr txBox="1">
            <a:spLocks/>
          </p:cNvSpPr>
          <p:nvPr/>
        </p:nvSpPr>
        <p:spPr>
          <a:xfrm>
            <a:off x="2794049" y="1322669"/>
            <a:ext cx="4925187" cy="637101"/>
          </a:xfrm>
          <a:prstGeom prst="rect">
            <a:avLst/>
          </a:prstGeom>
        </p:spPr>
        <p:txBody>
          <a:bodyPr/>
          <a:lstStyle>
            <a:lvl1pPr algn="l" defTabSz="685800" rtl="0" eaLnBrk="1" latinLnBrk="0" hangingPunct="1">
              <a:lnSpc>
                <a:spcPct val="90000"/>
              </a:lnSpc>
              <a:spcBef>
                <a:spcPct val="0"/>
              </a:spcBef>
              <a:buNone/>
              <a:defRPr sz="2800" b="1" i="0" kern="1200">
                <a:solidFill>
                  <a:schemeClr val="tx1"/>
                </a:solidFill>
                <a:latin typeface="Barlow Semi Condensed SemiBold" pitchFamily="2" charset="77"/>
                <a:ea typeface="+mj-ea"/>
                <a:cs typeface="+mj-cs"/>
              </a:defRPr>
            </a:lvl1pPr>
          </a:lstStyle>
          <a:p>
            <a:r>
              <a:rPr lang="sv-SE" b="0" dirty="0"/>
              <a:t>Presentation av Motala kommun</a:t>
            </a:r>
          </a:p>
        </p:txBody>
      </p:sp>
      <p:sp>
        <p:nvSpPr>
          <p:cNvPr id="9" name="textruta 8"/>
          <p:cNvSpPr txBox="1"/>
          <p:nvPr/>
        </p:nvSpPr>
        <p:spPr>
          <a:xfrm>
            <a:off x="2794050" y="1771159"/>
            <a:ext cx="4925186" cy="2916183"/>
          </a:xfrm>
          <a:prstGeom prst="rect">
            <a:avLst/>
          </a:prstGeom>
          <a:noFill/>
        </p:spPr>
        <p:txBody>
          <a:bodyPr wrap="square" rtlCol="0">
            <a:spAutoFit/>
          </a:bodyPr>
          <a:lstStyle/>
          <a:p>
            <a:pPr>
              <a:lnSpc>
                <a:spcPts val="1800"/>
              </a:lnSpc>
            </a:pPr>
            <a:r>
              <a:rPr lang="sv-SE" dirty="0"/>
              <a:t>Denna presentation innehåller bilder som kort presenterar Motala kommun. I anteckningsfältet under respektive bild hittar du mer information. Använd de bilder du tycker är relevanta.</a:t>
            </a:r>
          </a:p>
          <a:p>
            <a:pPr>
              <a:lnSpc>
                <a:spcPts val="1800"/>
              </a:lnSpc>
              <a:spcBef>
                <a:spcPts val="600"/>
              </a:spcBef>
              <a:spcAft>
                <a:spcPts val="600"/>
              </a:spcAft>
            </a:pPr>
            <a:r>
              <a:rPr lang="sv-SE" sz="1400" b="1" dirty="0">
                <a:latin typeface="+mj-lt"/>
              </a:rPr>
              <a:t>Fortsätt att bygga din presentation</a:t>
            </a:r>
          </a:p>
          <a:p>
            <a:pPr>
              <a:lnSpc>
                <a:spcPts val="1800"/>
              </a:lnSpc>
            </a:pPr>
            <a:r>
              <a:rPr lang="sv-SE" dirty="0"/>
              <a:t>Du kan fortsätta att bygga denna presentation utifrån dina behov.</a:t>
            </a:r>
          </a:p>
          <a:p>
            <a:pPr>
              <a:lnSpc>
                <a:spcPts val="1800"/>
              </a:lnSpc>
              <a:spcBef>
                <a:spcPts val="600"/>
              </a:spcBef>
            </a:pPr>
            <a:r>
              <a:rPr lang="sv-SE" dirty="0"/>
              <a:t>Det finns olika typer av sidor att välja på. Klicka på ”Infoga – Ny bild” för att se och välja </a:t>
            </a:r>
            <a:r>
              <a:rPr lang="sv-SE" dirty="0" err="1"/>
              <a:t>sidalternativ</a:t>
            </a:r>
            <a:r>
              <a:rPr lang="sv-SE" dirty="0"/>
              <a:t>.</a:t>
            </a:r>
          </a:p>
          <a:p>
            <a:pPr>
              <a:lnSpc>
                <a:spcPts val="1800"/>
              </a:lnSpc>
              <a:spcBef>
                <a:spcPts val="600"/>
              </a:spcBef>
            </a:pPr>
            <a:r>
              <a:rPr lang="sv-SE" dirty="0"/>
              <a:t>På Intranätet finns förslag på hur ditt bildspel kan se ut. Högerklicka på länken nedan och välj ”Öppna hyperlänk”: </a:t>
            </a:r>
            <a:r>
              <a:rPr lang="sv-SE" dirty="0">
                <a:hlinkClick r:id="rId3"/>
                <a:hlinkMouseOver r:id="rId4"/>
              </a:rPr>
              <a:t>Utformning av bildspel</a:t>
            </a:r>
            <a:endParaRPr lang="sv-SE" dirty="0"/>
          </a:p>
          <a:p>
            <a:endParaRPr lang="sv-SE" dirty="0"/>
          </a:p>
        </p:txBody>
      </p:sp>
      <p:cxnSp>
        <p:nvCxnSpPr>
          <p:cNvPr id="11" name="Rak pilkoppling 10"/>
          <p:cNvCxnSpPr/>
          <p:nvPr/>
        </p:nvCxnSpPr>
        <p:spPr>
          <a:xfrm flipH="1" flipV="1">
            <a:off x="1982420" y="2264571"/>
            <a:ext cx="811630" cy="571498"/>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2706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F04C6D7-96E4-48A7-B9B6-B80CB0806D4B}"/>
              </a:ext>
            </a:extLst>
          </p:cNvPr>
          <p:cNvSpPr>
            <a:spLocks noGrp="1"/>
          </p:cNvSpPr>
          <p:nvPr>
            <p:ph type="body" sz="quarter" idx="14"/>
          </p:nvPr>
        </p:nvSpPr>
        <p:spPr/>
        <p:txBody>
          <a:bodyPr/>
          <a:lstStyle/>
          <a:p>
            <a:r>
              <a:rPr lang="sv-SE" dirty="0"/>
              <a:t>Motala</a:t>
            </a:r>
          </a:p>
        </p:txBody>
      </p:sp>
      <p:sp>
        <p:nvSpPr>
          <p:cNvPr id="3" name="Underrubrik 2">
            <a:extLst>
              <a:ext uri="{FF2B5EF4-FFF2-40B4-BE49-F238E27FC236}">
                <a16:creationId xmlns:a16="http://schemas.microsoft.com/office/drawing/2014/main" id="{D63BF338-BD70-4626-8683-4AF86B5E0C2C}"/>
              </a:ext>
            </a:extLst>
          </p:cNvPr>
          <p:cNvSpPr>
            <a:spLocks noGrp="1"/>
          </p:cNvSpPr>
          <p:nvPr>
            <p:ph type="subTitle" idx="1"/>
          </p:nvPr>
        </p:nvSpPr>
        <p:spPr/>
        <p:txBody>
          <a:bodyPr/>
          <a:lstStyle/>
          <a:p>
            <a:r>
              <a:rPr lang="sv-SE" dirty="0"/>
              <a:t>Östergötlands sjöstad</a:t>
            </a:r>
          </a:p>
        </p:txBody>
      </p:sp>
    </p:spTree>
    <p:extLst>
      <p:ext uri="{BB962C8B-B14F-4D97-AF65-F5344CB8AC3E}">
        <p14:creationId xmlns:p14="http://schemas.microsoft.com/office/powerpoint/2010/main" val="365712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9A3E2481-147D-4E07-9EEA-BAF8F3C053C9}"/>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E0875720-1FCB-4EAA-9417-40DD0391A8E9}"/>
              </a:ext>
            </a:extLst>
          </p:cNvPr>
          <p:cNvSpPr>
            <a:spLocks noGrp="1"/>
          </p:cNvSpPr>
          <p:nvPr>
            <p:ph type="body" sz="quarter" idx="14"/>
          </p:nvPr>
        </p:nvSpPr>
        <p:spPr>
          <a:xfrm>
            <a:off x="107951" y="2848991"/>
            <a:ext cx="5294454" cy="1007181"/>
          </a:xfrm>
        </p:spPr>
        <p:txBody>
          <a:bodyPr/>
          <a:lstStyle/>
          <a:p>
            <a:r>
              <a:rPr lang="sv-SE" dirty="0"/>
              <a:t>Östergötlands tredje största stad.</a:t>
            </a:r>
            <a:br>
              <a:rPr lang="sv-SE" dirty="0"/>
            </a:br>
            <a:r>
              <a:rPr lang="sv-SE" dirty="0"/>
              <a:t>Drygt 43 700 invånare.</a:t>
            </a:r>
          </a:p>
        </p:txBody>
      </p:sp>
    </p:spTree>
    <p:extLst>
      <p:ext uri="{BB962C8B-B14F-4D97-AF65-F5344CB8AC3E}">
        <p14:creationId xmlns:p14="http://schemas.microsoft.com/office/powerpoint/2010/main" val="1063990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1390D83F-5D5B-4DF1-8630-A47125247FD6}"/>
              </a:ext>
            </a:extLst>
          </p:cNvPr>
          <p:cNvPicPr>
            <a:picLocks noGrp="1" noChangeAspect="1"/>
          </p:cNvPicPr>
          <p:nvPr>
            <p:ph type="pic" sz="quarter" idx="13"/>
          </p:nvPr>
        </p:nvPicPr>
        <p:blipFill>
          <a:blip r:embed="rId3"/>
          <a:srcRect t="5160" b="5160"/>
          <a:stretch>
            <a:fillRect/>
          </a:stretch>
        </p:blipFill>
        <p:spPr>
          <a:xfrm>
            <a:off x="107950" y="96838"/>
            <a:ext cx="8928100" cy="4503737"/>
          </a:xfrm>
        </p:spPr>
      </p:pic>
      <p:sp>
        <p:nvSpPr>
          <p:cNvPr id="3" name="Platshållare för text 2">
            <a:extLst>
              <a:ext uri="{FF2B5EF4-FFF2-40B4-BE49-F238E27FC236}">
                <a16:creationId xmlns:a16="http://schemas.microsoft.com/office/drawing/2014/main" id="{21065A9D-AE5E-4D65-BC08-EB2ED5CB37F7}"/>
              </a:ext>
            </a:extLst>
          </p:cNvPr>
          <p:cNvSpPr>
            <a:spLocks noGrp="1"/>
          </p:cNvSpPr>
          <p:nvPr>
            <p:ph type="body" sz="quarter" idx="14"/>
          </p:nvPr>
        </p:nvSpPr>
        <p:spPr>
          <a:xfrm>
            <a:off x="107950" y="2860953"/>
            <a:ext cx="5209495" cy="1007181"/>
          </a:xfrm>
        </p:spPr>
        <p:txBody>
          <a:bodyPr/>
          <a:lstStyle/>
          <a:p>
            <a:r>
              <a:rPr lang="sv-SE" dirty="0" err="1"/>
              <a:t>Varamobaden</a:t>
            </a:r>
            <a:r>
              <a:rPr lang="sv-SE" dirty="0"/>
              <a:t> </a:t>
            </a:r>
            <a:br>
              <a:rPr lang="sv-SE" dirty="0"/>
            </a:br>
            <a:r>
              <a:rPr lang="sv-SE" dirty="0"/>
              <a:t>– norra Europas största insjöbad.</a:t>
            </a:r>
          </a:p>
        </p:txBody>
      </p:sp>
    </p:spTree>
    <p:extLst>
      <p:ext uri="{BB962C8B-B14F-4D97-AF65-F5344CB8AC3E}">
        <p14:creationId xmlns:p14="http://schemas.microsoft.com/office/powerpoint/2010/main" val="331737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B344D21B-2A69-4303-95BC-3A29434A0807}"/>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62E94404-271E-4EE9-875B-696BD334CDC1}"/>
              </a:ext>
            </a:extLst>
          </p:cNvPr>
          <p:cNvSpPr>
            <a:spLocks noGrp="1"/>
          </p:cNvSpPr>
          <p:nvPr>
            <p:ph type="body" sz="quarter" idx="14"/>
          </p:nvPr>
        </p:nvSpPr>
        <p:spPr>
          <a:xfrm>
            <a:off x="107951" y="2957705"/>
            <a:ext cx="5679174" cy="1007181"/>
          </a:xfrm>
        </p:spPr>
        <p:txBody>
          <a:bodyPr/>
          <a:lstStyle/>
          <a:p>
            <a:r>
              <a:rPr lang="sv-SE" dirty="0"/>
              <a:t>Rikt friluftsliv, djupa skogar, </a:t>
            </a:r>
            <a:br>
              <a:rPr lang="sv-SE" dirty="0"/>
            </a:br>
            <a:r>
              <a:rPr lang="sv-SE" dirty="0"/>
              <a:t>slättlandskap och fina naturreservat</a:t>
            </a:r>
          </a:p>
        </p:txBody>
      </p:sp>
    </p:spTree>
    <p:extLst>
      <p:ext uri="{BB962C8B-B14F-4D97-AF65-F5344CB8AC3E}">
        <p14:creationId xmlns:p14="http://schemas.microsoft.com/office/powerpoint/2010/main" val="380000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AF998E4E-DD63-420F-878C-7850EF6C8D44}"/>
              </a:ext>
            </a:extLst>
          </p:cNvPr>
          <p:cNvPicPr>
            <a:picLocks noGrp="1" noChangeAspect="1"/>
          </p:cNvPicPr>
          <p:nvPr>
            <p:ph type="pic" sz="quarter" idx="13"/>
          </p:nvPr>
        </p:nvPicPr>
        <p:blipFill>
          <a:blip r:embed="rId3"/>
          <a:srcRect t="5160" b="5160"/>
          <a:stretch>
            <a:fillRect/>
          </a:stretch>
        </p:blipFill>
        <p:spPr>
          <a:xfrm>
            <a:off x="107950" y="96838"/>
            <a:ext cx="8928100" cy="4503737"/>
          </a:xfrm>
        </p:spPr>
      </p:pic>
      <p:sp>
        <p:nvSpPr>
          <p:cNvPr id="3" name="Platshållare för text 2">
            <a:extLst>
              <a:ext uri="{FF2B5EF4-FFF2-40B4-BE49-F238E27FC236}">
                <a16:creationId xmlns:a16="http://schemas.microsoft.com/office/drawing/2014/main" id="{F1D10398-59DA-4F1F-A134-FA9036D4ED11}"/>
              </a:ext>
            </a:extLst>
          </p:cNvPr>
          <p:cNvSpPr>
            <a:spLocks noGrp="1"/>
          </p:cNvSpPr>
          <p:nvPr>
            <p:ph type="body" sz="quarter" idx="14"/>
          </p:nvPr>
        </p:nvSpPr>
        <p:spPr>
          <a:xfrm>
            <a:off x="107950" y="3177760"/>
            <a:ext cx="4414406" cy="576293"/>
          </a:xfrm>
        </p:spPr>
        <p:txBody>
          <a:bodyPr/>
          <a:lstStyle/>
          <a:p>
            <a:r>
              <a:rPr lang="sv-SE" dirty="0"/>
              <a:t>Industri- och kulturhistoria</a:t>
            </a:r>
          </a:p>
        </p:txBody>
      </p:sp>
    </p:spTree>
    <p:extLst>
      <p:ext uri="{BB962C8B-B14F-4D97-AF65-F5344CB8AC3E}">
        <p14:creationId xmlns:p14="http://schemas.microsoft.com/office/powerpoint/2010/main" val="335113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F302AB1C-7EC0-4EC3-BA9C-0F2F26AAFF5C}"/>
              </a:ext>
            </a:extLst>
          </p:cNvPr>
          <p:cNvPicPr>
            <a:picLocks noGrp="1" noChangeAspect="1"/>
          </p:cNvPicPr>
          <p:nvPr>
            <p:ph type="pic" sz="quarter" idx="13"/>
          </p:nvPr>
        </p:nvPicPr>
        <p:blipFill>
          <a:blip r:embed="rId3"/>
          <a:srcRect t="5160" b="5160"/>
          <a:stretch>
            <a:fillRect/>
          </a:stretch>
        </p:blipFill>
        <p:spPr>
          <a:xfrm>
            <a:off x="107950" y="96838"/>
            <a:ext cx="8928100" cy="4503737"/>
          </a:xfrm>
        </p:spPr>
      </p:pic>
      <p:sp>
        <p:nvSpPr>
          <p:cNvPr id="3" name="Platshållare för text 2">
            <a:extLst>
              <a:ext uri="{FF2B5EF4-FFF2-40B4-BE49-F238E27FC236}">
                <a16:creationId xmlns:a16="http://schemas.microsoft.com/office/drawing/2014/main" id="{E1CED962-8272-46FC-A30B-150C93EBCDC8}"/>
              </a:ext>
            </a:extLst>
          </p:cNvPr>
          <p:cNvSpPr>
            <a:spLocks noGrp="1"/>
          </p:cNvSpPr>
          <p:nvPr>
            <p:ph type="body" sz="quarter" idx="14"/>
          </p:nvPr>
        </p:nvSpPr>
        <p:spPr>
          <a:xfrm>
            <a:off x="109943" y="2981763"/>
            <a:ext cx="5054003" cy="576293"/>
          </a:xfrm>
        </p:spPr>
        <p:txBody>
          <a:bodyPr/>
          <a:lstStyle/>
          <a:p>
            <a:r>
              <a:rPr lang="sv-SE" dirty="0"/>
              <a:t>Unik solfjäderformad stadsplan!</a:t>
            </a:r>
          </a:p>
        </p:txBody>
      </p:sp>
    </p:spTree>
    <p:extLst>
      <p:ext uri="{BB962C8B-B14F-4D97-AF65-F5344CB8AC3E}">
        <p14:creationId xmlns:p14="http://schemas.microsoft.com/office/powerpoint/2010/main" val="14100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A8523DD5-910E-4598-BA09-4E6E9B27E643}"/>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00CB0948-50B4-407D-9AE2-527B31389E7B}"/>
              </a:ext>
            </a:extLst>
          </p:cNvPr>
          <p:cNvSpPr>
            <a:spLocks noGrp="1"/>
          </p:cNvSpPr>
          <p:nvPr>
            <p:ph type="body" sz="quarter" idx="14"/>
          </p:nvPr>
        </p:nvSpPr>
        <p:spPr>
          <a:xfrm>
            <a:off x="107951" y="2852011"/>
            <a:ext cx="6307551" cy="1007181"/>
          </a:xfrm>
        </p:spPr>
        <p:txBody>
          <a:bodyPr/>
          <a:lstStyle/>
          <a:p>
            <a:r>
              <a:rPr lang="sv-SE" dirty="0"/>
              <a:t>Vätternrundan </a:t>
            </a:r>
            <a:br>
              <a:rPr lang="sv-SE" dirty="0"/>
            </a:br>
            <a:r>
              <a:rPr lang="sv-SE" dirty="0"/>
              <a:t>– världens största motionslopp på cykel</a:t>
            </a:r>
          </a:p>
        </p:txBody>
      </p:sp>
    </p:spTree>
    <p:extLst>
      <p:ext uri="{BB962C8B-B14F-4D97-AF65-F5344CB8AC3E}">
        <p14:creationId xmlns:p14="http://schemas.microsoft.com/office/powerpoint/2010/main" val="1239596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a:extLst>
              <a:ext uri="{FF2B5EF4-FFF2-40B4-BE49-F238E27FC236}">
                <a16:creationId xmlns:a16="http://schemas.microsoft.com/office/drawing/2014/main" id="{63E4C23B-0AC2-42B3-A5FF-93B9BEFCEF51}"/>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E0D56930-2E8E-482E-8035-C06E59DF53AC}"/>
              </a:ext>
            </a:extLst>
          </p:cNvPr>
          <p:cNvSpPr>
            <a:spLocks noGrp="1"/>
          </p:cNvSpPr>
          <p:nvPr>
            <p:ph type="body" sz="quarter" idx="14"/>
          </p:nvPr>
        </p:nvSpPr>
        <p:spPr>
          <a:xfrm>
            <a:off x="107951" y="3371631"/>
            <a:ext cx="6091147" cy="576293"/>
          </a:xfrm>
        </p:spPr>
        <p:txBody>
          <a:bodyPr/>
          <a:lstStyle/>
          <a:p>
            <a:r>
              <a:rPr lang="sv-SE" dirty="0"/>
              <a:t>Infrastruktur och pendlingsmöjligheter.</a:t>
            </a:r>
          </a:p>
        </p:txBody>
      </p:sp>
    </p:spTree>
    <p:extLst>
      <p:ext uri="{BB962C8B-B14F-4D97-AF65-F5344CB8AC3E}">
        <p14:creationId xmlns:p14="http://schemas.microsoft.com/office/powerpoint/2010/main" val="332209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6FAF21DB-492E-4CFE-999B-A5A78B543BA0}"/>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4627D7A0-8DF5-416F-BC04-837EE3853E18}"/>
              </a:ext>
            </a:extLst>
          </p:cNvPr>
          <p:cNvSpPr>
            <a:spLocks noGrp="1"/>
          </p:cNvSpPr>
          <p:nvPr>
            <p:ph type="body" sz="quarter" idx="14"/>
          </p:nvPr>
        </p:nvSpPr>
        <p:spPr>
          <a:xfrm>
            <a:off x="107951" y="3021623"/>
            <a:ext cx="4491350" cy="1007181"/>
          </a:xfrm>
        </p:spPr>
        <p:txBody>
          <a:bodyPr/>
          <a:lstStyle/>
          <a:p>
            <a:r>
              <a:rPr lang="sv-SE" dirty="0"/>
              <a:t>Kommunala organisationen </a:t>
            </a:r>
            <a:br>
              <a:rPr lang="sv-SE" dirty="0"/>
            </a:br>
            <a:r>
              <a:rPr lang="sv-SE" dirty="0"/>
              <a:t>– cirka 4 000 medarbetare.</a:t>
            </a:r>
          </a:p>
        </p:txBody>
      </p:sp>
    </p:spTree>
    <p:extLst>
      <p:ext uri="{BB962C8B-B14F-4D97-AF65-F5344CB8AC3E}">
        <p14:creationId xmlns:p14="http://schemas.microsoft.com/office/powerpoint/2010/main" val="122442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9863EF7A-98FB-493E-868F-424F8B9C9ED9}"/>
              </a:ext>
            </a:extLst>
          </p:cNvPr>
          <p:cNvPicPr>
            <a:picLocks noGrp="1" noChangeAspect="1"/>
          </p:cNvPicPr>
          <p:nvPr>
            <p:ph type="pic" sz="quarter" idx="13"/>
          </p:nvPr>
        </p:nvPicPr>
        <p:blipFill>
          <a:blip r:embed="rId3"/>
          <a:srcRect t="5160" b="5160"/>
          <a:stretch>
            <a:fillRect/>
          </a:stretch>
        </p:blipFill>
        <p:spPr>
          <a:xfrm>
            <a:off x="107950" y="96838"/>
            <a:ext cx="8928100" cy="4503737"/>
          </a:xfrm>
        </p:spPr>
      </p:pic>
      <p:sp>
        <p:nvSpPr>
          <p:cNvPr id="3" name="Platshållare för text 2">
            <a:extLst>
              <a:ext uri="{FF2B5EF4-FFF2-40B4-BE49-F238E27FC236}">
                <a16:creationId xmlns:a16="http://schemas.microsoft.com/office/drawing/2014/main" id="{F58BB35D-DEB1-4CC2-A619-43606B302604}"/>
              </a:ext>
            </a:extLst>
          </p:cNvPr>
          <p:cNvSpPr>
            <a:spLocks noGrp="1"/>
          </p:cNvSpPr>
          <p:nvPr>
            <p:ph type="body" sz="quarter" idx="14"/>
          </p:nvPr>
        </p:nvSpPr>
        <p:spPr>
          <a:xfrm>
            <a:off x="107951" y="3378711"/>
            <a:ext cx="7985896" cy="576293"/>
          </a:xfrm>
        </p:spPr>
        <p:txBody>
          <a:bodyPr/>
          <a:lstStyle/>
          <a:p>
            <a:r>
              <a:rPr lang="sv-SE" dirty="0"/>
              <a:t>År 2040 är vi 50 000 invånare i hela Sveriges sjöstad!</a:t>
            </a:r>
          </a:p>
        </p:txBody>
      </p:sp>
    </p:spTree>
    <p:extLst>
      <p:ext uri="{BB962C8B-B14F-4D97-AF65-F5344CB8AC3E}">
        <p14:creationId xmlns:p14="http://schemas.microsoft.com/office/powerpoint/2010/main" val="264414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01FCBEF1-3F45-4067-81E8-633C29450C1A}"/>
              </a:ext>
            </a:extLst>
          </p:cNvPr>
          <p:cNvPicPr>
            <a:picLocks noGrp="1" noChangeAspect="1"/>
          </p:cNvPicPr>
          <p:nvPr>
            <p:ph type="pic" sz="quarter" idx="13"/>
          </p:nvPr>
        </p:nvPicPr>
        <p:blipFill>
          <a:blip r:embed="rId3"/>
          <a:srcRect t="5160" b="5160"/>
          <a:stretch>
            <a:fillRect/>
          </a:stretch>
        </p:blipFill>
        <p:spPr/>
      </p:pic>
      <p:sp>
        <p:nvSpPr>
          <p:cNvPr id="3" name="Platshållare för text 2">
            <a:extLst>
              <a:ext uri="{FF2B5EF4-FFF2-40B4-BE49-F238E27FC236}">
                <a16:creationId xmlns:a16="http://schemas.microsoft.com/office/drawing/2014/main" id="{015231A4-E538-4DBC-BE53-D0F2B95B980C}"/>
              </a:ext>
            </a:extLst>
          </p:cNvPr>
          <p:cNvSpPr>
            <a:spLocks noGrp="1"/>
          </p:cNvSpPr>
          <p:nvPr>
            <p:ph type="body" sz="quarter" idx="14"/>
          </p:nvPr>
        </p:nvSpPr>
        <p:spPr>
          <a:xfrm>
            <a:off x="107951" y="2852012"/>
            <a:ext cx="7343091" cy="1007181"/>
          </a:xfrm>
        </p:spPr>
        <p:txBody>
          <a:bodyPr/>
          <a:lstStyle/>
          <a:p>
            <a:r>
              <a:rPr lang="sv-SE" dirty="0"/>
              <a:t>Välkommen till Motala! </a:t>
            </a:r>
            <a:br>
              <a:rPr lang="sv-SE" dirty="0"/>
            </a:br>
            <a:r>
              <a:rPr lang="sv-SE" dirty="0"/>
              <a:t>Tillsammans utvecklar vi ett hållbart sjöstadsliv!</a:t>
            </a:r>
          </a:p>
        </p:txBody>
      </p:sp>
    </p:spTree>
    <p:extLst>
      <p:ext uri="{BB962C8B-B14F-4D97-AF65-F5344CB8AC3E}">
        <p14:creationId xmlns:p14="http://schemas.microsoft.com/office/powerpoint/2010/main" val="2207529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Motala kommun">
      <a:dk1>
        <a:srgbClr val="000000"/>
      </a:dk1>
      <a:lt1>
        <a:srgbClr val="FFFFFF"/>
      </a:lt1>
      <a:dk2>
        <a:srgbClr val="515151"/>
      </a:dk2>
      <a:lt2>
        <a:srgbClr val="E7E6E6"/>
      </a:lt2>
      <a:accent1>
        <a:srgbClr val="007FA3"/>
      </a:accent1>
      <a:accent2>
        <a:srgbClr val="007367"/>
      </a:accent2>
      <a:accent3>
        <a:srgbClr val="4E801F"/>
      </a:accent3>
      <a:accent4>
        <a:srgbClr val="CA3604"/>
      </a:accent4>
      <a:accent5>
        <a:srgbClr val="B52555"/>
      </a:accent5>
      <a:accent6>
        <a:srgbClr val="003C71"/>
      </a:accent6>
      <a:hlink>
        <a:srgbClr val="007FA3"/>
      </a:hlink>
      <a:folHlink>
        <a:srgbClr val="003C71"/>
      </a:folHlink>
    </a:clrScheme>
    <a:fontScheme name="Anpassat 1">
      <a:majorFont>
        <a:latin typeface="Barlow Semi Condensed Semi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alpha val="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talakommun_test" id="{60392D21-73CE-4DE6-9890-5EF7B8BA69BD}" vid="{D347AD52-D9D7-4836-A5A9-4908D0480E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Motalakommun</Template>
  <TotalTime>378</TotalTime>
  <Words>436</Words>
  <Application>Microsoft Office PowerPoint</Application>
  <PresentationFormat>Bildspel på skärmen (16:9)</PresentationFormat>
  <Paragraphs>39</Paragraphs>
  <Slides>12</Slides>
  <Notes>10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Barlow Semi Condensed SemiBold</vt:lpstr>
      <vt:lpstr>Arial</vt:lpstr>
      <vt:lpstr>Calibri</vt:lpstr>
      <vt:lpstr>Barlow</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Motala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Frida Dufwenberg</dc:creator>
  <cp:lastModifiedBy>Annika Krus</cp:lastModifiedBy>
  <cp:revision>39</cp:revision>
  <dcterms:created xsi:type="dcterms:W3CDTF">2020-03-09T13:56:37Z</dcterms:created>
  <dcterms:modified xsi:type="dcterms:W3CDTF">2024-02-27T13:05:07Z</dcterms:modified>
</cp:coreProperties>
</file>