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Lst>
  <p:notesMasterIdLst>
    <p:notesMasterId r:id="rId19"/>
  </p:notesMasterIdLst>
  <p:sldIdLst>
    <p:sldId id="257" r:id="rId2"/>
    <p:sldId id="270" r:id="rId3"/>
    <p:sldId id="285" r:id="rId4"/>
    <p:sldId id="286" r:id="rId5"/>
    <p:sldId id="287" r:id="rId6"/>
    <p:sldId id="288" r:id="rId7"/>
    <p:sldId id="271" r:id="rId8"/>
    <p:sldId id="259" r:id="rId9"/>
    <p:sldId id="284" r:id="rId10"/>
    <p:sldId id="261" r:id="rId11"/>
    <p:sldId id="262" r:id="rId12"/>
    <p:sldId id="276" r:id="rId13"/>
    <p:sldId id="267" r:id="rId14"/>
    <p:sldId id="265" r:id="rId15"/>
    <p:sldId id="278" r:id="rId16"/>
    <p:sldId id="273" r:id="rId17"/>
    <p:sldId id="274" r:id="rId18"/>
  </p:sldIdLst>
  <p:sldSz cx="9144000" cy="5143500" type="screen16x9"/>
  <p:notesSz cx="6858000" cy="9144000"/>
  <p:embeddedFontLst>
    <p:embeddedFont>
      <p:font typeface="Barlow Semi Condensed SemiBold" panose="00000706000000000000" pitchFamily="50" charset="0"/>
      <p:bold r:id="rId20"/>
      <p:boldItalic r:id="rId21"/>
    </p:embeddedFont>
    <p:embeddedFont>
      <p:font typeface="Calibri" panose="020F0502020204030204" pitchFamily="34" charset="0"/>
      <p:regular r:id="rId22"/>
      <p:bold r:id="rId23"/>
      <p:italic r:id="rId24"/>
      <p:boldItalic r:id="rId25"/>
    </p:embeddedFont>
    <p:embeddedFont>
      <p:font typeface="Barlow" panose="00000500000000000000" pitchFamily="50" charset="0"/>
      <p:regular r:id="rId26"/>
      <p:bold r:id="rId27"/>
      <p:italic r:id="rId28"/>
      <p:boldItalic r:id="rId29"/>
    </p:embeddedFont>
  </p:embeddedFontLst>
  <p:defaultText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29" autoAdjust="0"/>
    <p:restoredTop sz="71228" autoAdjust="0"/>
  </p:normalViewPr>
  <p:slideViewPr>
    <p:cSldViewPr snapToGrid="0" snapToObjects="1">
      <p:cViewPr varScale="1">
        <p:scale>
          <a:sx n="82" d="100"/>
          <a:sy n="82" d="100"/>
        </p:scale>
        <p:origin x="12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F399FD-1668-5540-8B3E-AC1846C65C45}" type="datetimeFigureOut">
              <a:rPr lang="sv-SE" smtClean="0"/>
              <a:t>2023-12-12</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83E85A-D979-A147-889D-B48953FC0DD7}" type="slidenum">
              <a:rPr lang="sv-SE" smtClean="0"/>
              <a:t>‹#›</a:t>
            </a:fld>
            <a:endParaRPr lang="sv-SE"/>
          </a:p>
        </p:txBody>
      </p:sp>
    </p:spTree>
    <p:extLst>
      <p:ext uri="{BB962C8B-B14F-4D97-AF65-F5344CB8AC3E}">
        <p14:creationId xmlns:p14="http://schemas.microsoft.com/office/powerpoint/2010/main" val="3933360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383E85A-D979-A147-889D-B48953FC0DD7}" type="slidenum">
              <a:rPr lang="sv-SE" smtClean="0"/>
              <a:t>1</a:t>
            </a:fld>
            <a:endParaRPr lang="sv-SE"/>
          </a:p>
        </p:txBody>
      </p:sp>
    </p:spTree>
    <p:extLst>
      <p:ext uri="{BB962C8B-B14F-4D97-AF65-F5344CB8AC3E}">
        <p14:creationId xmlns:p14="http://schemas.microsoft.com/office/powerpoint/2010/main" val="30419272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383E85A-D979-A147-889D-B48953FC0DD7}" type="slidenum">
              <a:rPr lang="sv-SE" smtClean="0"/>
              <a:t>10</a:t>
            </a:fld>
            <a:endParaRPr lang="sv-SE"/>
          </a:p>
        </p:txBody>
      </p:sp>
    </p:spTree>
    <p:extLst>
      <p:ext uri="{BB962C8B-B14F-4D97-AF65-F5344CB8AC3E}">
        <p14:creationId xmlns:p14="http://schemas.microsoft.com/office/powerpoint/2010/main" val="17691594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383E85A-D979-A147-889D-B48953FC0DD7}" type="slidenum">
              <a:rPr lang="sv-SE" smtClean="0"/>
              <a:t>11</a:t>
            </a:fld>
            <a:endParaRPr lang="sv-SE"/>
          </a:p>
        </p:txBody>
      </p:sp>
    </p:spTree>
    <p:extLst>
      <p:ext uri="{BB962C8B-B14F-4D97-AF65-F5344CB8AC3E}">
        <p14:creationId xmlns:p14="http://schemas.microsoft.com/office/powerpoint/2010/main" val="15305988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383E85A-D979-A147-889D-B48953FC0DD7}" type="slidenum">
              <a:rPr lang="sv-SE" smtClean="0"/>
              <a:t>13</a:t>
            </a:fld>
            <a:endParaRPr lang="sv-SE"/>
          </a:p>
        </p:txBody>
      </p:sp>
    </p:spTree>
    <p:extLst>
      <p:ext uri="{BB962C8B-B14F-4D97-AF65-F5344CB8AC3E}">
        <p14:creationId xmlns:p14="http://schemas.microsoft.com/office/powerpoint/2010/main" val="13811170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383E85A-D979-A147-889D-B48953FC0DD7}" type="slidenum">
              <a:rPr lang="sv-SE" smtClean="0"/>
              <a:t>14</a:t>
            </a:fld>
            <a:endParaRPr lang="sv-SE"/>
          </a:p>
        </p:txBody>
      </p:sp>
    </p:spTree>
    <p:extLst>
      <p:ext uri="{BB962C8B-B14F-4D97-AF65-F5344CB8AC3E}">
        <p14:creationId xmlns:p14="http://schemas.microsoft.com/office/powerpoint/2010/main" val="35284290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383E85A-D979-A147-889D-B48953FC0DD7}" type="slidenum">
              <a:rPr lang="sv-SE" smtClean="0"/>
              <a:t>15</a:t>
            </a:fld>
            <a:endParaRPr lang="sv-SE"/>
          </a:p>
        </p:txBody>
      </p:sp>
    </p:spTree>
    <p:extLst>
      <p:ext uri="{BB962C8B-B14F-4D97-AF65-F5344CB8AC3E}">
        <p14:creationId xmlns:p14="http://schemas.microsoft.com/office/powerpoint/2010/main" val="11209686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Innan nästa bild tänkte jag be er knäppa händerna igen. Spontant. (så gör du det själv samtidigt som du säger det. Det är en snabb och enkel övning och ska inte vara ”dramatisk”) (Detta är för att återknyta till förra handknäppningen och visa på vanans makt). Vilken tumme har du överst nu? Precis, jag också, jag tog samma tumme som jag gjorde förra gången. Jag har inte heller bytt handgrepp utan alla mina fingrar inklusive tummen ligger precis så som jag brukar göra. Ska jag ändra grepp när jag knäpper händerna så behöver jag aktivt arbeta med det, bestämma mig. Det är det vi gör nu när vi arbetar med att utveckla mot en heltidsorganisation. Så… vad gör vi framöver nu?</a:t>
            </a:r>
          </a:p>
        </p:txBody>
      </p:sp>
      <p:sp>
        <p:nvSpPr>
          <p:cNvPr id="4" name="Platshållare för bildnummer 3"/>
          <p:cNvSpPr>
            <a:spLocks noGrp="1"/>
          </p:cNvSpPr>
          <p:nvPr>
            <p:ph type="sldNum" sz="quarter" idx="5"/>
          </p:nvPr>
        </p:nvSpPr>
        <p:spPr/>
        <p:txBody>
          <a:bodyPr/>
          <a:lstStyle/>
          <a:p>
            <a:fld id="{7383E85A-D979-A147-889D-B48953FC0DD7}" type="slidenum">
              <a:rPr lang="sv-SE" smtClean="0"/>
              <a:t>16</a:t>
            </a:fld>
            <a:endParaRPr lang="sv-SE"/>
          </a:p>
        </p:txBody>
      </p:sp>
    </p:spTree>
    <p:extLst>
      <p:ext uri="{BB962C8B-B14F-4D97-AF65-F5344CB8AC3E}">
        <p14:creationId xmlns:p14="http://schemas.microsoft.com/office/powerpoint/2010/main" val="21021396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383E85A-D979-A147-889D-B48953FC0DD7}" type="slidenum">
              <a:rPr lang="sv-SE" smtClean="0"/>
              <a:t>17</a:t>
            </a:fld>
            <a:endParaRPr lang="sv-SE"/>
          </a:p>
        </p:txBody>
      </p:sp>
    </p:spTree>
    <p:extLst>
      <p:ext uri="{BB962C8B-B14F-4D97-AF65-F5344CB8AC3E}">
        <p14:creationId xmlns:p14="http://schemas.microsoft.com/office/powerpoint/2010/main" val="5102091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383E85A-D979-A147-889D-B48953FC0DD7}" type="slidenum">
              <a:rPr lang="sv-SE" smtClean="0"/>
              <a:t>2</a:t>
            </a:fld>
            <a:endParaRPr lang="sv-SE"/>
          </a:p>
        </p:txBody>
      </p:sp>
    </p:spTree>
    <p:extLst>
      <p:ext uri="{BB962C8B-B14F-4D97-AF65-F5344CB8AC3E}">
        <p14:creationId xmlns:p14="http://schemas.microsoft.com/office/powerpoint/2010/main" val="16142192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kern="1200" dirty="0">
                <a:solidFill>
                  <a:schemeClr val="tx1"/>
                </a:solidFill>
                <a:effectLst/>
                <a:latin typeface="+mn-lt"/>
                <a:ea typeface="+mn-ea"/>
                <a:cs typeface="+mn-cs"/>
              </a:rPr>
              <a:t>Heltid som norm är en</a:t>
            </a:r>
            <a:r>
              <a:rPr lang="sv-SE" sz="1200" kern="1200" baseline="0" dirty="0">
                <a:solidFill>
                  <a:schemeClr val="tx1"/>
                </a:solidFill>
                <a:effectLst/>
                <a:latin typeface="+mn-lt"/>
                <a:ea typeface="+mn-ea"/>
                <a:cs typeface="+mn-cs"/>
              </a:rPr>
              <a:t> </a:t>
            </a:r>
            <a:r>
              <a:rPr lang="sv-SE" sz="1200" kern="1200" dirty="0">
                <a:solidFill>
                  <a:schemeClr val="tx1"/>
                </a:solidFill>
                <a:effectLst/>
                <a:latin typeface="+mn-lt"/>
                <a:ea typeface="+mn-ea"/>
                <a:cs typeface="+mn-cs"/>
              </a:rPr>
              <a:t>överenskommelse mellan medlems- och arbetsgivarorganisation</a:t>
            </a:r>
            <a:r>
              <a:rPr lang="sv-SE" sz="1200" kern="1200" baseline="0" dirty="0">
                <a:solidFill>
                  <a:schemeClr val="tx1"/>
                </a:solidFill>
                <a:effectLst/>
                <a:latin typeface="+mn-lt"/>
                <a:ea typeface="+mn-ea"/>
                <a:cs typeface="+mn-cs"/>
              </a:rPr>
              <a:t>en</a:t>
            </a:r>
            <a:r>
              <a:rPr lang="sv-SE" sz="1200" kern="1200" dirty="0">
                <a:solidFill>
                  <a:schemeClr val="tx1"/>
                </a:solidFill>
                <a:effectLst/>
                <a:latin typeface="+mn-lt"/>
                <a:ea typeface="+mn-ea"/>
                <a:cs typeface="+mn-cs"/>
              </a:rPr>
              <a:t> Sveriges Kommuner och Regioner (SKR) och fackförbundet Kommunal där målet är att heltidsarbete ska bli norm inom välfärdens kvinnodominerade verksamheter.</a:t>
            </a:r>
            <a:r>
              <a:rPr lang="sv-SE" sz="1200" dirty="0">
                <a:effectLst/>
              </a:rPr>
              <a:t> </a:t>
            </a:r>
            <a:r>
              <a:rPr lang="sv-SE" sz="1200" b="0" i="0" kern="1200" dirty="0">
                <a:solidFill>
                  <a:schemeClr val="tx1"/>
                </a:solidFill>
                <a:effectLst/>
                <a:latin typeface="+mn-lt"/>
                <a:ea typeface="+mn-ea"/>
                <a:cs typeface="+mn-cs"/>
              </a:rPr>
              <a:t>Nationell statistik visar att kvinnor har drygt tre miljoner kronor mindre i livsinkomst jämfört med män. Skillnaderna mellan kvinnor och män i arbetslivet är fortfarande mycket stora. Att arbeta heltid ger fler kvinnor trygghet och frihet genom ökade möjligheter att vara självförsörjande och ekonomiskt oberoende.</a:t>
            </a:r>
            <a:r>
              <a:rPr lang="sv-SE" sz="1200" dirty="0"/>
              <a:t> Heltid som norm är en av den viktigaste jämställdhetssatsningen som kan göras på svensk arbetsmarknad.</a:t>
            </a:r>
            <a:r>
              <a:rPr lang="sv-SE" sz="2400" dirty="0"/>
              <a:t/>
            </a:r>
            <a:br>
              <a:rPr lang="sv-SE" sz="2400" dirty="0"/>
            </a:br>
            <a:endParaRPr lang="sv-SE" sz="2400"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dirty="0">
                <a:effectLst/>
              </a:rPr>
              <a:t>GÅ IGENOM STJÄRNAN</a:t>
            </a:r>
            <a:r>
              <a:rPr lang="sv-SE" sz="2400" dirty="0">
                <a:effectLst/>
              </a:rPr>
              <a:t/>
            </a:r>
            <a:br>
              <a:rPr lang="sv-SE" sz="2400" dirty="0">
                <a:effectLst/>
              </a:rPr>
            </a:br>
            <a:endParaRPr lang="sv-SE" sz="2400" dirty="0">
              <a:effectLst/>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b="0" i="0" kern="1200" dirty="0">
                <a:solidFill>
                  <a:schemeClr val="tx1"/>
                </a:solidFill>
                <a:effectLst/>
                <a:latin typeface="+mn-lt"/>
                <a:ea typeface="+mn-ea"/>
                <a:cs typeface="+mn-cs"/>
              </a:rPr>
              <a:t>För Motala kommun som arbetsgivare är heltid som norm en viktig fråga för att klara av kompetensförsörjningen samt</a:t>
            </a:r>
            <a:r>
              <a:rPr lang="sv-SE" sz="1200" b="0" i="0" kern="1200" baseline="0" dirty="0">
                <a:solidFill>
                  <a:schemeClr val="tx1"/>
                </a:solidFill>
                <a:effectLst/>
                <a:latin typeface="+mn-lt"/>
                <a:ea typeface="+mn-ea"/>
                <a:cs typeface="+mn-cs"/>
              </a:rPr>
              <a:t> öka kvaliteten inom våra verksamheten och förbättra arbetsmiljön</a:t>
            </a:r>
            <a:r>
              <a:rPr lang="sv-SE" sz="1200" b="0" i="0" kern="1200" dirty="0">
                <a:solidFill>
                  <a:schemeClr val="tx1"/>
                </a:solidFill>
                <a:effectLst/>
                <a:latin typeface="+mn-lt"/>
                <a:ea typeface="+mn-ea"/>
                <a:cs typeface="+mn-cs"/>
              </a:rPr>
              <a:t>. </a:t>
            </a:r>
            <a:r>
              <a:rPr lang="sv-SE" sz="1200" dirty="0"/>
              <a:t>Det är också ett sätt att hantera omvärlden med en minskande andel arbetskraft och en ökande andel åldrande befolkning.</a:t>
            </a:r>
            <a:r>
              <a:rPr lang="sv-SE" sz="2400" b="0" i="0" kern="1200" dirty="0">
                <a:solidFill>
                  <a:schemeClr val="tx1"/>
                </a:solidFill>
                <a:effectLst/>
                <a:latin typeface="+mn-lt"/>
                <a:ea typeface="+mn-ea"/>
                <a:cs typeface="+mn-cs"/>
              </a:rPr>
              <a:t/>
            </a:r>
            <a:br>
              <a:rPr lang="sv-SE" sz="2400" b="0" i="0" kern="1200" dirty="0">
                <a:solidFill>
                  <a:schemeClr val="tx1"/>
                </a:solidFill>
                <a:effectLst/>
                <a:latin typeface="+mn-lt"/>
                <a:ea typeface="+mn-ea"/>
                <a:cs typeface="+mn-cs"/>
              </a:rPr>
            </a:br>
            <a:endParaRPr lang="sv-SE" sz="2400" b="0" i="0"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kern="1200" dirty="0">
                <a:solidFill>
                  <a:schemeClr val="tx1"/>
                </a:solidFill>
                <a:effectLst/>
                <a:latin typeface="+mn-lt"/>
                <a:ea typeface="+mn-ea"/>
                <a:cs typeface="+mn-cs"/>
              </a:rPr>
              <a:t>VISA FILMEN</a:t>
            </a:r>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688F33-9F4C-41CE-8C0D-0EF7EDC53B3A}"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02314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Nuläge</a:t>
            </a:r>
          </a:p>
          <a:p>
            <a:r>
              <a:rPr lang="sv-SE" dirty="0"/>
              <a:t>Vi vet att de i arbetsför ålder inte kommer att motsvara behovet av arbetskraft.</a:t>
            </a:r>
          </a:p>
          <a:p>
            <a:r>
              <a:rPr lang="sv-SE" dirty="0"/>
              <a:t>Det vi ser på bilden är den procentuella ökningen i olika åldersgrupper fram till 2031, där 80+ ökar med nästan 50 procent medan den arbetsföra befolkningen bara ökar med drygt 4</a:t>
            </a:r>
            <a:r>
              <a:rPr lang="sv-SE" baseline="0" dirty="0"/>
              <a:t> procent. </a:t>
            </a:r>
            <a:r>
              <a:rPr lang="sv-SE" dirty="0"/>
              <a:t>Detta innebär ett behov av ca 500 000 nya medarbetare över en 10 års period. För att möta denna utmaning, dels med ett större</a:t>
            </a:r>
            <a:r>
              <a:rPr lang="sv-SE" baseline="0" dirty="0"/>
              <a:t> antal äldre 80+ men framförallt med ett minskat antal personer i arbetsför ålder, utgör heltid som norm en viktig del. Likaså arbetet med Nära vård och omsorg som bedrivs i Sverige vilket handlar om att hitta nya arbetssätt för att tillgodose den välfärd vi har fast med minskade personella resurser. Den demografiska utvecklingen påverkar alla i Sverige. Det påverkar arbetslivet och hela samhället men också privatlivet då begränsade personella resurser finns inom alla sektorer.</a:t>
            </a:r>
            <a:endParaRPr lang="sv-SE" dirty="0"/>
          </a:p>
          <a:p>
            <a:endParaRPr lang="sv-SE" dirty="0"/>
          </a:p>
          <a:p>
            <a:endParaRPr lang="sv-SE" dirty="0"/>
          </a:p>
        </p:txBody>
      </p:sp>
      <p:sp>
        <p:nvSpPr>
          <p:cNvPr id="4" name="Platshållare för bildnummer 3"/>
          <p:cNvSpPr>
            <a:spLocks noGrp="1"/>
          </p:cNvSpPr>
          <p:nvPr>
            <p:ph type="sldNum" sz="quarter" idx="10"/>
          </p:nvPr>
        </p:nvSpPr>
        <p:spPr/>
        <p:txBody>
          <a:bodyPr/>
          <a:lstStyle/>
          <a:p>
            <a:fld id="{7383E85A-D979-A147-889D-B48953FC0DD7}" type="slidenum">
              <a:rPr lang="sv-SE" smtClean="0"/>
              <a:t>4</a:t>
            </a:fld>
            <a:endParaRPr lang="sv-SE"/>
          </a:p>
        </p:txBody>
      </p:sp>
    </p:spTree>
    <p:extLst>
      <p:ext uri="{BB962C8B-B14F-4D97-AF65-F5344CB8AC3E}">
        <p14:creationId xmlns:p14="http://schemas.microsoft.com/office/powerpoint/2010/main" val="13349503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383E85A-D979-A147-889D-B48953FC0DD7}" type="slidenum">
              <a:rPr lang="sv-SE" smtClean="0"/>
              <a:t>5</a:t>
            </a:fld>
            <a:endParaRPr lang="sv-SE"/>
          </a:p>
        </p:txBody>
      </p:sp>
    </p:spTree>
    <p:extLst>
      <p:ext uri="{BB962C8B-B14F-4D97-AF65-F5344CB8AC3E}">
        <p14:creationId xmlns:p14="http://schemas.microsoft.com/office/powerpoint/2010/main" val="32232231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Heltidsresan, eller som det är </a:t>
            </a:r>
            <a:r>
              <a:rPr lang="sv-SE" sz="1200" kern="1200" dirty="0" smtClean="0">
                <a:solidFill>
                  <a:schemeClr val="tx1"/>
                </a:solidFill>
                <a:effectLst/>
                <a:latin typeface="+mn-lt"/>
                <a:ea typeface="+mn-ea"/>
                <a:cs typeface="+mn-cs"/>
              </a:rPr>
              <a:t>bestämt </a:t>
            </a:r>
            <a:r>
              <a:rPr lang="sv-SE" sz="1200" kern="1200" dirty="0">
                <a:solidFill>
                  <a:schemeClr val="tx1"/>
                </a:solidFill>
                <a:effectLst/>
                <a:latin typeface="+mn-lt"/>
                <a:ea typeface="+mn-ea"/>
                <a:cs typeface="+mn-cs"/>
              </a:rPr>
              <a:t>i Motala – Heltid som norm - är ett projekt som drivs av fackförbundet Kommunal och Sveriges Kommuner och Regioner (SKR) under perioden 2016–2024. M</a:t>
            </a:r>
            <a:r>
              <a:rPr lang="sv-SE" sz="1200" b="0" i="0" kern="1200" dirty="0">
                <a:solidFill>
                  <a:schemeClr val="tx1"/>
                </a:solidFill>
                <a:effectLst/>
                <a:latin typeface="+mn-lt"/>
                <a:ea typeface="+mn-ea"/>
                <a:cs typeface="+mn-cs"/>
              </a:rPr>
              <a:t>ålet är att heltidsarbete ska bli norm inom välfärdens kvinnodominerade verksamheter. Projektet finansieras gemensamt av SKR och Kommunal och har en partsgemensam styrgrupp, projektgrupp och webbplats.</a:t>
            </a:r>
          </a:p>
          <a:p>
            <a:endParaRPr lang="sv-SE" sz="1200" b="0" i="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Heltid som norm förtydligas också mellan parterna i Huvudöverenskommelsen (HÖK 20) ”</a:t>
            </a:r>
            <a:r>
              <a:rPr lang="sv-SE" sz="1200" i="1" kern="1200" dirty="0">
                <a:solidFill>
                  <a:schemeClr val="tx1"/>
                </a:solidFill>
                <a:effectLst/>
                <a:latin typeface="+mn-lt"/>
                <a:ea typeface="+mn-ea"/>
                <a:cs typeface="+mn-cs"/>
              </a:rPr>
              <a:t>ett lokalt arbete ska finnas i syfte att öka heltidsarbete inom kommuner och regioner med målsättningen att tillsvidareanställning på heltid ska vara det normala vid nyanställning och att redan anställda medarbetare i högre utsträckning ska arbeta heltid”.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Motala kommun har inom ramen för det personalpolitiska programmet beslutat att heltid ska vara norm för alla anställningar. </a:t>
            </a:r>
          </a:p>
          <a:p>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10"/>
          </p:nvPr>
        </p:nvSpPr>
        <p:spPr/>
        <p:txBody>
          <a:bodyPr/>
          <a:lstStyle/>
          <a:p>
            <a:fld id="{7383E85A-D979-A147-889D-B48953FC0DD7}" type="slidenum">
              <a:rPr lang="sv-SE" smtClean="0"/>
              <a:t>6</a:t>
            </a:fld>
            <a:endParaRPr lang="sv-SE"/>
          </a:p>
        </p:txBody>
      </p:sp>
    </p:spTree>
    <p:extLst>
      <p:ext uri="{BB962C8B-B14F-4D97-AF65-F5344CB8AC3E}">
        <p14:creationId xmlns:p14="http://schemas.microsoft.com/office/powerpoint/2010/main" val="16420856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kern="1200" dirty="0">
                <a:solidFill>
                  <a:schemeClr val="tx1"/>
                </a:solidFill>
                <a:effectLst/>
                <a:latin typeface="+mn-lt"/>
                <a:ea typeface="+mn-ea"/>
                <a:cs typeface="+mn-cs"/>
              </a:rPr>
              <a:t>Som SKR</a:t>
            </a:r>
            <a:r>
              <a:rPr lang="sv-SE" sz="1200" kern="1200" baseline="0" dirty="0">
                <a:solidFill>
                  <a:schemeClr val="tx1"/>
                </a:solidFill>
                <a:effectLst/>
                <a:latin typeface="+mn-lt"/>
                <a:ea typeface="+mn-ea"/>
                <a:cs typeface="+mn-cs"/>
              </a:rPr>
              <a:t> och Kommunal skriver på sin gemensamma webbsida heltid.nu så </a:t>
            </a:r>
            <a:r>
              <a:rPr lang="sv-SE" sz="1200" kern="1200" dirty="0">
                <a:solidFill>
                  <a:schemeClr val="tx1"/>
                </a:solidFill>
                <a:effectLst/>
                <a:latin typeface="+mn-lt"/>
                <a:ea typeface="+mn-ea"/>
                <a:cs typeface="+mn-cs"/>
              </a:rPr>
              <a:t>krävs en grundläggande förändring av verksamhetens organisering för att heltidsarbete ska bli norm. Det behövs också en dialog om kulturen på arbetsplatsen och de förändringar som är nödvändiga för att organisera och bemanna en heltidsorganisation. En bra arbetsmiljö, vikten av återhämtning och en långsiktigt hållbar arbetstidsförläggning.</a:t>
            </a:r>
            <a:endParaRPr lang="sv-SE" sz="1200" dirty="0"/>
          </a:p>
          <a:p>
            <a:endParaRPr lang="sv-SE" dirty="0"/>
          </a:p>
        </p:txBody>
      </p:sp>
      <p:sp>
        <p:nvSpPr>
          <p:cNvPr id="4" name="Platshållare för bildnummer 3"/>
          <p:cNvSpPr>
            <a:spLocks noGrp="1"/>
          </p:cNvSpPr>
          <p:nvPr>
            <p:ph type="sldNum" sz="quarter" idx="10"/>
          </p:nvPr>
        </p:nvSpPr>
        <p:spPr/>
        <p:txBody>
          <a:bodyPr/>
          <a:lstStyle/>
          <a:p>
            <a:fld id="{7383E85A-D979-A147-889D-B48953FC0DD7}" type="slidenum">
              <a:rPr lang="sv-SE" smtClean="0"/>
              <a:t>7</a:t>
            </a:fld>
            <a:endParaRPr lang="sv-SE"/>
          </a:p>
        </p:txBody>
      </p:sp>
    </p:spTree>
    <p:extLst>
      <p:ext uri="{BB962C8B-B14F-4D97-AF65-F5344CB8AC3E}">
        <p14:creationId xmlns:p14="http://schemas.microsoft.com/office/powerpoint/2010/main" val="8195132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dirty="0"/>
              <a:t>Detta är vad parterna SKR </a:t>
            </a:r>
            <a:r>
              <a:rPr lang="sv-SE" baseline="0" dirty="0"/>
              <a:t>och kommunal rekommenderar är delar att arbeta med för att gå från en deltidsorganisation till en heltidsorganisation.</a:t>
            </a:r>
            <a:br>
              <a:rPr lang="sv-SE" baseline="0" dirty="0"/>
            </a:br>
            <a:endParaRPr lang="sv-SE" baseline="0"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dirty="0"/>
              <a:t>Att gå från en deltidsorganisation till en heltidsorganisation innebär till</a:t>
            </a:r>
            <a:r>
              <a:rPr lang="sv-SE" baseline="0" dirty="0"/>
              <a:t> största del om </a:t>
            </a:r>
            <a:r>
              <a:rPr lang="sv-SE" dirty="0"/>
              <a:t>att organisera verksamheten på ett sätt som gör det möjligt att bemanna med heltidspass. Enkelt uttryckt kan vi säga att det handlar om att se vilka uppgifter som kan flyttas från arbetstoppar och i stället utföras på tider då</a:t>
            </a:r>
            <a:r>
              <a:rPr lang="sv-SE" baseline="0" dirty="0"/>
              <a:t> många är på plats.</a:t>
            </a:r>
            <a:r>
              <a:rPr lang="sv-SE" dirty="0"/>
              <a:t> Här behöver vi tillsammans</a:t>
            </a:r>
            <a:r>
              <a:rPr lang="sv-SE" baseline="0" dirty="0"/>
              <a:t> </a:t>
            </a:r>
            <a:r>
              <a:rPr lang="sv-SE" dirty="0"/>
              <a:t>se över de arbetsuppgifter som finns. Kan vi göra</a:t>
            </a:r>
            <a:r>
              <a:rPr lang="sv-SE" baseline="0" dirty="0"/>
              <a:t> vissa arbetsuppgifter andra tider på dygnet för att ge oss själva en jämnare arbetsbelastning under dagen?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sv-SE" baseline="0"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baseline="0" dirty="0"/>
              <a:t>Förändringar känns oftast jobbigt, så fungerar de flesta av oss. Hur kan vi hjälpa varandra vi förändringsarbetet? </a:t>
            </a:r>
            <a:r>
              <a:rPr lang="sv-SE" i="1" baseline="0" dirty="0"/>
              <a:t>Knäppa händerna-övningen är en enkel övning för att få människor att lite ”slappna av” i förändringspratet och kanske småskratta lite insiktsfullt. Introducera den så här: Tänkte be er följa med på en enkel övning. Knäpp händerna (så gör du det själv samtidigt. Lyft gärna händerna och visa, knäpp upp och knäpp igen. Be dem följa med. Om någon inte gör så bara låt det vara). Det finns inget som är rätt och fel. Det här är en övning för att visa på att vi människor är lite bekväma av oss, vi kör på det som är invant för att det är – bekvämt. Så… knäpp händerna och känn hur det känns. Som det brukar? Såklart! Vilken tumme har ni överst? Jag har vänster/höger tumme överst. Släpp det grepp du har nu och knäpp händerna igen och denna gång ska du medvetet skifta grepp med </a:t>
            </a:r>
            <a:r>
              <a:rPr lang="sv-SE" b="0" i="1" baseline="0" dirty="0"/>
              <a:t>alla</a:t>
            </a:r>
            <a:r>
              <a:rPr lang="sv-SE" i="1" baseline="0" dirty="0"/>
              <a:t> fingrar och lägga den motsatta tummen överst, den du inte hade överst förra gången. Hur blir det? Ni ska byta hela greppet så alla fingrar har rört sig och ”fel” tumme kommer överst (här är det alltid någon som säger ”konstigt”, ”udda”, ”ovant”. Någon brukar skratta). Jag tycker det känns ovant. Vet inte hur ni känner det men för mig är det ovant. Jag ville att vi skulle göra den här övningen för att visa på att det är lite ovant med förändring. Att det kan kännas lite... konstigt(/jobbigt/oväntat/annat... Jag lovar att om jag ber er knäppa händerna igen innan dagen är slut så kommer ni göra på det sättet ni gjorde första gången. Med övningen vill jag säga att jag förstår att förändring kan ta tid, kännas olika för oss och att vi behöver prata om det. Och det kommer vi göra. Prata om det och arbeta tillsammans kring att leta möjligheter. Tillbaka till ppt:en</a:t>
            </a:r>
            <a:br>
              <a:rPr lang="sv-SE" i="1" baseline="0" dirty="0"/>
            </a:br>
            <a:r>
              <a:rPr lang="sv-SE" i="1" baseline="0" dirty="0"/>
              <a:t>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baseline="0" dirty="0"/>
              <a:t>I Motala kommun är önskad sysselsättningsgrad ett politiskt beslut, det finns idag inga beslut på att ta bort möjligheten att önska att få gå ner i tid. </a:t>
            </a:r>
            <a:r>
              <a:rPr lang="sv-SE" i="1" baseline="0" dirty="0"/>
              <a:t>Återkom till filmen och för ett samtal med medarbetare som vill gå ner i tid. Visa på skillnad, förklara och fråga. Ha ett samtal kring pension för att se hur er ekonomi påverkas på kort och lång sikt.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sv-SE" i="1" baseline="0"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baseline="0" dirty="0"/>
              <a:t>Från och med 1 december 2022 finns beslutat att nya medarbetare inom hemtjänst och särskilt boende som erhåller en tillsvidareanställning erbjuds tjänst på heltid. För er som redan jobbar finns möjlighet att gå upp i sysselsättningsgrad sedan många år.</a:t>
            </a: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endParaRPr lang="sv-SE" dirty="0"/>
          </a:p>
        </p:txBody>
      </p:sp>
      <p:sp>
        <p:nvSpPr>
          <p:cNvPr id="4" name="Platshållare för bildnummer 3"/>
          <p:cNvSpPr>
            <a:spLocks noGrp="1"/>
          </p:cNvSpPr>
          <p:nvPr>
            <p:ph type="sldNum" sz="quarter" idx="10"/>
          </p:nvPr>
        </p:nvSpPr>
        <p:spPr/>
        <p:txBody>
          <a:bodyPr/>
          <a:lstStyle/>
          <a:p>
            <a:fld id="{7383E85A-D979-A147-889D-B48953FC0DD7}" type="slidenum">
              <a:rPr lang="sv-SE" smtClean="0"/>
              <a:t>8</a:t>
            </a:fld>
            <a:endParaRPr lang="sv-SE"/>
          </a:p>
        </p:txBody>
      </p:sp>
    </p:spTree>
    <p:extLst>
      <p:ext uri="{BB962C8B-B14F-4D97-AF65-F5344CB8AC3E}">
        <p14:creationId xmlns:p14="http://schemas.microsoft.com/office/powerpoint/2010/main" val="15130887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28600" indent="-228600">
              <a:buFont typeface="+mj-lt"/>
              <a:buAutoNum type="arabicPeriod"/>
            </a:pPr>
            <a:r>
              <a:rPr lang="sv-SE" dirty="0"/>
              <a:t>Vi som chefer</a:t>
            </a:r>
            <a:r>
              <a:rPr lang="sv-SE" baseline="0" dirty="0"/>
              <a:t> och fackförbundet </a:t>
            </a:r>
            <a:r>
              <a:rPr lang="sv-SE" baseline="0" dirty="0" smtClean="0"/>
              <a:t>Kommunal och Vision </a:t>
            </a:r>
            <a:r>
              <a:rPr lang="sv-SE" baseline="0" dirty="0"/>
              <a:t>har deltagit i arbetet med att ta fram Handbok för hållbar bemanningsplanering</a:t>
            </a:r>
            <a:r>
              <a:rPr lang="sv-SE" baseline="0" dirty="0" smtClean="0"/>
              <a:t>. Andra funktioner såsom systemförvaltare, controllers, lön och HR har också bidragit med input.</a:t>
            </a:r>
            <a:br>
              <a:rPr lang="sv-SE" baseline="0" dirty="0" smtClean="0"/>
            </a:br>
            <a:endParaRPr lang="sv-SE" baseline="0" dirty="0"/>
          </a:p>
          <a:p>
            <a:pPr marL="228600" indent="-228600">
              <a:buFont typeface="+mj-lt"/>
              <a:buAutoNum type="arabicPeriod"/>
            </a:pPr>
            <a:r>
              <a:rPr lang="sv-SE" baseline="0" dirty="0"/>
              <a:t>Det vi har märkt i arbetet är att till exempel planerad frånvaro inkl. semester och längd på arbetspass är viktiga frågor. </a:t>
            </a:r>
            <a:r>
              <a:rPr lang="sv-SE" baseline="0" dirty="0" smtClean="0"/>
              <a:t>Likaså hantering av resurstid, samplanering och antal fridagar. Dessa områden sker fortsatt arbete kring.</a:t>
            </a:r>
            <a:endParaRPr lang="sv-SE" dirty="0"/>
          </a:p>
        </p:txBody>
      </p:sp>
      <p:sp>
        <p:nvSpPr>
          <p:cNvPr id="4" name="Platshållare för bildnummer 3"/>
          <p:cNvSpPr>
            <a:spLocks noGrp="1"/>
          </p:cNvSpPr>
          <p:nvPr>
            <p:ph type="sldNum" sz="quarter" idx="10"/>
          </p:nvPr>
        </p:nvSpPr>
        <p:spPr/>
        <p:txBody>
          <a:bodyPr/>
          <a:lstStyle/>
          <a:p>
            <a:fld id="{6B284E31-5586-44E6-AD22-624C38156AC7}" type="slidenum">
              <a:rPr lang="sv-SE" smtClean="0"/>
              <a:t>9</a:t>
            </a:fld>
            <a:endParaRPr lang="sv-SE"/>
          </a:p>
        </p:txBody>
      </p:sp>
    </p:spTree>
    <p:extLst>
      <p:ext uri="{BB962C8B-B14F-4D97-AF65-F5344CB8AC3E}">
        <p14:creationId xmlns:p14="http://schemas.microsoft.com/office/powerpoint/2010/main" val="6526249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kapitelsida">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42B809B8-8D0D-FC4E-A3ED-93C6004DD399}"/>
              </a:ext>
            </a:extLst>
          </p:cNvPr>
          <p:cNvSpPr/>
          <p:nvPr userDrawn="1"/>
        </p:nvSpPr>
        <p:spPr>
          <a:xfrm>
            <a:off x="108000" y="102393"/>
            <a:ext cx="8928000" cy="450327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p>
        </p:txBody>
      </p:sp>
      <p:pic>
        <p:nvPicPr>
          <p:cNvPr id="8" name="Bild 7">
            <a:extLst>
              <a:ext uri="{FF2B5EF4-FFF2-40B4-BE49-F238E27FC236}">
                <a16:creationId xmlns:a16="http://schemas.microsoft.com/office/drawing/2014/main" id="{E67CD122-A79F-C442-B6DD-04FED1D30220}"/>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220873" y="2352782"/>
            <a:ext cx="3816646" cy="2252881"/>
          </a:xfrm>
          <a:prstGeom prst="rect">
            <a:avLst/>
          </a:prstGeom>
        </p:spPr>
      </p:pic>
      <p:sp>
        <p:nvSpPr>
          <p:cNvPr id="9" name="Platshållare för text 10">
            <a:extLst>
              <a:ext uri="{FF2B5EF4-FFF2-40B4-BE49-F238E27FC236}">
                <a16:creationId xmlns:a16="http://schemas.microsoft.com/office/drawing/2014/main" id="{A4DEE449-9CBD-C548-BCE0-C82BA7512917}"/>
              </a:ext>
            </a:extLst>
          </p:cNvPr>
          <p:cNvSpPr>
            <a:spLocks noGrp="1" noChangeAspect="1"/>
          </p:cNvSpPr>
          <p:nvPr>
            <p:ph type="body" sz="quarter" idx="14" hasCustomPrompt="1"/>
          </p:nvPr>
        </p:nvSpPr>
        <p:spPr>
          <a:xfrm>
            <a:off x="107951" y="102394"/>
            <a:ext cx="5111403" cy="2469356"/>
          </a:xfrm>
          <a:noFill/>
        </p:spPr>
        <p:txBody>
          <a:bodyPr wrap="square" tIns="72000" bIns="0" anchor="b" anchorCtr="0">
            <a:noAutofit/>
          </a:bodyPr>
          <a:lstStyle>
            <a:lvl1pPr marL="0" indent="0">
              <a:lnSpc>
                <a:spcPct val="100000"/>
              </a:lnSpc>
              <a:buNone/>
              <a:defRPr sz="2800" b="0" i="0">
                <a:solidFill>
                  <a:schemeClr val="bg1"/>
                </a:solidFill>
                <a:latin typeface="Barlow Semi Condensed SemiBold" pitchFamily="2" charset="77"/>
              </a:defRPr>
            </a:lvl1pPr>
          </a:lstStyle>
          <a:p>
            <a:pPr lvl="0"/>
            <a:r>
              <a:rPr lang="sv-SE" dirty="0"/>
              <a:t>Rubrik</a:t>
            </a:r>
          </a:p>
        </p:txBody>
      </p:sp>
      <p:sp>
        <p:nvSpPr>
          <p:cNvPr id="10" name="Underrubrik 2">
            <a:extLst>
              <a:ext uri="{FF2B5EF4-FFF2-40B4-BE49-F238E27FC236}">
                <a16:creationId xmlns:a16="http://schemas.microsoft.com/office/drawing/2014/main" id="{AB7E3727-1CD1-E34B-B9DB-B70B785B5632}"/>
              </a:ext>
            </a:extLst>
          </p:cNvPr>
          <p:cNvSpPr>
            <a:spLocks noGrp="1" noChangeAspect="1"/>
          </p:cNvSpPr>
          <p:nvPr>
            <p:ph type="subTitle" idx="1"/>
          </p:nvPr>
        </p:nvSpPr>
        <p:spPr>
          <a:xfrm>
            <a:off x="107951" y="2571750"/>
            <a:ext cx="5111403" cy="2033913"/>
          </a:xfrm>
        </p:spPr>
        <p:txBody>
          <a:bodyPr tIns="144000">
            <a:noAutofit/>
          </a:bodyPr>
          <a:lstStyle>
            <a:lvl1pPr marL="0" indent="0" algn="l">
              <a:lnSpc>
                <a:spcPct val="100000"/>
              </a:lnSpc>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om du vill redigera mall för underrubrikformat</a:t>
            </a:r>
            <a:endParaRPr lang="sv-SE" dirty="0"/>
          </a:p>
        </p:txBody>
      </p:sp>
      <p:sp>
        <p:nvSpPr>
          <p:cNvPr id="12" name="Platshållare för bildnummer 11">
            <a:extLst>
              <a:ext uri="{FF2B5EF4-FFF2-40B4-BE49-F238E27FC236}">
                <a16:creationId xmlns:a16="http://schemas.microsoft.com/office/drawing/2014/main" id="{775F9B0C-A857-FD47-9E6A-6B189286224D}"/>
              </a:ext>
            </a:extLst>
          </p:cNvPr>
          <p:cNvSpPr>
            <a:spLocks noGrp="1"/>
          </p:cNvSpPr>
          <p:nvPr>
            <p:ph type="sldNum" sz="quarter" idx="15"/>
          </p:nvPr>
        </p:nvSpPr>
        <p:spPr/>
        <p:txBody>
          <a:bodyPr/>
          <a:lstStyle/>
          <a:p>
            <a:fld id="{DD7EE01C-7D4D-3049-8107-6C261A7D8CF8}" type="slidenum">
              <a:rPr lang="sv-SE" smtClean="0"/>
              <a:pPr/>
              <a:t>‹#›</a:t>
            </a:fld>
            <a:endParaRPr lang="sv-SE" dirty="0"/>
          </a:p>
        </p:txBody>
      </p:sp>
    </p:spTree>
    <p:extLst>
      <p:ext uri="{BB962C8B-B14F-4D97-AF65-F5344CB8AC3E}">
        <p14:creationId xmlns:p14="http://schemas.microsoft.com/office/powerpoint/2010/main" val="3750812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apitelsida rosa med bild">
    <p:spTree>
      <p:nvGrpSpPr>
        <p:cNvPr id="1" name=""/>
        <p:cNvGrpSpPr/>
        <p:nvPr/>
      </p:nvGrpSpPr>
      <p:grpSpPr>
        <a:xfrm>
          <a:off x="0" y="0"/>
          <a:ext cx="0" cy="0"/>
          <a:chOff x="0" y="0"/>
          <a:chExt cx="0" cy="0"/>
        </a:xfrm>
      </p:grpSpPr>
      <p:sp>
        <p:nvSpPr>
          <p:cNvPr id="15" name="Platshållare för bildnummer 14">
            <a:extLst>
              <a:ext uri="{FF2B5EF4-FFF2-40B4-BE49-F238E27FC236}">
                <a16:creationId xmlns:a16="http://schemas.microsoft.com/office/drawing/2014/main" id="{A9D65B80-04EF-C748-B874-9AFCC43522A4}"/>
              </a:ext>
            </a:extLst>
          </p:cNvPr>
          <p:cNvSpPr>
            <a:spLocks noGrp="1"/>
          </p:cNvSpPr>
          <p:nvPr>
            <p:ph type="sldNum" sz="quarter" idx="15"/>
          </p:nvPr>
        </p:nvSpPr>
        <p:spPr/>
        <p:txBody>
          <a:bodyPr/>
          <a:lstStyle/>
          <a:p>
            <a:fld id="{DD7EE01C-7D4D-3049-8107-6C261A7D8CF8}" type="slidenum">
              <a:rPr lang="sv-SE" smtClean="0"/>
              <a:pPr/>
              <a:t>‹#›</a:t>
            </a:fld>
            <a:endParaRPr lang="sv-SE" dirty="0"/>
          </a:p>
        </p:txBody>
      </p:sp>
      <p:sp>
        <p:nvSpPr>
          <p:cNvPr id="16" name="Platshållare för bild 8">
            <a:extLst>
              <a:ext uri="{FF2B5EF4-FFF2-40B4-BE49-F238E27FC236}">
                <a16:creationId xmlns:a16="http://schemas.microsoft.com/office/drawing/2014/main" id="{7BC007DE-653F-9B4F-ACC2-FCD813E0D78C}"/>
              </a:ext>
            </a:extLst>
          </p:cNvPr>
          <p:cNvSpPr>
            <a:spLocks noGrp="1"/>
          </p:cNvSpPr>
          <p:nvPr>
            <p:ph type="pic" sz="quarter" idx="13" hasCustomPrompt="1"/>
          </p:nvPr>
        </p:nvSpPr>
        <p:spPr>
          <a:xfrm>
            <a:off x="107951" y="96786"/>
            <a:ext cx="8927999" cy="4503270"/>
          </a:xfrm>
          <a:noFill/>
        </p:spPr>
        <p:txBody>
          <a:bodyPr lIns="0" tIns="2520000" rIns="0"/>
          <a:lstStyle>
            <a:lvl1pPr marL="0" indent="0" algn="ctr">
              <a:buNone/>
              <a:defRPr sz="1000">
                <a:solidFill>
                  <a:schemeClr val="tx2"/>
                </a:solidFill>
              </a:defRPr>
            </a:lvl1pPr>
          </a:lstStyle>
          <a:p>
            <a:r>
              <a:rPr lang="sv-SE" dirty="0"/>
              <a:t>Klicka på ikonen för att lägga till bild</a:t>
            </a:r>
          </a:p>
        </p:txBody>
      </p:sp>
      <p:sp>
        <p:nvSpPr>
          <p:cNvPr id="11" name="Platshållare för text 10">
            <a:extLst>
              <a:ext uri="{FF2B5EF4-FFF2-40B4-BE49-F238E27FC236}">
                <a16:creationId xmlns:a16="http://schemas.microsoft.com/office/drawing/2014/main" id="{69E319D8-9CF4-2240-902A-820B5406FFF1}"/>
              </a:ext>
            </a:extLst>
          </p:cNvPr>
          <p:cNvSpPr>
            <a:spLocks noGrp="1"/>
          </p:cNvSpPr>
          <p:nvPr>
            <p:ph type="body" sz="quarter" idx="14" hasCustomPrompt="1"/>
          </p:nvPr>
        </p:nvSpPr>
        <p:spPr>
          <a:xfrm>
            <a:off x="107951" y="2060274"/>
            <a:ext cx="1488925" cy="576293"/>
          </a:xfrm>
          <a:solidFill>
            <a:schemeClr val="accent5">
              <a:alpha val="90000"/>
            </a:schemeClr>
          </a:solidFill>
        </p:spPr>
        <p:txBody>
          <a:bodyPr wrap="none" tIns="72000" bIns="72000" anchor="ctr" anchorCtr="0">
            <a:spAutoFit/>
          </a:bodyPr>
          <a:lstStyle>
            <a:lvl1pPr marL="0" indent="0">
              <a:lnSpc>
                <a:spcPct val="100000"/>
              </a:lnSpc>
              <a:buNone/>
              <a:defRPr sz="2800" b="0" i="0">
                <a:solidFill>
                  <a:schemeClr val="bg1"/>
                </a:solidFill>
                <a:latin typeface="Barlow Semi Condensed SemiBold" pitchFamily="2" charset="77"/>
              </a:defRPr>
            </a:lvl1pPr>
          </a:lstStyle>
          <a:p>
            <a:pPr lvl="0"/>
            <a:r>
              <a:rPr lang="sv-SE" dirty="0"/>
              <a:t>Rubrik</a:t>
            </a:r>
          </a:p>
        </p:txBody>
      </p:sp>
    </p:spTree>
    <p:extLst>
      <p:ext uri="{BB962C8B-B14F-4D97-AF65-F5344CB8AC3E}">
        <p14:creationId xmlns:p14="http://schemas.microsoft.com/office/powerpoint/2010/main" val="3324608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apitelsida mörkblå">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42B809B8-8D0D-FC4E-A3ED-93C6004DD399}"/>
              </a:ext>
            </a:extLst>
          </p:cNvPr>
          <p:cNvSpPr/>
          <p:nvPr userDrawn="1"/>
        </p:nvSpPr>
        <p:spPr>
          <a:xfrm>
            <a:off x="108000" y="102393"/>
            <a:ext cx="8928000" cy="450327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p>
        </p:txBody>
      </p:sp>
      <p:pic>
        <p:nvPicPr>
          <p:cNvPr id="8" name="Bild 7">
            <a:extLst>
              <a:ext uri="{FF2B5EF4-FFF2-40B4-BE49-F238E27FC236}">
                <a16:creationId xmlns:a16="http://schemas.microsoft.com/office/drawing/2014/main" id="{EE2A4141-BB01-A44B-A36A-DDCC017DE672}"/>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220873" y="2352782"/>
            <a:ext cx="3816646" cy="2252881"/>
          </a:xfrm>
          <a:prstGeom prst="rect">
            <a:avLst/>
          </a:prstGeom>
        </p:spPr>
      </p:pic>
      <p:sp>
        <p:nvSpPr>
          <p:cNvPr id="9" name="Platshållare för text 10">
            <a:extLst>
              <a:ext uri="{FF2B5EF4-FFF2-40B4-BE49-F238E27FC236}">
                <a16:creationId xmlns:a16="http://schemas.microsoft.com/office/drawing/2014/main" id="{1F60A8D8-C29B-BD4F-9703-46D4DF81620C}"/>
              </a:ext>
            </a:extLst>
          </p:cNvPr>
          <p:cNvSpPr>
            <a:spLocks noGrp="1" noChangeAspect="1"/>
          </p:cNvSpPr>
          <p:nvPr>
            <p:ph type="body" sz="quarter" idx="14" hasCustomPrompt="1"/>
          </p:nvPr>
        </p:nvSpPr>
        <p:spPr>
          <a:xfrm>
            <a:off x="107951" y="102394"/>
            <a:ext cx="5111403" cy="2469356"/>
          </a:xfrm>
          <a:noFill/>
        </p:spPr>
        <p:txBody>
          <a:bodyPr wrap="square" tIns="72000" bIns="0" anchor="b" anchorCtr="0">
            <a:noAutofit/>
          </a:bodyPr>
          <a:lstStyle>
            <a:lvl1pPr marL="0" indent="0">
              <a:lnSpc>
                <a:spcPct val="100000"/>
              </a:lnSpc>
              <a:buNone/>
              <a:defRPr sz="2800" b="0" i="0">
                <a:solidFill>
                  <a:schemeClr val="bg1"/>
                </a:solidFill>
                <a:latin typeface="Barlow Semi Condensed SemiBold" pitchFamily="2" charset="77"/>
              </a:defRPr>
            </a:lvl1pPr>
          </a:lstStyle>
          <a:p>
            <a:pPr lvl="0"/>
            <a:r>
              <a:rPr lang="sv-SE" dirty="0"/>
              <a:t>Rubrik</a:t>
            </a:r>
          </a:p>
        </p:txBody>
      </p:sp>
      <p:sp>
        <p:nvSpPr>
          <p:cNvPr id="10" name="Underrubrik 2">
            <a:extLst>
              <a:ext uri="{FF2B5EF4-FFF2-40B4-BE49-F238E27FC236}">
                <a16:creationId xmlns:a16="http://schemas.microsoft.com/office/drawing/2014/main" id="{1FDFAAE1-6E29-0148-ADFA-5051572A23FB}"/>
              </a:ext>
            </a:extLst>
          </p:cNvPr>
          <p:cNvSpPr>
            <a:spLocks noGrp="1" noChangeAspect="1"/>
          </p:cNvSpPr>
          <p:nvPr>
            <p:ph type="subTitle" idx="1"/>
          </p:nvPr>
        </p:nvSpPr>
        <p:spPr>
          <a:xfrm>
            <a:off x="107951" y="2571750"/>
            <a:ext cx="5111403" cy="2033913"/>
          </a:xfrm>
        </p:spPr>
        <p:txBody>
          <a:bodyPr tIns="144000">
            <a:noAutofit/>
          </a:bodyPr>
          <a:lstStyle>
            <a:lvl1pPr marL="0" indent="0" algn="l">
              <a:lnSpc>
                <a:spcPct val="100000"/>
              </a:lnSpc>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om du vill redigera mall för underrubrikformat</a:t>
            </a:r>
            <a:endParaRPr lang="sv-SE" dirty="0"/>
          </a:p>
        </p:txBody>
      </p:sp>
      <p:sp>
        <p:nvSpPr>
          <p:cNvPr id="2" name="Platshållare för bildnummer 1">
            <a:extLst>
              <a:ext uri="{FF2B5EF4-FFF2-40B4-BE49-F238E27FC236}">
                <a16:creationId xmlns:a16="http://schemas.microsoft.com/office/drawing/2014/main" id="{D08D41C6-9E97-8A4D-AF25-9D09C2924F6F}"/>
              </a:ext>
            </a:extLst>
          </p:cNvPr>
          <p:cNvSpPr>
            <a:spLocks noGrp="1"/>
          </p:cNvSpPr>
          <p:nvPr>
            <p:ph type="sldNum" sz="quarter" idx="15"/>
          </p:nvPr>
        </p:nvSpPr>
        <p:spPr/>
        <p:txBody>
          <a:bodyPr/>
          <a:lstStyle/>
          <a:p>
            <a:fld id="{DD7EE01C-7D4D-3049-8107-6C261A7D8CF8}" type="slidenum">
              <a:rPr lang="sv-SE" smtClean="0"/>
              <a:pPr/>
              <a:t>‹#›</a:t>
            </a:fld>
            <a:endParaRPr lang="sv-SE" dirty="0"/>
          </a:p>
        </p:txBody>
      </p:sp>
    </p:spTree>
    <p:extLst>
      <p:ext uri="{BB962C8B-B14F-4D97-AF65-F5344CB8AC3E}">
        <p14:creationId xmlns:p14="http://schemas.microsoft.com/office/powerpoint/2010/main" val="2173665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Kapitelsida mörkblå med bild">
    <p:spTree>
      <p:nvGrpSpPr>
        <p:cNvPr id="1" name=""/>
        <p:cNvGrpSpPr/>
        <p:nvPr/>
      </p:nvGrpSpPr>
      <p:grpSpPr>
        <a:xfrm>
          <a:off x="0" y="0"/>
          <a:ext cx="0" cy="0"/>
          <a:chOff x="0" y="0"/>
          <a:chExt cx="0" cy="0"/>
        </a:xfrm>
      </p:grpSpPr>
      <p:sp>
        <p:nvSpPr>
          <p:cNvPr id="15" name="Platshållare för bildnummer 14">
            <a:extLst>
              <a:ext uri="{FF2B5EF4-FFF2-40B4-BE49-F238E27FC236}">
                <a16:creationId xmlns:a16="http://schemas.microsoft.com/office/drawing/2014/main" id="{A9D65B80-04EF-C748-B874-9AFCC43522A4}"/>
              </a:ext>
            </a:extLst>
          </p:cNvPr>
          <p:cNvSpPr>
            <a:spLocks noGrp="1"/>
          </p:cNvSpPr>
          <p:nvPr>
            <p:ph type="sldNum" sz="quarter" idx="15"/>
          </p:nvPr>
        </p:nvSpPr>
        <p:spPr/>
        <p:txBody>
          <a:bodyPr/>
          <a:lstStyle/>
          <a:p>
            <a:fld id="{DD7EE01C-7D4D-3049-8107-6C261A7D8CF8}" type="slidenum">
              <a:rPr lang="sv-SE" smtClean="0"/>
              <a:pPr/>
              <a:t>‹#›</a:t>
            </a:fld>
            <a:endParaRPr lang="sv-SE" dirty="0"/>
          </a:p>
        </p:txBody>
      </p:sp>
      <p:sp>
        <p:nvSpPr>
          <p:cNvPr id="16" name="Platshållare för bild 8">
            <a:extLst>
              <a:ext uri="{FF2B5EF4-FFF2-40B4-BE49-F238E27FC236}">
                <a16:creationId xmlns:a16="http://schemas.microsoft.com/office/drawing/2014/main" id="{7BC007DE-653F-9B4F-ACC2-FCD813E0D78C}"/>
              </a:ext>
            </a:extLst>
          </p:cNvPr>
          <p:cNvSpPr>
            <a:spLocks noGrp="1"/>
          </p:cNvSpPr>
          <p:nvPr>
            <p:ph type="pic" sz="quarter" idx="13" hasCustomPrompt="1"/>
          </p:nvPr>
        </p:nvSpPr>
        <p:spPr>
          <a:xfrm>
            <a:off x="107951" y="96786"/>
            <a:ext cx="8927999" cy="4503270"/>
          </a:xfrm>
          <a:noFill/>
        </p:spPr>
        <p:txBody>
          <a:bodyPr lIns="0" tIns="2520000" rIns="0"/>
          <a:lstStyle>
            <a:lvl1pPr marL="0" indent="0" algn="ctr">
              <a:buNone/>
              <a:defRPr sz="1000">
                <a:solidFill>
                  <a:schemeClr val="tx2"/>
                </a:solidFill>
              </a:defRPr>
            </a:lvl1pPr>
          </a:lstStyle>
          <a:p>
            <a:r>
              <a:rPr lang="sv-SE" dirty="0"/>
              <a:t>Klicka på ikonen för att lägga till bild</a:t>
            </a:r>
          </a:p>
        </p:txBody>
      </p:sp>
      <p:sp>
        <p:nvSpPr>
          <p:cNvPr id="11" name="Platshållare för text 10">
            <a:extLst>
              <a:ext uri="{FF2B5EF4-FFF2-40B4-BE49-F238E27FC236}">
                <a16:creationId xmlns:a16="http://schemas.microsoft.com/office/drawing/2014/main" id="{69E319D8-9CF4-2240-902A-820B5406FFF1}"/>
              </a:ext>
            </a:extLst>
          </p:cNvPr>
          <p:cNvSpPr>
            <a:spLocks noGrp="1"/>
          </p:cNvSpPr>
          <p:nvPr>
            <p:ph type="body" sz="quarter" idx="14" hasCustomPrompt="1"/>
          </p:nvPr>
        </p:nvSpPr>
        <p:spPr>
          <a:xfrm>
            <a:off x="107951" y="2060274"/>
            <a:ext cx="1488925" cy="576293"/>
          </a:xfrm>
          <a:solidFill>
            <a:schemeClr val="accent6">
              <a:alpha val="90000"/>
            </a:schemeClr>
          </a:solidFill>
        </p:spPr>
        <p:txBody>
          <a:bodyPr wrap="none" tIns="72000" bIns="72000" anchor="ctr" anchorCtr="0">
            <a:spAutoFit/>
          </a:bodyPr>
          <a:lstStyle>
            <a:lvl1pPr marL="0" indent="0">
              <a:lnSpc>
                <a:spcPct val="100000"/>
              </a:lnSpc>
              <a:buNone/>
              <a:defRPr sz="2800" b="0" i="0">
                <a:solidFill>
                  <a:schemeClr val="bg1"/>
                </a:solidFill>
                <a:latin typeface="Barlow Semi Condensed SemiBold" pitchFamily="2" charset="77"/>
              </a:defRPr>
            </a:lvl1pPr>
          </a:lstStyle>
          <a:p>
            <a:pPr lvl="0"/>
            <a:r>
              <a:rPr lang="sv-SE" dirty="0"/>
              <a:t>Rubrik</a:t>
            </a:r>
          </a:p>
        </p:txBody>
      </p:sp>
    </p:spTree>
    <p:extLst>
      <p:ext uri="{BB962C8B-B14F-4D97-AF65-F5344CB8AC3E}">
        <p14:creationId xmlns:p14="http://schemas.microsoft.com/office/powerpoint/2010/main" val="1966899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sida med bild">
    <p:spTree>
      <p:nvGrpSpPr>
        <p:cNvPr id="1" name=""/>
        <p:cNvGrpSpPr/>
        <p:nvPr/>
      </p:nvGrpSpPr>
      <p:grpSpPr>
        <a:xfrm>
          <a:off x="0" y="0"/>
          <a:ext cx="0" cy="0"/>
          <a:chOff x="0" y="0"/>
          <a:chExt cx="0" cy="0"/>
        </a:xfrm>
      </p:grpSpPr>
      <p:sp>
        <p:nvSpPr>
          <p:cNvPr id="13" name="Platshållare för bild 8">
            <a:extLst>
              <a:ext uri="{FF2B5EF4-FFF2-40B4-BE49-F238E27FC236}">
                <a16:creationId xmlns:a16="http://schemas.microsoft.com/office/drawing/2014/main" id="{5886DE3D-E97A-9547-B90E-ECD199C3D748}"/>
              </a:ext>
            </a:extLst>
          </p:cNvPr>
          <p:cNvSpPr>
            <a:spLocks noGrp="1"/>
          </p:cNvSpPr>
          <p:nvPr>
            <p:ph type="pic" sz="quarter" idx="13" hasCustomPrompt="1"/>
          </p:nvPr>
        </p:nvSpPr>
        <p:spPr>
          <a:xfrm>
            <a:off x="4572000" y="96786"/>
            <a:ext cx="4463950" cy="4503270"/>
          </a:xfrm>
          <a:noFill/>
        </p:spPr>
        <p:txBody>
          <a:bodyPr lIns="0" tIns="2520000" rIns="0"/>
          <a:lstStyle>
            <a:lvl1pPr marL="0" indent="0" algn="ctr">
              <a:buNone/>
              <a:defRPr sz="1000">
                <a:solidFill>
                  <a:schemeClr val="tx2"/>
                </a:solidFill>
              </a:defRPr>
            </a:lvl1pPr>
          </a:lstStyle>
          <a:p>
            <a:r>
              <a:rPr lang="sv-SE" dirty="0"/>
              <a:t>Klicka på ikonen för att lägga till bild</a:t>
            </a:r>
          </a:p>
        </p:txBody>
      </p:sp>
      <p:sp>
        <p:nvSpPr>
          <p:cNvPr id="15" name="Rubrik 1">
            <a:extLst>
              <a:ext uri="{FF2B5EF4-FFF2-40B4-BE49-F238E27FC236}">
                <a16:creationId xmlns:a16="http://schemas.microsoft.com/office/drawing/2014/main" id="{CECEBB14-48AF-8145-958D-4CC720C89EB4}"/>
              </a:ext>
            </a:extLst>
          </p:cNvPr>
          <p:cNvSpPr>
            <a:spLocks noGrp="1"/>
          </p:cNvSpPr>
          <p:nvPr>
            <p:ph type="title"/>
          </p:nvPr>
        </p:nvSpPr>
        <p:spPr>
          <a:xfrm>
            <a:off x="108000" y="96785"/>
            <a:ext cx="4460914" cy="955610"/>
          </a:xfrm>
        </p:spPr>
        <p:txBody>
          <a:bodyPr tIns="288000" anchor="b" anchorCtr="0">
            <a:noAutofit/>
          </a:bodyPr>
          <a:lstStyle>
            <a:lvl1pPr>
              <a:defRPr sz="2400"/>
            </a:lvl1pPr>
          </a:lstStyle>
          <a:p>
            <a:r>
              <a:rPr lang="sv-SE" dirty="0"/>
              <a:t>Klicka här för att ändra format</a:t>
            </a:r>
          </a:p>
        </p:txBody>
      </p:sp>
      <p:sp>
        <p:nvSpPr>
          <p:cNvPr id="3" name="Platshållare för bildnummer 2">
            <a:extLst>
              <a:ext uri="{FF2B5EF4-FFF2-40B4-BE49-F238E27FC236}">
                <a16:creationId xmlns:a16="http://schemas.microsoft.com/office/drawing/2014/main" id="{CFA8AB5F-8283-704B-8175-BDAD60322C0D}"/>
              </a:ext>
            </a:extLst>
          </p:cNvPr>
          <p:cNvSpPr>
            <a:spLocks noGrp="1"/>
          </p:cNvSpPr>
          <p:nvPr>
            <p:ph type="sldNum" sz="quarter" idx="14"/>
          </p:nvPr>
        </p:nvSpPr>
        <p:spPr/>
        <p:txBody>
          <a:bodyPr/>
          <a:lstStyle/>
          <a:p>
            <a:fld id="{DD7EE01C-7D4D-3049-8107-6C261A7D8CF8}" type="slidenum">
              <a:rPr lang="sv-SE" smtClean="0"/>
              <a:pPr/>
              <a:t>‹#›</a:t>
            </a:fld>
            <a:endParaRPr lang="sv-SE" dirty="0"/>
          </a:p>
        </p:txBody>
      </p:sp>
      <p:sp>
        <p:nvSpPr>
          <p:cNvPr id="18" name="Platshållare för text 17">
            <a:extLst>
              <a:ext uri="{FF2B5EF4-FFF2-40B4-BE49-F238E27FC236}">
                <a16:creationId xmlns:a16="http://schemas.microsoft.com/office/drawing/2014/main" id="{43296DDB-4997-C449-87B9-F2402EA2C091}"/>
              </a:ext>
            </a:extLst>
          </p:cNvPr>
          <p:cNvSpPr>
            <a:spLocks noGrp="1"/>
          </p:cNvSpPr>
          <p:nvPr>
            <p:ph type="body" sz="quarter" idx="15"/>
          </p:nvPr>
        </p:nvSpPr>
        <p:spPr>
          <a:xfrm>
            <a:off x="107950" y="1052395"/>
            <a:ext cx="4460914" cy="3548179"/>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2064478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sida utan bild">
    <p:spTree>
      <p:nvGrpSpPr>
        <p:cNvPr id="1" name=""/>
        <p:cNvGrpSpPr/>
        <p:nvPr/>
      </p:nvGrpSpPr>
      <p:grpSpPr>
        <a:xfrm>
          <a:off x="0" y="0"/>
          <a:ext cx="0" cy="0"/>
          <a:chOff x="0" y="0"/>
          <a:chExt cx="0" cy="0"/>
        </a:xfrm>
      </p:grpSpPr>
      <p:sp>
        <p:nvSpPr>
          <p:cNvPr id="12" name="Rubrik 1">
            <a:extLst>
              <a:ext uri="{FF2B5EF4-FFF2-40B4-BE49-F238E27FC236}">
                <a16:creationId xmlns:a16="http://schemas.microsoft.com/office/drawing/2014/main" id="{A3A2424E-5E75-5346-BDA2-84143190CE55}"/>
              </a:ext>
            </a:extLst>
          </p:cNvPr>
          <p:cNvSpPr>
            <a:spLocks noGrp="1"/>
          </p:cNvSpPr>
          <p:nvPr>
            <p:ph type="title"/>
          </p:nvPr>
        </p:nvSpPr>
        <p:spPr>
          <a:xfrm>
            <a:off x="107999" y="96785"/>
            <a:ext cx="8921875" cy="955610"/>
          </a:xfrm>
        </p:spPr>
        <p:txBody>
          <a:bodyPr tIns="288000" anchor="b" anchorCtr="0">
            <a:noAutofit/>
          </a:bodyPr>
          <a:lstStyle>
            <a:lvl1pPr>
              <a:defRPr sz="2400"/>
            </a:lvl1pPr>
          </a:lstStyle>
          <a:p>
            <a:r>
              <a:rPr lang="sv-SE" dirty="0"/>
              <a:t>Klicka här för att ändra format</a:t>
            </a:r>
          </a:p>
        </p:txBody>
      </p:sp>
      <p:sp>
        <p:nvSpPr>
          <p:cNvPr id="2" name="Platshållare för bildnummer 1">
            <a:extLst>
              <a:ext uri="{FF2B5EF4-FFF2-40B4-BE49-F238E27FC236}">
                <a16:creationId xmlns:a16="http://schemas.microsoft.com/office/drawing/2014/main" id="{E951F9E6-216A-284C-A962-DDB966D293F1}"/>
              </a:ext>
            </a:extLst>
          </p:cNvPr>
          <p:cNvSpPr>
            <a:spLocks noGrp="1"/>
          </p:cNvSpPr>
          <p:nvPr>
            <p:ph type="sldNum" sz="quarter" idx="14"/>
          </p:nvPr>
        </p:nvSpPr>
        <p:spPr/>
        <p:txBody>
          <a:bodyPr/>
          <a:lstStyle/>
          <a:p>
            <a:fld id="{DD7EE01C-7D4D-3049-8107-6C261A7D8CF8}" type="slidenum">
              <a:rPr lang="sv-SE" smtClean="0"/>
              <a:pPr/>
              <a:t>‹#›</a:t>
            </a:fld>
            <a:endParaRPr lang="sv-SE" dirty="0"/>
          </a:p>
        </p:txBody>
      </p:sp>
      <p:sp>
        <p:nvSpPr>
          <p:cNvPr id="14" name="Platshållare för text 17">
            <a:extLst>
              <a:ext uri="{FF2B5EF4-FFF2-40B4-BE49-F238E27FC236}">
                <a16:creationId xmlns:a16="http://schemas.microsoft.com/office/drawing/2014/main" id="{B0CF1C82-CE90-1C46-9340-19A6297A6191}"/>
              </a:ext>
            </a:extLst>
          </p:cNvPr>
          <p:cNvSpPr>
            <a:spLocks noGrp="1"/>
          </p:cNvSpPr>
          <p:nvPr>
            <p:ph type="body" sz="quarter" idx="15"/>
          </p:nvPr>
        </p:nvSpPr>
        <p:spPr>
          <a:xfrm>
            <a:off x="107950" y="1052395"/>
            <a:ext cx="4460914" cy="354817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5" name="Platshållare för text 17">
            <a:extLst>
              <a:ext uri="{FF2B5EF4-FFF2-40B4-BE49-F238E27FC236}">
                <a16:creationId xmlns:a16="http://schemas.microsoft.com/office/drawing/2014/main" id="{32969E9F-D701-B742-94D8-26D90D197838}"/>
              </a:ext>
            </a:extLst>
          </p:cNvPr>
          <p:cNvSpPr>
            <a:spLocks noGrp="1"/>
          </p:cNvSpPr>
          <p:nvPr>
            <p:ph type="body" sz="quarter" idx="16"/>
          </p:nvPr>
        </p:nvSpPr>
        <p:spPr>
          <a:xfrm>
            <a:off x="4568960" y="1052394"/>
            <a:ext cx="4460914" cy="354817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1165448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sida vit med bild">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A16B8F66-D772-5A45-A194-BD06925027C2}"/>
              </a:ext>
            </a:extLst>
          </p:cNvPr>
          <p:cNvSpPr>
            <a:spLocks noGrp="1"/>
          </p:cNvSpPr>
          <p:nvPr>
            <p:ph type="sldNum" sz="quarter" idx="14"/>
          </p:nvPr>
        </p:nvSpPr>
        <p:spPr/>
        <p:txBody>
          <a:bodyPr/>
          <a:lstStyle/>
          <a:p>
            <a:fld id="{DD7EE01C-7D4D-3049-8107-6C261A7D8CF8}" type="slidenum">
              <a:rPr lang="sv-SE" smtClean="0"/>
              <a:pPr/>
              <a:t>‹#›</a:t>
            </a:fld>
            <a:endParaRPr lang="sv-SE" dirty="0"/>
          </a:p>
        </p:txBody>
      </p:sp>
      <p:sp>
        <p:nvSpPr>
          <p:cNvPr id="2" name="Rektangel 1">
            <a:extLst>
              <a:ext uri="{FF2B5EF4-FFF2-40B4-BE49-F238E27FC236}">
                <a16:creationId xmlns:a16="http://schemas.microsoft.com/office/drawing/2014/main" id="{22BE14B0-D77C-704E-A101-F16FEFAA6276}"/>
              </a:ext>
            </a:extLst>
          </p:cNvPr>
          <p:cNvSpPr/>
          <p:nvPr userDrawn="1"/>
        </p:nvSpPr>
        <p:spPr>
          <a:xfrm>
            <a:off x="0" y="0"/>
            <a:ext cx="9144000" cy="46281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p>
        </p:txBody>
      </p:sp>
      <p:cxnSp>
        <p:nvCxnSpPr>
          <p:cNvPr id="6" name="Rak 5">
            <a:extLst>
              <a:ext uri="{FF2B5EF4-FFF2-40B4-BE49-F238E27FC236}">
                <a16:creationId xmlns:a16="http://schemas.microsoft.com/office/drawing/2014/main" id="{0B744345-3D94-2248-90C5-11665C78EBD6}"/>
              </a:ext>
            </a:extLst>
          </p:cNvPr>
          <p:cNvCxnSpPr>
            <a:cxnSpLocks/>
          </p:cNvCxnSpPr>
          <p:nvPr userDrawn="1"/>
        </p:nvCxnSpPr>
        <p:spPr>
          <a:xfrm>
            <a:off x="108000" y="4605663"/>
            <a:ext cx="8928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9" name="Platshållare för bild 8">
            <a:extLst>
              <a:ext uri="{FF2B5EF4-FFF2-40B4-BE49-F238E27FC236}">
                <a16:creationId xmlns:a16="http://schemas.microsoft.com/office/drawing/2014/main" id="{5886DE3D-E97A-9547-B90E-ECD199C3D748}"/>
              </a:ext>
            </a:extLst>
          </p:cNvPr>
          <p:cNvSpPr>
            <a:spLocks noGrp="1"/>
          </p:cNvSpPr>
          <p:nvPr>
            <p:ph type="pic" sz="quarter" idx="13" hasCustomPrompt="1"/>
          </p:nvPr>
        </p:nvSpPr>
        <p:spPr>
          <a:xfrm>
            <a:off x="4572000" y="96786"/>
            <a:ext cx="4463950" cy="4503270"/>
          </a:xfrm>
          <a:noFill/>
        </p:spPr>
        <p:txBody>
          <a:bodyPr lIns="0" tIns="2520000" rIns="0"/>
          <a:lstStyle>
            <a:lvl1pPr marL="0" indent="0" algn="ctr">
              <a:buNone/>
              <a:defRPr sz="1000">
                <a:solidFill>
                  <a:schemeClr val="tx2"/>
                </a:solidFill>
              </a:defRPr>
            </a:lvl1pPr>
          </a:lstStyle>
          <a:p>
            <a:r>
              <a:rPr lang="sv-SE" dirty="0"/>
              <a:t>Klicka på ikonen för att lägga till bild</a:t>
            </a:r>
          </a:p>
        </p:txBody>
      </p:sp>
      <p:sp>
        <p:nvSpPr>
          <p:cNvPr id="10" name="Rubrik 1">
            <a:extLst>
              <a:ext uri="{FF2B5EF4-FFF2-40B4-BE49-F238E27FC236}">
                <a16:creationId xmlns:a16="http://schemas.microsoft.com/office/drawing/2014/main" id="{CECEBB14-48AF-8145-958D-4CC720C89EB4}"/>
              </a:ext>
            </a:extLst>
          </p:cNvPr>
          <p:cNvSpPr>
            <a:spLocks noGrp="1"/>
          </p:cNvSpPr>
          <p:nvPr>
            <p:ph type="title"/>
          </p:nvPr>
        </p:nvSpPr>
        <p:spPr>
          <a:xfrm>
            <a:off x="108000" y="96785"/>
            <a:ext cx="4460914" cy="955610"/>
          </a:xfrm>
        </p:spPr>
        <p:txBody>
          <a:bodyPr tIns="288000" anchor="b" anchorCtr="0">
            <a:noAutofit/>
          </a:bodyPr>
          <a:lstStyle>
            <a:lvl1pPr>
              <a:defRPr sz="2400"/>
            </a:lvl1pPr>
          </a:lstStyle>
          <a:p>
            <a:r>
              <a:rPr lang="sv-SE"/>
              <a:t>Klicka här för att ändra format</a:t>
            </a:r>
            <a:endParaRPr lang="sv-SE" dirty="0"/>
          </a:p>
        </p:txBody>
      </p:sp>
      <p:sp>
        <p:nvSpPr>
          <p:cNvPr id="11" name="Platshållare för text 17">
            <a:extLst>
              <a:ext uri="{FF2B5EF4-FFF2-40B4-BE49-F238E27FC236}">
                <a16:creationId xmlns:a16="http://schemas.microsoft.com/office/drawing/2014/main" id="{43296DDB-4997-C449-87B9-F2402EA2C091}"/>
              </a:ext>
            </a:extLst>
          </p:cNvPr>
          <p:cNvSpPr>
            <a:spLocks noGrp="1"/>
          </p:cNvSpPr>
          <p:nvPr>
            <p:ph type="body" sz="quarter" idx="15"/>
          </p:nvPr>
        </p:nvSpPr>
        <p:spPr>
          <a:xfrm>
            <a:off x="107950" y="1052395"/>
            <a:ext cx="4460914" cy="354817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412873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sida vit utan bild">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A16B8F66-D772-5A45-A194-BD06925027C2}"/>
              </a:ext>
            </a:extLst>
          </p:cNvPr>
          <p:cNvSpPr>
            <a:spLocks noGrp="1"/>
          </p:cNvSpPr>
          <p:nvPr>
            <p:ph type="sldNum" sz="quarter" idx="14"/>
          </p:nvPr>
        </p:nvSpPr>
        <p:spPr/>
        <p:txBody>
          <a:bodyPr/>
          <a:lstStyle/>
          <a:p>
            <a:fld id="{DD7EE01C-7D4D-3049-8107-6C261A7D8CF8}" type="slidenum">
              <a:rPr lang="sv-SE" smtClean="0"/>
              <a:pPr/>
              <a:t>‹#›</a:t>
            </a:fld>
            <a:endParaRPr lang="sv-SE" dirty="0"/>
          </a:p>
        </p:txBody>
      </p:sp>
      <p:sp>
        <p:nvSpPr>
          <p:cNvPr id="2" name="Rektangel 1">
            <a:extLst>
              <a:ext uri="{FF2B5EF4-FFF2-40B4-BE49-F238E27FC236}">
                <a16:creationId xmlns:a16="http://schemas.microsoft.com/office/drawing/2014/main" id="{22BE14B0-D77C-704E-A101-F16FEFAA6276}"/>
              </a:ext>
            </a:extLst>
          </p:cNvPr>
          <p:cNvSpPr/>
          <p:nvPr userDrawn="1"/>
        </p:nvSpPr>
        <p:spPr>
          <a:xfrm>
            <a:off x="0" y="0"/>
            <a:ext cx="9144000" cy="46281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p>
        </p:txBody>
      </p:sp>
      <p:cxnSp>
        <p:nvCxnSpPr>
          <p:cNvPr id="6" name="Rak 5">
            <a:extLst>
              <a:ext uri="{FF2B5EF4-FFF2-40B4-BE49-F238E27FC236}">
                <a16:creationId xmlns:a16="http://schemas.microsoft.com/office/drawing/2014/main" id="{0B744345-3D94-2248-90C5-11665C78EBD6}"/>
              </a:ext>
            </a:extLst>
          </p:cNvPr>
          <p:cNvCxnSpPr>
            <a:cxnSpLocks/>
          </p:cNvCxnSpPr>
          <p:nvPr userDrawn="1"/>
        </p:nvCxnSpPr>
        <p:spPr>
          <a:xfrm>
            <a:off x="108000" y="4605663"/>
            <a:ext cx="8928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5" name="Rubrik 1">
            <a:extLst>
              <a:ext uri="{FF2B5EF4-FFF2-40B4-BE49-F238E27FC236}">
                <a16:creationId xmlns:a16="http://schemas.microsoft.com/office/drawing/2014/main" id="{A3A2424E-5E75-5346-BDA2-84143190CE55}"/>
              </a:ext>
            </a:extLst>
          </p:cNvPr>
          <p:cNvSpPr>
            <a:spLocks noGrp="1"/>
          </p:cNvSpPr>
          <p:nvPr>
            <p:ph type="title"/>
          </p:nvPr>
        </p:nvSpPr>
        <p:spPr>
          <a:xfrm>
            <a:off x="107999" y="96785"/>
            <a:ext cx="8921875" cy="955610"/>
          </a:xfrm>
        </p:spPr>
        <p:txBody>
          <a:bodyPr tIns="288000" anchor="b" anchorCtr="0">
            <a:noAutofit/>
          </a:bodyPr>
          <a:lstStyle>
            <a:lvl1pPr>
              <a:defRPr sz="2400"/>
            </a:lvl1pPr>
          </a:lstStyle>
          <a:p>
            <a:r>
              <a:rPr lang="sv-SE"/>
              <a:t>Klicka här för att ändra format</a:t>
            </a:r>
            <a:endParaRPr lang="sv-SE" dirty="0"/>
          </a:p>
        </p:txBody>
      </p:sp>
      <p:sp>
        <p:nvSpPr>
          <p:cNvPr id="7" name="Platshållare för text 17">
            <a:extLst>
              <a:ext uri="{FF2B5EF4-FFF2-40B4-BE49-F238E27FC236}">
                <a16:creationId xmlns:a16="http://schemas.microsoft.com/office/drawing/2014/main" id="{B0CF1C82-CE90-1C46-9340-19A6297A6191}"/>
              </a:ext>
            </a:extLst>
          </p:cNvPr>
          <p:cNvSpPr>
            <a:spLocks noGrp="1"/>
          </p:cNvSpPr>
          <p:nvPr>
            <p:ph type="body" sz="quarter" idx="15"/>
          </p:nvPr>
        </p:nvSpPr>
        <p:spPr>
          <a:xfrm>
            <a:off x="107950" y="1052395"/>
            <a:ext cx="4460914" cy="354817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text 17">
            <a:extLst>
              <a:ext uri="{FF2B5EF4-FFF2-40B4-BE49-F238E27FC236}">
                <a16:creationId xmlns:a16="http://schemas.microsoft.com/office/drawing/2014/main" id="{32969E9F-D701-B742-94D8-26D90D197838}"/>
              </a:ext>
            </a:extLst>
          </p:cNvPr>
          <p:cNvSpPr>
            <a:spLocks noGrp="1"/>
          </p:cNvSpPr>
          <p:nvPr>
            <p:ph type="body" sz="quarter" idx="16"/>
          </p:nvPr>
        </p:nvSpPr>
        <p:spPr>
          <a:xfrm>
            <a:off x="4568960" y="1052394"/>
            <a:ext cx="4460914" cy="354817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301940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EC0ECBA3-3619-4F95-9E43-3A4412E3679F}" type="datetimeFigureOut">
              <a:rPr lang="sv-SE" smtClean="0"/>
              <a:t>2023-12-12</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1E46F04C-CF2A-4C3A-A48C-9B6BAAB64EEC}" type="slidenum">
              <a:rPr lang="sv-SE" smtClean="0"/>
              <a:t>‹#›</a:t>
            </a:fld>
            <a:endParaRPr lang="sv-SE"/>
          </a:p>
        </p:txBody>
      </p:sp>
    </p:spTree>
    <p:extLst>
      <p:ext uri="{BB962C8B-B14F-4D97-AF65-F5344CB8AC3E}">
        <p14:creationId xmlns:p14="http://schemas.microsoft.com/office/powerpoint/2010/main" val="21273047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A11836B-5D67-4D3A-8951-3AFD3C281210}" type="datetimeFigureOut">
              <a:rPr lang="sv-SE" smtClean="0"/>
              <a:t>2023-12-12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05A18DC5-B2C1-4D23-9EEB-5B2D344F0C14}" type="slidenum">
              <a:rPr lang="sv-SE" smtClean="0"/>
              <a:t>‹#›</a:t>
            </a:fld>
            <a:endParaRPr lang="sv-SE"/>
          </a:p>
        </p:txBody>
      </p:sp>
    </p:spTree>
    <p:extLst>
      <p:ext uri="{BB962C8B-B14F-4D97-AF65-F5344CB8AC3E}">
        <p14:creationId xmlns:p14="http://schemas.microsoft.com/office/powerpoint/2010/main" val="680578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rt-/kapitelsida med bild">
    <p:spTree>
      <p:nvGrpSpPr>
        <p:cNvPr id="1" name=""/>
        <p:cNvGrpSpPr/>
        <p:nvPr/>
      </p:nvGrpSpPr>
      <p:grpSpPr>
        <a:xfrm>
          <a:off x="0" y="0"/>
          <a:ext cx="0" cy="0"/>
          <a:chOff x="0" y="0"/>
          <a:chExt cx="0" cy="0"/>
        </a:xfrm>
      </p:grpSpPr>
      <p:sp>
        <p:nvSpPr>
          <p:cNvPr id="15" name="Platshållare för bildnummer 14">
            <a:extLst>
              <a:ext uri="{FF2B5EF4-FFF2-40B4-BE49-F238E27FC236}">
                <a16:creationId xmlns:a16="http://schemas.microsoft.com/office/drawing/2014/main" id="{A9D65B80-04EF-C748-B874-9AFCC43522A4}"/>
              </a:ext>
            </a:extLst>
          </p:cNvPr>
          <p:cNvSpPr>
            <a:spLocks noGrp="1"/>
          </p:cNvSpPr>
          <p:nvPr>
            <p:ph type="sldNum" sz="quarter" idx="15"/>
          </p:nvPr>
        </p:nvSpPr>
        <p:spPr/>
        <p:txBody>
          <a:bodyPr/>
          <a:lstStyle/>
          <a:p>
            <a:fld id="{DD7EE01C-7D4D-3049-8107-6C261A7D8CF8}" type="slidenum">
              <a:rPr lang="sv-SE" smtClean="0"/>
              <a:pPr/>
              <a:t>‹#›</a:t>
            </a:fld>
            <a:endParaRPr lang="sv-SE" dirty="0"/>
          </a:p>
        </p:txBody>
      </p:sp>
      <p:sp>
        <p:nvSpPr>
          <p:cNvPr id="16" name="Platshållare för bild 8">
            <a:extLst>
              <a:ext uri="{FF2B5EF4-FFF2-40B4-BE49-F238E27FC236}">
                <a16:creationId xmlns:a16="http://schemas.microsoft.com/office/drawing/2014/main" id="{7BC007DE-653F-9B4F-ACC2-FCD813E0D78C}"/>
              </a:ext>
            </a:extLst>
          </p:cNvPr>
          <p:cNvSpPr>
            <a:spLocks noGrp="1"/>
          </p:cNvSpPr>
          <p:nvPr>
            <p:ph type="pic" sz="quarter" idx="13" hasCustomPrompt="1"/>
          </p:nvPr>
        </p:nvSpPr>
        <p:spPr>
          <a:xfrm>
            <a:off x="107951" y="96786"/>
            <a:ext cx="8927999" cy="4503270"/>
          </a:xfrm>
          <a:noFill/>
        </p:spPr>
        <p:txBody>
          <a:bodyPr lIns="0" tIns="2520000" rIns="0"/>
          <a:lstStyle>
            <a:lvl1pPr marL="0" indent="0" algn="ctr">
              <a:buNone/>
              <a:defRPr sz="1000">
                <a:solidFill>
                  <a:schemeClr val="tx2"/>
                </a:solidFill>
              </a:defRPr>
            </a:lvl1pPr>
          </a:lstStyle>
          <a:p>
            <a:r>
              <a:rPr lang="sv-SE" dirty="0"/>
              <a:t>Klicka på ikonen för att lägga till bild</a:t>
            </a:r>
          </a:p>
        </p:txBody>
      </p:sp>
      <p:sp>
        <p:nvSpPr>
          <p:cNvPr id="11" name="Platshållare för text 10">
            <a:extLst>
              <a:ext uri="{FF2B5EF4-FFF2-40B4-BE49-F238E27FC236}">
                <a16:creationId xmlns:a16="http://schemas.microsoft.com/office/drawing/2014/main" id="{69E319D8-9CF4-2240-902A-820B5406FFF1}"/>
              </a:ext>
            </a:extLst>
          </p:cNvPr>
          <p:cNvSpPr>
            <a:spLocks noGrp="1"/>
          </p:cNvSpPr>
          <p:nvPr>
            <p:ph type="body" sz="quarter" idx="14" hasCustomPrompt="1"/>
          </p:nvPr>
        </p:nvSpPr>
        <p:spPr>
          <a:xfrm>
            <a:off x="107951" y="2060274"/>
            <a:ext cx="1488925" cy="576293"/>
          </a:xfrm>
          <a:solidFill>
            <a:schemeClr val="accent1">
              <a:alpha val="90000"/>
            </a:schemeClr>
          </a:solidFill>
        </p:spPr>
        <p:txBody>
          <a:bodyPr wrap="none" tIns="72000" bIns="72000" anchor="ctr" anchorCtr="0">
            <a:spAutoFit/>
          </a:bodyPr>
          <a:lstStyle>
            <a:lvl1pPr marL="0" indent="0">
              <a:lnSpc>
                <a:spcPct val="100000"/>
              </a:lnSpc>
              <a:buNone/>
              <a:defRPr sz="2800" b="0" i="0">
                <a:solidFill>
                  <a:schemeClr val="bg1"/>
                </a:solidFill>
                <a:latin typeface="Barlow Semi Condensed SemiBold" pitchFamily="2" charset="77"/>
              </a:defRPr>
            </a:lvl1pPr>
          </a:lstStyle>
          <a:p>
            <a:pPr lvl="0"/>
            <a:r>
              <a:rPr lang="sv-SE" dirty="0"/>
              <a:t>Rubrik</a:t>
            </a:r>
          </a:p>
        </p:txBody>
      </p:sp>
    </p:spTree>
    <p:extLst>
      <p:ext uri="{BB962C8B-B14F-4D97-AF65-F5344CB8AC3E}">
        <p14:creationId xmlns:p14="http://schemas.microsoft.com/office/powerpoint/2010/main" val="1075280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elsida mörkgrön">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42B809B8-8D0D-FC4E-A3ED-93C6004DD399}"/>
              </a:ext>
            </a:extLst>
          </p:cNvPr>
          <p:cNvSpPr/>
          <p:nvPr userDrawn="1"/>
        </p:nvSpPr>
        <p:spPr>
          <a:xfrm>
            <a:off x="108000" y="102393"/>
            <a:ext cx="8928000" cy="450327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p>
        </p:txBody>
      </p:sp>
      <p:pic>
        <p:nvPicPr>
          <p:cNvPr id="8" name="Bild 7">
            <a:extLst>
              <a:ext uri="{FF2B5EF4-FFF2-40B4-BE49-F238E27FC236}">
                <a16:creationId xmlns:a16="http://schemas.microsoft.com/office/drawing/2014/main" id="{E67CD122-A79F-C442-B6DD-04FED1D30220}"/>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220873" y="2352782"/>
            <a:ext cx="3816646" cy="2252881"/>
          </a:xfrm>
          <a:prstGeom prst="rect">
            <a:avLst/>
          </a:prstGeom>
        </p:spPr>
      </p:pic>
      <p:sp>
        <p:nvSpPr>
          <p:cNvPr id="9" name="Platshållare för text 10">
            <a:extLst>
              <a:ext uri="{FF2B5EF4-FFF2-40B4-BE49-F238E27FC236}">
                <a16:creationId xmlns:a16="http://schemas.microsoft.com/office/drawing/2014/main" id="{A4DEE449-9CBD-C548-BCE0-C82BA7512917}"/>
              </a:ext>
            </a:extLst>
          </p:cNvPr>
          <p:cNvSpPr>
            <a:spLocks noGrp="1" noChangeAspect="1"/>
          </p:cNvSpPr>
          <p:nvPr>
            <p:ph type="body" sz="quarter" idx="14" hasCustomPrompt="1"/>
          </p:nvPr>
        </p:nvSpPr>
        <p:spPr>
          <a:xfrm>
            <a:off x="107951" y="102394"/>
            <a:ext cx="5111403" cy="2469356"/>
          </a:xfrm>
          <a:noFill/>
        </p:spPr>
        <p:txBody>
          <a:bodyPr wrap="square" tIns="72000" bIns="0" anchor="b" anchorCtr="0">
            <a:noAutofit/>
          </a:bodyPr>
          <a:lstStyle>
            <a:lvl1pPr marL="0" indent="0">
              <a:lnSpc>
                <a:spcPct val="100000"/>
              </a:lnSpc>
              <a:buNone/>
              <a:defRPr sz="2800" b="0" i="0">
                <a:solidFill>
                  <a:schemeClr val="bg1"/>
                </a:solidFill>
                <a:latin typeface="Barlow Semi Condensed SemiBold" pitchFamily="2" charset="77"/>
              </a:defRPr>
            </a:lvl1pPr>
          </a:lstStyle>
          <a:p>
            <a:pPr lvl="0"/>
            <a:r>
              <a:rPr lang="sv-SE" dirty="0"/>
              <a:t>Rubrik</a:t>
            </a:r>
          </a:p>
        </p:txBody>
      </p:sp>
      <p:sp>
        <p:nvSpPr>
          <p:cNvPr id="10" name="Underrubrik 2">
            <a:extLst>
              <a:ext uri="{FF2B5EF4-FFF2-40B4-BE49-F238E27FC236}">
                <a16:creationId xmlns:a16="http://schemas.microsoft.com/office/drawing/2014/main" id="{AB7E3727-1CD1-E34B-B9DB-B70B785B5632}"/>
              </a:ext>
            </a:extLst>
          </p:cNvPr>
          <p:cNvSpPr>
            <a:spLocks noGrp="1" noChangeAspect="1"/>
          </p:cNvSpPr>
          <p:nvPr>
            <p:ph type="subTitle" idx="1"/>
          </p:nvPr>
        </p:nvSpPr>
        <p:spPr>
          <a:xfrm>
            <a:off x="107951" y="2571750"/>
            <a:ext cx="5111403" cy="2033913"/>
          </a:xfrm>
        </p:spPr>
        <p:txBody>
          <a:bodyPr tIns="144000">
            <a:noAutofit/>
          </a:bodyPr>
          <a:lstStyle>
            <a:lvl1pPr marL="0" indent="0" algn="l">
              <a:lnSpc>
                <a:spcPct val="100000"/>
              </a:lnSpc>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om du vill redigera mall för underrubrikformat</a:t>
            </a:r>
            <a:endParaRPr lang="sv-SE" dirty="0"/>
          </a:p>
        </p:txBody>
      </p:sp>
      <p:sp>
        <p:nvSpPr>
          <p:cNvPr id="2" name="Platshållare för bildnummer 1">
            <a:extLst>
              <a:ext uri="{FF2B5EF4-FFF2-40B4-BE49-F238E27FC236}">
                <a16:creationId xmlns:a16="http://schemas.microsoft.com/office/drawing/2014/main" id="{96A80BCA-10E4-3D4F-981A-599BF66529B9}"/>
              </a:ext>
            </a:extLst>
          </p:cNvPr>
          <p:cNvSpPr>
            <a:spLocks noGrp="1"/>
          </p:cNvSpPr>
          <p:nvPr>
            <p:ph type="sldNum" sz="quarter" idx="15"/>
          </p:nvPr>
        </p:nvSpPr>
        <p:spPr/>
        <p:txBody>
          <a:bodyPr/>
          <a:lstStyle/>
          <a:p>
            <a:fld id="{DD7EE01C-7D4D-3049-8107-6C261A7D8CF8}" type="slidenum">
              <a:rPr lang="sv-SE" smtClean="0"/>
              <a:pPr/>
              <a:t>‹#›</a:t>
            </a:fld>
            <a:endParaRPr lang="sv-SE" dirty="0"/>
          </a:p>
        </p:txBody>
      </p:sp>
    </p:spTree>
    <p:extLst>
      <p:ext uri="{BB962C8B-B14F-4D97-AF65-F5344CB8AC3E}">
        <p14:creationId xmlns:p14="http://schemas.microsoft.com/office/powerpoint/2010/main" val="2773723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apitelsida mörkgrön med bild">
    <p:spTree>
      <p:nvGrpSpPr>
        <p:cNvPr id="1" name=""/>
        <p:cNvGrpSpPr/>
        <p:nvPr/>
      </p:nvGrpSpPr>
      <p:grpSpPr>
        <a:xfrm>
          <a:off x="0" y="0"/>
          <a:ext cx="0" cy="0"/>
          <a:chOff x="0" y="0"/>
          <a:chExt cx="0" cy="0"/>
        </a:xfrm>
      </p:grpSpPr>
      <p:sp>
        <p:nvSpPr>
          <p:cNvPr id="15" name="Platshållare för bildnummer 14">
            <a:extLst>
              <a:ext uri="{FF2B5EF4-FFF2-40B4-BE49-F238E27FC236}">
                <a16:creationId xmlns:a16="http://schemas.microsoft.com/office/drawing/2014/main" id="{A9D65B80-04EF-C748-B874-9AFCC43522A4}"/>
              </a:ext>
            </a:extLst>
          </p:cNvPr>
          <p:cNvSpPr>
            <a:spLocks noGrp="1"/>
          </p:cNvSpPr>
          <p:nvPr>
            <p:ph type="sldNum" sz="quarter" idx="15"/>
          </p:nvPr>
        </p:nvSpPr>
        <p:spPr/>
        <p:txBody>
          <a:bodyPr/>
          <a:lstStyle/>
          <a:p>
            <a:fld id="{DD7EE01C-7D4D-3049-8107-6C261A7D8CF8}" type="slidenum">
              <a:rPr lang="sv-SE" smtClean="0"/>
              <a:pPr/>
              <a:t>‹#›</a:t>
            </a:fld>
            <a:endParaRPr lang="sv-SE" dirty="0"/>
          </a:p>
        </p:txBody>
      </p:sp>
      <p:sp>
        <p:nvSpPr>
          <p:cNvPr id="16" name="Platshållare för bild 8">
            <a:extLst>
              <a:ext uri="{FF2B5EF4-FFF2-40B4-BE49-F238E27FC236}">
                <a16:creationId xmlns:a16="http://schemas.microsoft.com/office/drawing/2014/main" id="{7BC007DE-653F-9B4F-ACC2-FCD813E0D78C}"/>
              </a:ext>
            </a:extLst>
          </p:cNvPr>
          <p:cNvSpPr>
            <a:spLocks noGrp="1"/>
          </p:cNvSpPr>
          <p:nvPr>
            <p:ph type="pic" sz="quarter" idx="13" hasCustomPrompt="1"/>
          </p:nvPr>
        </p:nvSpPr>
        <p:spPr>
          <a:xfrm>
            <a:off x="107951" y="96786"/>
            <a:ext cx="8927999" cy="4503270"/>
          </a:xfrm>
          <a:noFill/>
        </p:spPr>
        <p:txBody>
          <a:bodyPr lIns="0" tIns="2520000" rIns="0"/>
          <a:lstStyle>
            <a:lvl1pPr marL="0" indent="0" algn="ctr">
              <a:buNone/>
              <a:defRPr sz="1000">
                <a:solidFill>
                  <a:schemeClr val="tx2"/>
                </a:solidFill>
              </a:defRPr>
            </a:lvl1pPr>
          </a:lstStyle>
          <a:p>
            <a:r>
              <a:rPr lang="sv-SE" dirty="0"/>
              <a:t>Klicka på ikonen för att lägga till bild</a:t>
            </a:r>
          </a:p>
        </p:txBody>
      </p:sp>
      <p:sp>
        <p:nvSpPr>
          <p:cNvPr id="11" name="Platshållare för text 10">
            <a:extLst>
              <a:ext uri="{FF2B5EF4-FFF2-40B4-BE49-F238E27FC236}">
                <a16:creationId xmlns:a16="http://schemas.microsoft.com/office/drawing/2014/main" id="{69E319D8-9CF4-2240-902A-820B5406FFF1}"/>
              </a:ext>
            </a:extLst>
          </p:cNvPr>
          <p:cNvSpPr>
            <a:spLocks noGrp="1"/>
          </p:cNvSpPr>
          <p:nvPr>
            <p:ph type="body" sz="quarter" idx="14" hasCustomPrompt="1"/>
          </p:nvPr>
        </p:nvSpPr>
        <p:spPr>
          <a:xfrm>
            <a:off x="107951" y="2060274"/>
            <a:ext cx="1488925" cy="576293"/>
          </a:xfrm>
          <a:solidFill>
            <a:schemeClr val="accent2">
              <a:alpha val="90000"/>
            </a:schemeClr>
          </a:solidFill>
        </p:spPr>
        <p:txBody>
          <a:bodyPr wrap="none" tIns="72000" bIns="72000" anchor="ctr" anchorCtr="0">
            <a:spAutoFit/>
          </a:bodyPr>
          <a:lstStyle>
            <a:lvl1pPr marL="0" indent="0">
              <a:lnSpc>
                <a:spcPct val="100000"/>
              </a:lnSpc>
              <a:buNone/>
              <a:defRPr sz="2800" b="0" i="0">
                <a:solidFill>
                  <a:schemeClr val="bg1"/>
                </a:solidFill>
                <a:latin typeface="Barlow Semi Condensed SemiBold" pitchFamily="2" charset="77"/>
              </a:defRPr>
            </a:lvl1pPr>
          </a:lstStyle>
          <a:p>
            <a:pPr lvl="0"/>
            <a:r>
              <a:rPr lang="sv-SE" dirty="0"/>
              <a:t>Rubrik</a:t>
            </a:r>
          </a:p>
        </p:txBody>
      </p:sp>
    </p:spTree>
    <p:extLst>
      <p:ext uri="{BB962C8B-B14F-4D97-AF65-F5344CB8AC3E}">
        <p14:creationId xmlns:p14="http://schemas.microsoft.com/office/powerpoint/2010/main" val="1978175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apitelsida grön">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42B809B8-8D0D-FC4E-A3ED-93C6004DD399}"/>
              </a:ext>
            </a:extLst>
          </p:cNvPr>
          <p:cNvSpPr/>
          <p:nvPr userDrawn="1"/>
        </p:nvSpPr>
        <p:spPr>
          <a:xfrm>
            <a:off x="108000" y="102393"/>
            <a:ext cx="8928000" cy="450327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dirty="0"/>
          </a:p>
        </p:txBody>
      </p:sp>
      <p:pic>
        <p:nvPicPr>
          <p:cNvPr id="8" name="Bild 7">
            <a:extLst>
              <a:ext uri="{FF2B5EF4-FFF2-40B4-BE49-F238E27FC236}">
                <a16:creationId xmlns:a16="http://schemas.microsoft.com/office/drawing/2014/main" id="{71CF116D-D6FD-2341-8E95-7AF53214ED6B}"/>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220873" y="2352782"/>
            <a:ext cx="3816646" cy="2252881"/>
          </a:xfrm>
          <a:prstGeom prst="rect">
            <a:avLst/>
          </a:prstGeom>
        </p:spPr>
      </p:pic>
      <p:sp>
        <p:nvSpPr>
          <p:cNvPr id="9" name="Platshållare för text 10">
            <a:extLst>
              <a:ext uri="{FF2B5EF4-FFF2-40B4-BE49-F238E27FC236}">
                <a16:creationId xmlns:a16="http://schemas.microsoft.com/office/drawing/2014/main" id="{2D96E855-D81C-FD4E-821D-8119E720C4F5}"/>
              </a:ext>
            </a:extLst>
          </p:cNvPr>
          <p:cNvSpPr>
            <a:spLocks noGrp="1" noChangeAspect="1"/>
          </p:cNvSpPr>
          <p:nvPr>
            <p:ph type="body" sz="quarter" idx="14" hasCustomPrompt="1"/>
          </p:nvPr>
        </p:nvSpPr>
        <p:spPr>
          <a:xfrm>
            <a:off x="107951" y="102394"/>
            <a:ext cx="5111403" cy="2469356"/>
          </a:xfrm>
          <a:noFill/>
        </p:spPr>
        <p:txBody>
          <a:bodyPr wrap="square" tIns="72000" bIns="0" anchor="b" anchorCtr="0">
            <a:noAutofit/>
          </a:bodyPr>
          <a:lstStyle>
            <a:lvl1pPr marL="0" indent="0">
              <a:lnSpc>
                <a:spcPct val="100000"/>
              </a:lnSpc>
              <a:buNone/>
              <a:defRPr sz="2800" b="0" i="0">
                <a:solidFill>
                  <a:schemeClr val="bg1"/>
                </a:solidFill>
                <a:latin typeface="Barlow Semi Condensed SemiBold" pitchFamily="2" charset="77"/>
              </a:defRPr>
            </a:lvl1pPr>
          </a:lstStyle>
          <a:p>
            <a:pPr lvl="0"/>
            <a:r>
              <a:rPr lang="sv-SE" dirty="0"/>
              <a:t>Rubrik</a:t>
            </a:r>
          </a:p>
        </p:txBody>
      </p:sp>
      <p:sp>
        <p:nvSpPr>
          <p:cNvPr id="10" name="Underrubrik 2">
            <a:extLst>
              <a:ext uri="{FF2B5EF4-FFF2-40B4-BE49-F238E27FC236}">
                <a16:creationId xmlns:a16="http://schemas.microsoft.com/office/drawing/2014/main" id="{86AFEE12-C57C-C849-9CA0-D161E46B71F6}"/>
              </a:ext>
            </a:extLst>
          </p:cNvPr>
          <p:cNvSpPr>
            <a:spLocks noGrp="1" noChangeAspect="1"/>
          </p:cNvSpPr>
          <p:nvPr>
            <p:ph type="subTitle" idx="1"/>
          </p:nvPr>
        </p:nvSpPr>
        <p:spPr>
          <a:xfrm>
            <a:off x="107951" y="2571750"/>
            <a:ext cx="5111403" cy="2033913"/>
          </a:xfrm>
        </p:spPr>
        <p:txBody>
          <a:bodyPr tIns="144000">
            <a:noAutofit/>
          </a:bodyPr>
          <a:lstStyle>
            <a:lvl1pPr marL="0" indent="0" algn="l">
              <a:lnSpc>
                <a:spcPct val="100000"/>
              </a:lnSpc>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om du vill redigera mall för underrubrikformat</a:t>
            </a:r>
            <a:endParaRPr lang="sv-SE" dirty="0"/>
          </a:p>
        </p:txBody>
      </p:sp>
      <p:sp>
        <p:nvSpPr>
          <p:cNvPr id="2" name="Platshållare för bildnummer 1">
            <a:extLst>
              <a:ext uri="{FF2B5EF4-FFF2-40B4-BE49-F238E27FC236}">
                <a16:creationId xmlns:a16="http://schemas.microsoft.com/office/drawing/2014/main" id="{17E29388-6420-C642-8680-B8F1A1BA77FA}"/>
              </a:ext>
            </a:extLst>
          </p:cNvPr>
          <p:cNvSpPr>
            <a:spLocks noGrp="1"/>
          </p:cNvSpPr>
          <p:nvPr>
            <p:ph type="sldNum" sz="quarter" idx="15"/>
          </p:nvPr>
        </p:nvSpPr>
        <p:spPr/>
        <p:txBody>
          <a:bodyPr/>
          <a:lstStyle/>
          <a:p>
            <a:fld id="{DD7EE01C-7D4D-3049-8107-6C261A7D8CF8}" type="slidenum">
              <a:rPr lang="sv-SE" smtClean="0"/>
              <a:pPr/>
              <a:t>‹#›</a:t>
            </a:fld>
            <a:endParaRPr lang="sv-SE" dirty="0"/>
          </a:p>
        </p:txBody>
      </p:sp>
    </p:spTree>
    <p:extLst>
      <p:ext uri="{BB962C8B-B14F-4D97-AF65-F5344CB8AC3E}">
        <p14:creationId xmlns:p14="http://schemas.microsoft.com/office/powerpoint/2010/main" val="3767476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apitelsida grön med bild">
    <p:spTree>
      <p:nvGrpSpPr>
        <p:cNvPr id="1" name=""/>
        <p:cNvGrpSpPr/>
        <p:nvPr/>
      </p:nvGrpSpPr>
      <p:grpSpPr>
        <a:xfrm>
          <a:off x="0" y="0"/>
          <a:ext cx="0" cy="0"/>
          <a:chOff x="0" y="0"/>
          <a:chExt cx="0" cy="0"/>
        </a:xfrm>
      </p:grpSpPr>
      <p:sp>
        <p:nvSpPr>
          <p:cNvPr id="15" name="Platshållare för bildnummer 14">
            <a:extLst>
              <a:ext uri="{FF2B5EF4-FFF2-40B4-BE49-F238E27FC236}">
                <a16:creationId xmlns:a16="http://schemas.microsoft.com/office/drawing/2014/main" id="{A9D65B80-04EF-C748-B874-9AFCC43522A4}"/>
              </a:ext>
            </a:extLst>
          </p:cNvPr>
          <p:cNvSpPr>
            <a:spLocks noGrp="1"/>
          </p:cNvSpPr>
          <p:nvPr>
            <p:ph type="sldNum" sz="quarter" idx="15"/>
          </p:nvPr>
        </p:nvSpPr>
        <p:spPr/>
        <p:txBody>
          <a:bodyPr/>
          <a:lstStyle/>
          <a:p>
            <a:fld id="{DD7EE01C-7D4D-3049-8107-6C261A7D8CF8}" type="slidenum">
              <a:rPr lang="sv-SE" smtClean="0"/>
              <a:pPr/>
              <a:t>‹#›</a:t>
            </a:fld>
            <a:endParaRPr lang="sv-SE" dirty="0"/>
          </a:p>
        </p:txBody>
      </p:sp>
      <p:sp>
        <p:nvSpPr>
          <p:cNvPr id="16" name="Platshållare för bild 8">
            <a:extLst>
              <a:ext uri="{FF2B5EF4-FFF2-40B4-BE49-F238E27FC236}">
                <a16:creationId xmlns:a16="http://schemas.microsoft.com/office/drawing/2014/main" id="{7BC007DE-653F-9B4F-ACC2-FCD813E0D78C}"/>
              </a:ext>
            </a:extLst>
          </p:cNvPr>
          <p:cNvSpPr>
            <a:spLocks noGrp="1"/>
          </p:cNvSpPr>
          <p:nvPr>
            <p:ph type="pic" sz="quarter" idx="13" hasCustomPrompt="1"/>
          </p:nvPr>
        </p:nvSpPr>
        <p:spPr>
          <a:xfrm>
            <a:off x="107951" y="96786"/>
            <a:ext cx="8927999" cy="4503270"/>
          </a:xfrm>
          <a:noFill/>
        </p:spPr>
        <p:txBody>
          <a:bodyPr lIns="0" tIns="2520000" rIns="0"/>
          <a:lstStyle>
            <a:lvl1pPr marL="0" indent="0" algn="ctr">
              <a:buNone/>
              <a:defRPr sz="1000">
                <a:solidFill>
                  <a:schemeClr val="tx2"/>
                </a:solidFill>
              </a:defRPr>
            </a:lvl1pPr>
          </a:lstStyle>
          <a:p>
            <a:r>
              <a:rPr lang="sv-SE" dirty="0"/>
              <a:t>Klicka på ikonen för att lägga till bild</a:t>
            </a:r>
          </a:p>
        </p:txBody>
      </p:sp>
      <p:sp>
        <p:nvSpPr>
          <p:cNvPr id="11" name="Platshållare för text 10">
            <a:extLst>
              <a:ext uri="{FF2B5EF4-FFF2-40B4-BE49-F238E27FC236}">
                <a16:creationId xmlns:a16="http://schemas.microsoft.com/office/drawing/2014/main" id="{69E319D8-9CF4-2240-902A-820B5406FFF1}"/>
              </a:ext>
            </a:extLst>
          </p:cNvPr>
          <p:cNvSpPr>
            <a:spLocks noGrp="1"/>
          </p:cNvSpPr>
          <p:nvPr>
            <p:ph type="body" sz="quarter" idx="14" hasCustomPrompt="1"/>
          </p:nvPr>
        </p:nvSpPr>
        <p:spPr>
          <a:xfrm>
            <a:off x="107951" y="2060274"/>
            <a:ext cx="1488925" cy="576293"/>
          </a:xfrm>
          <a:solidFill>
            <a:schemeClr val="accent3">
              <a:alpha val="90000"/>
            </a:schemeClr>
          </a:solidFill>
        </p:spPr>
        <p:txBody>
          <a:bodyPr wrap="none" tIns="72000" bIns="72000" anchor="ctr" anchorCtr="0">
            <a:spAutoFit/>
          </a:bodyPr>
          <a:lstStyle>
            <a:lvl1pPr marL="0" indent="0">
              <a:lnSpc>
                <a:spcPct val="100000"/>
              </a:lnSpc>
              <a:buNone/>
              <a:defRPr sz="2800" b="0" i="0">
                <a:solidFill>
                  <a:schemeClr val="bg1"/>
                </a:solidFill>
                <a:latin typeface="Barlow Semi Condensed SemiBold" pitchFamily="2" charset="77"/>
              </a:defRPr>
            </a:lvl1pPr>
          </a:lstStyle>
          <a:p>
            <a:pPr lvl="0"/>
            <a:r>
              <a:rPr lang="sv-SE" dirty="0"/>
              <a:t>Rubrik</a:t>
            </a:r>
          </a:p>
        </p:txBody>
      </p:sp>
    </p:spTree>
    <p:extLst>
      <p:ext uri="{BB962C8B-B14F-4D97-AF65-F5344CB8AC3E}">
        <p14:creationId xmlns:p14="http://schemas.microsoft.com/office/powerpoint/2010/main" val="3482290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Kapitelsida orange">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42B809B8-8D0D-FC4E-A3ED-93C6004DD399}"/>
              </a:ext>
            </a:extLst>
          </p:cNvPr>
          <p:cNvSpPr/>
          <p:nvPr userDrawn="1"/>
        </p:nvSpPr>
        <p:spPr>
          <a:xfrm>
            <a:off x="108000" y="102393"/>
            <a:ext cx="8928000" cy="450327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dirty="0"/>
          </a:p>
        </p:txBody>
      </p:sp>
      <p:pic>
        <p:nvPicPr>
          <p:cNvPr id="8" name="Bild 7">
            <a:extLst>
              <a:ext uri="{FF2B5EF4-FFF2-40B4-BE49-F238E27FC236}">
                <a16:creationId xmlns:a16="http://schemas.microsoft.com/office/drawing/2014/main" id="{C98D89CE-7826-B14C-BF8A-238E77183045}"/>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220873" y="2352782"/>
            <a:ext cx="3816646" cy="2252881"/>
          </a:xfrm>
          <a:prstGeom prst="rect">
            <a:avLst/>
          </a:prstGeom>
        </p:spPr>
      </p:pic>
      <p:sp>
        <p:nvSpPr>
          <p:cNvPr id="9" name="Platshållare för text 10">
            <a:extLst>
              <a:ext uri="{FF2B5EF4-FFF2-40B4-BE49-F238E27FC236}">
                <a16:creationId xmlns:a16="http://schemas.microsoft.com/office/drawing/2014/main" id="{628151F3-50A2-D840-9B47-BD97EF66A4FB}"/>
              </a:ext>
            </a:extLst>
          </p:cNvPr>
          <p:cNvSpPr>
            <a:spLocks noGrp="1" noChangeAspect="1"/>
          </p:cNvSpPr>
          <p:nvPr>
            <p:ph type="body" sz="quarter" idx="14" hasCustomPrompt="1"/>
          </p:nvPr>
        </p:nvSpPr>
        <p:spPr>
          <a:xfrm>
            <a:off x="107951" y="102394"/>
            <a:ext cx="5111403" cy="2469356"/>
          </a:xfrm>
          <a:noFill/>
        </p:spPr>
        <p:txBody>
          <a:bodyPr wrap="square" tIns="72000" bIns="0" anchor="b" anchorCtr="0">
            <a:noAutofit/>
          </a:bodyPr>
          <a:lstStyle>
            <a:lvl1pPr marL="0" indent="0">
              <a:lnSpc>
                <a:spcPct val="100000"/>
              </a:lnSpc>
              <a:buNone/>
              <a:defRPr sz="2800" b="0" i="0">
                <a:solidFill>
                  <a:schemeClr val="bg1"/>
                </a:solidFill>
                <a:latin typeface="Barlow Semi Condensed SemiBold" pitchFamily="2" charset="77"/>
              </a:defRPr>
            </a:lvl1pPr>
          </a:lstStyle>
          <a:p>
            <a:pPr lvl="0"/>
            <a:r>
              <a:rPr lang="sv-SE" dirty="0"/>
              <a:t>Rubrik</a:t>
            </a:r>
          </a:p>
        </p:txBody>
      </p:sp>
      <p:sp>
        <p:nvSpPr>
          <p:cNvPr id="10" name="Underrubrik 2">
            <a:extLst>
              <a:ext uri="{FF2B5EF4-FFF2-40B4-BE49-F238E27FC236}">
                <a16:creationId xmlns:a16="http://schemas.microsoft.com/office/drawing/2014/main" id="{3EAB990B-538E-C844-A743-D37037929723}"/>
              </a:ext>
            </a:extLst>
          </p:cNvPr>
          <p:cNvSpPr>
            <a:spLocks noGrp="1" noChangeAspect="1"/>
          </p:cNvSpPr>
          <p:nvPr>
            <p:ph type="subTitle" idx="1"/>
          </p:nvPr>
        </p:nvSpPr>
        <p:spPr>
          <a:xfrm>
            <a:off x="107951" y="2571750"/>
            <a:ext cx="5111403" cy="2033913"/>
          </a:xfrm>
        </p:spPr>
        <p:txBody>
          <a:bodyPr tIns="144000">
            <a:noAutofit/>
          </a:bodyPr>
          <a:lstStyle>
            <a:lvl1pPr marL="0" indent="0" algn="l">
              <a:lnSpc>
                <a:spcPct val="100000"/>
              </a:lnSpc>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om du vill redigera mall för underrubrikformat</a:t>
            </a:r>
            <a:endParaRPr lang="sv-SE" dirty="0"/>
          </a:p>
        </p:txBody>
      </p:sp>
      <p:sp>
        <p:nvSpPr>
          <p:cNvPr id="2" name="Platshållare för bildnummer 1">
            <a:extLst>
              <a:ext uri="{FF2B5EF4-FFF2-40B4-BE49-F238E27FC236}">
                <a16:creationId xmlns:a16="http://schemas.microsoft.com/office/drawing/2014/main" id="{A057CA41-9427-5C48-BFDF-BE8DD6490185}"/>
              </a:ext>
            </a:extLst>
          </p:cNvPr>
          <p:cNvSpPr>
            <a:spLocks noGrp="1"/>
          </p:cNvSpPr>
          <p:nvPr>
            <p:ph type="sldNum" sz="quarter" idx="15"/>
          </p:nvPr>
        </p:nvSpPr>
        <p:spPr/>
        <p:txBody>
          <a:bodyPr/>
          <a:lstStyle/>
          <a:p>
            <a:fld id="{DD7EE01C-7D4D-3049-8107-6C261A7D8CF8}" type="slidenum">
              <a:rPr lang="sv-SE" smtClean="0"/>
              <a:pPr/>
              <a:t>‹#›</a:t>
            </a:fld>
            <a:endParaRPr lang="sv-SE" dirty="0"/>
          </a:p>
        </p:txBody>
      </p:sp>
    </p:spTree>
    <p:extLst>
      <p:ext uri="{BB962C8B-B14F-4D97-AF65-F5344CB8AC3E}">
        <p14:creationId xmlns:p14="http://schemas.microsoft.com/office/powerpoint/2010/main" val="4030794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apitelsida orange med bild">
    <p:spTree>
      <p:nvGrpSpPr>
        <p:cNvPr id="1" name=""/>
        <p:cNvGrpSpPr/>
        <p:nvPr/>
      </p:nvGrpSpPr>
      <p:grpSpPr>
        <a:xfrm>
          <a:off x="0" y="0"/>
          <a:ext cx="0" cy="0"/>
          <a:chOff x="0" y="0"/>
          <a:chExt cx="0" cy="0"/>
        </a:xfrm>
      </p:grpSpPr>
      <p:sp>
        <p:nvSpPr>
          <p:cNvPr id="15" name="Platshållare för bildnummer 14">
            <a:extLst>
              <a:ext uri="{FF2B5EF4-FFF2-40B4-BE49-F238E27FC236}">
                <a16:creationId xmlns:a16="http://schemas.microsoft.com/office/drawing/2014/main" id="{A9D65B80-04EF-C748-B874-9AFCC43522A4}"/>
              </a:ext>
            </a:extLst>
          </p:cNvPr>
          <p:cNvSpPr>
            <a:spLocks noGrp="1"/>
          </p:cNvSpPr>
          <p:nvPr>
            <p:ph type="sldNum" sz="quarter" idx="15"/>
          </p:nvPr>
        </p:nvSpPr>
        <p:spPr/>
        <p:txBody>
          <a:bodyPr/>
          <a:lstStyle/>
          <a:p>
            <a:fld id="{DD7EE01C-7D4D-3049-8107-6C261A7D8CF8}" type="slidenum">
              <a:rPr lang="sv-SE" smtClean="0"/>
              <a:pPr/>
              <a:t>‹#›</a:t>
            </a:fld>
            <a:endParaRPr lang="sv-SE" dirty="0"/>
          </a:p>
        </p:txBody>
      </p:sp>
      <p:sp>
        <p:nvSpPr>
          <p:cNvPr id="16" name="Platshållare för bild 8">
            <a:extLst>
              <a:ext uri="{FF2B5EF4-FFF2-40B4-BE49-F238E27FC236}">
                <a16:creationId xmlns:a16="http://schemas.microsoft.com/office/drawing/2014/main" id="{7BC007DE-653F-9B4F-ACC2-FCD813E0D78C}"/>
              </a:ext>
            </a:extLst>
          </p:cNvPr>
          <p:cNvSpPr>
            <a:spLocks noGrp="1"/>
          </p:cNvSpPr>
          <p:nvPr>
            <p:ph type="pic" sz="quarter" idx="13" hasCustomPrompt="1"/>
          </p:nvPr>
        </p:nvSpPr>
        <p:spPr>
          <a:xfrm>
            <a:off x="107951" y="96786"/>
            <a:ext cx="8927999" cy="4503270"/>
          </a:xfrm>
          <a:noFill/>
        </p:spPr>
        <p:txBody>
          <a:bodyPr lIns="0" tIns="2520000" rIns="0"/>
          <a:lstStyle>
            <a:lvl1pPr marL="0" indent="0" algn="ctr">
              <a:buNone/>
              <a:defRPr sz="1000">
                <a:solidFill>
                  <a:schemeClr val="tx2"/>
                </a:solidFill>
              </a:defRPr>
            </a:lvl1pPr>
          </a:lstStyle>
          <a:p>
            <a:r>
              <a:rPr lang="sv-SE" dirty="0"/>
              <a:t>Klicka på ikonen för att lägga till bild</a:t>
            </a:r>
          </a:p>
        </p:txBody>
      </p:sp>
      <p:sp>
        <p:nvSpPr>
          <p:cNvPr id="11" name="Platshållare för text 10">
            <a:extLst>
              <a:ext uri="{FF2B5EF4-FFF2-40B4-BE49-F238E27FC236}">
                <a16:creationId xmlns:a16="http://schemas.microsoft.com/office/drawing/2014/main" id="{69E319D8-9CF4-2240-902A-820B5406FFF1}"/>
              </a:ext>
            </a:extLst>
          </p:cNvPr>
          <p:cNvSpPr>
            <a:spLocks noGrp="1"/>
          </p:cNvSpPr>
          <p:nvPr>
            <p:ph type="body" sz="quarter" idx="14" hasCustomPrompt="1"/>
          </p:nvPr>
        </p:nvSpPr>
        <p:spPr>
          <a:xfrm>
            <a:off x="107951" y="2060274"/>
            <a:ext cx="1488925" cy="576293"/>
          </a:xfrm>
          <a:solidFill>
            <a:schemeClr val="accent4">
              <a:alpha val="90000"/>
            </a:schemeClr>
          </a:solidFill>
        </p:spPr>
        <p:txBody>
          <a:bodyPr wrap="none" tIns="72000" bIns="72000" anchor="ctr" anchorCtr="0">
            <a:spAutoFit/>
          </a:bodyPr>
          <a:lstStyle>
            <a:lvl1pPr marL="0" indent="0">
              <a:lnSpc>
                <a:spcPct val="100000"/>
              </a:lnSpc>
              <a:buNone/>
              <a:defRPr sz="2800" b="0" i="0">
                <a:solidFill>
                  <a:schemeClr val="bg1"/>
                </a:solidFill>
                <a:latin typeface="Barlow Semi Condensed SemiBold" pitchFamily="2" charset="77"/>
              </a:defRPr>
            </a:lvl1pPr>
          </a:lstStyle>
          <a:p>
            <a:pPr lvl="0"/>
            <a:r>
              <a:rPr lang="sv-SE" dirty="0"/>
              <a:t>Rubrik</a:t>
            </a:r>
          </a:p>
        </p:txBody>
      </p:sp>
    </p:spTree>
    <p:extLst>
      <p:ext uri="{BB962C8B-B14F-4D97-AF65-F5344CB8AC3E}">
        <p14:creationId xmlns:p14="http://schemas.microsoft.com/office/powerpoint/2010/main" val="3105553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Kapitelsida rosa">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42B809B8-8D0D-FC4E-A3ED-93C6004DD399}"/>
              </a:ext>
            </a:extLst>
          </p:cNvPr>
          <p:cNvSpPr/>
          <p:nvPr userDrawn="1"/>
        </p:nvSpPr>
        <p:spPr>
          <a:xfrm>
            <a:off x="108000" y="102393"/>
            <a:ext cx="8928000" cy="450327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p>
        </p:txBody>
      </p:sp>
      <p:pic>
        <p:nvPicPr>
          <p:cNvPr id="8" name="Bild 7">
            <a:extLst>
              <a:ext uri="{FF2B5EF4-FFF2-40B4-BE49-F238E27FC236}">
                <a16:creationId xmlns:a16="http://schemas.microsoft.com/office/drawing/2014/main" id="{61A0DCB3-20C5-6047-A3E7-B5C87AEA3F2B}"/>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220873" y="2352782"/>
            <a:ext cx="3816646" cy="2252881"/>
          </a:xfrm>
          <a:prstGeom prst="rect">
            <a:avLst/>
          </a:prstGeom>
        </p:spPr>
      </p:pic>
      <p:sp>
        <p:nvSpPr>
          <p:cNvPr id="9" name="Platshållare för text 10">
            <a:extLst>
              <a:ext uri="{FF2B5EF4-FFF2-40B4-BE49-F238E27FC236}">
                <a16:creationId xmlns:a16="http://schemas.microsoft.com/office/drawing/2014/main" id="{B7FCFCCF-0D4D-5D4A-81BC-E5E6A080EF0D}"/>
              </a:ext>
            </a:extLst>
          </p:cNvPr>
          <p:cNvSpPr>
            <a:spLocks noGrp="1" noChangeAspect="1"/>
          </p:cNvSpPr>
          <p:nvPr>
            <p:ph type="body" sz="quarter" idx="14" hasCustomPrompt="1"/>
          </p:nvPr>
        </p:nvSpPr>
        <p:spPr>
          <a:xfrm>
            <a:off x="107951" y="102394"/>
            <a:ext cx="5111403" cy="2469356"/>
          </a:xfrm>
          <a:noFill/>
        </p:spPr>
        <p:txBody>
          <a:bodyPr wrap="square" tIns="72000" bIns="0" anchor="b" anchorCtr="0">
            <a:noAutofit/>
          </a:bodyPr>
          <a:lstStyle>
            <a:lvl1pPr marL="0" indent="0">
              <a:lnSpc>
                <a:spcPct val="100000"/>
              </a:lnSpc>
              <a:buNone/>
              <a:defRPr sz="2800" b="0" i="0">
                <a:solidFill>
                  <a:schemeClr val="bg1"/>
                </a:solidFill>
                <a:latin typeface="Barlow Semi Condensed SemiBold" pitchFamily="2" charset="77"/>
              </a:defRPr>
            </a:lvl1pPr>
          </a:lstStyle>
          <a:p>
            <a:pPr lvl="0"/>
            <a:r>
              <a:rPr lang="sv-SE" dirty="0"/>
              <a:t>Rubrik</a:t>
            </a:r>
          </a:p>
        </p:txBody>
      </p:sp>
      <p:sp>
        <p:nvSpPr>
          <p:cNvPr id="10" name="Underrubrik 2">
            <a:extLst>
              <a:ext uri="{FF2B5EF4-FFF2-40B4-BE49-F238E27FC236}">
                <a16:creationId xmlns:a16="http://schemas.microsoft.com/office/drawing/2014/main" id="{D5679DD8-BB91-7F47-81E3-C0D1EE57AD1F}"/>
              </a:ext>
            </a:extLst>
          </p:cNvPr>
          <p:cNvSpPr>
            <a:spLocks noGrp="1" noChangeAspect="1"/>
          </p:cNvSpPr>
          <p:nvPr>
            <p:ph type="subTitle" idx="1"/>
          </p:nvPr>
        </p:nvSpPr>
        <p:spPr>
          <a:xfrm>
            <a:off x="107951" y="2571750"/>
            <a:ext cx="5111403" cy="2033913"/>
          </a:xfrm>
        </p:spPr>
        <p:txBody>
          <a:bodyPr tIns="144000">
            <a:noAutofit/>
          </a:bodyPr>
          <a:lstStyle>
            <a:lvl1pPr marL="0" indent="0" algn="l">
              <a:lnSpc>
                <a:spcPct val="100000"/>
              </a:lnSpc>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om du vill redigera mall för underrubrikformat</a:t>
            </a:r>
            <a:endParaRPr lang="sv-SE" dirty="0"/>
          </a:p>
        </p:txBody>
      </p:sp>
      <p:sp>
        <p:nvSpPr>
          <p:cNvPr id="2" name="Platshållare för bildnummer 1">
            <a:extLst>
              <a:ext uri="{FF2B5EF4-FFF2-40B4-BE49-F238E27FC236}">
                <a16:creationId xmlns:a16="http://schemas.microsoft.com/office/drawing/2014/main" id="{F1AA71C8-1FE0-7047-8EA9-63602B03A755}"/>
              </a:ext>
            </a:extLst>
          </p:cNvPr>
          <p:cNvSpPr>
            <a:spLocks noGrp="1"/>
          </p:cNvSpPr>
          <p:nvPr>
            <p:ph type="sldNum" sz="quarter" idx="15"/>
          </p:nvPr>
        </p:nvSpPr>
        <p:spPr/>
        <p:txBody>
          <a:bodyPr/>
          <a:lstStyle/>
          <a:p>
            <a:fld id="{DD7EE01C-7D4D-3049-8107-6C261A7D8CF8}" type="slidenum">
              <a:rPr lang="sv-SE" smtClean="0"/>
              <a:pPr/>
              <a:t>‹#›</a:t>
            </a:fld>
            <a:endParaRPr lang="sv-SE" dirty="0"/>
          </a:p>
        </p:txBody>
      </p:sp>
    </p:spTree>
    <p:extLst>
      <p:ext uri="{BB962C8B-B14F-4D97-AF65-F5344CB8AC3E}">
        <p14:creationId xmlns:p14="http://schemas.microsoft.com/office/powerpoint/2010/main" val="2732412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sv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4.sv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7105C11B-CC1E-3849-9B7A-37EA9405FFA8}"/>
              </a:ext>
            </a:extLst>
          </p:cNvPr>
          <p:cNvSpPr/>
          <p:nvPr userDrawn="1"/>
        </p:nvSpPr>
        <p:spPr>
          <a:xfrm>
            <a:off x="108000" y="102393"/>
            <a:ext cx="8928000" cy="4503270"/>
          </a:xfrm>
          <a:prstGeom prst="rect">
            <a:avLst/>
          </a:pr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p>
        </p:txBody>
      </p:sp>
      <p:sp>
        <p:nvSpPr>
          <p:cNvPr id="2" name="Platshållare för rubrik 1">
            <a:extLst>
              <a:ext uri="{FF2B5EF4-FFF2-40B4-BE49-F238E27FC236}">
                <a16:creationId xmlns:a16="http://schemas.microsoft.com/office/drawing/2014/main" id="{3CC9E82B-5733-9048-BE26-E951DA9D00F7}"/>
              </a:ext>
            </a:extLst>
          </p:cNvPr>
          <p:cNvSpPr>
            <a:spLocks noGrp="1"/>
          </p:cNvSpPr>
          <p:nvPr>
            <p:ph type="title"/>
          </p:nvPr>
        </p:nvSpPr>
        <p:spPr>
          <a:xfrm>
            <a:off x="107999" y="102393"/>
            <a:ext cx="8927999" cy="900000"/>
          </a:xfrm>
          <a:prstGeom prst="rect">
            <a:avLst/>
          </a:prstGeom>
        </p:spPr>
        <p:txBody>
          <a:bodyPr vert="horz" lIns="288000" tIns="0" rIns="288000" bIns="0" rtlCol="0" anchor="b" anchorCtr="0">
            <a:norm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5394C773-AEA7-7546-9D46-9CF883B784B0}"/>
              </a:ext>
            </a:extLst>
          </p:cNvPr>
          <p:cNvSpPr>
            <a:spLocks noGrp="1"/>
          </p:cNvSpPr>
          <p:nvPr>
            <p:ph type="body" idx="1"/>
          </p:nvPr>
        </p:nvSpPr>
        <p:spPr>
          <a:xfrm>
            <a:off x="107997" y="1002393"/>
            <a:ext cx="8927998" cy="3603270"/>
          </a:xfrm>
          <a:prstGeom prst="rect">
            <a:avLst/>
          </a:prstGeom>
        </p:spPr>
        <p:txBody>
          <a:bodyPr vert="horz" lIns="288000" tIns="144000" rIns="28800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bildnummer 5">
            <a:extLst>
              <a:ext uri="{FF2B5EF4-FFF2-40B4-BE49-F238E27FC236}">
                <a16:creationId xmlns:a16="http://schemas.microsoft.com/office/drawing/2014/main" id="{FE8C26DD-2866-334B-AD6A-61665D77E0BB}"/>
              </a:ext>
            </a:extLst>
          </p:cNvPr>
          <p:cNvSpPr>
            <a:spLocks noGrp="1"/>
          </p:cNvSpPr>
          <p:nvPr>
            <p:ph type="sldNum" sz="quarter" idx="4"/>
          </p:nvPr>
        </p:nvSpPr>
        <p:spPr>
          <a:xfrm>
            <a:off x="4290817" y="4764055"/>
            <a:ext cx="562357" cy="215444"/>
          </a:xfrm>
          <a:prstGeom prst="rect">
            <a:avLst/>
          </a:prstGeom>
        </p:spPr>
        <p:txBody>
          <a:bodyPr vert="horz" wrap="square" lIns="91440" tIns="45720" rIns="91440" bIns="45720" rtlCol="0" anchor="ctr">
            <a:spAutoFit/>
          </a:bodyPr>
          <a:lstStyle>
            <a:lvl1pPr algn="ctr">
              <a:defRPr sz="800">
                <a:solidFill>
                  <a:schemeClr val="tx1">
                    <a:tint val="75000"/>
                  </a:schemeClr>
                </a:solidFill>
                <a:latin typeface="Barlow" pitchFamily="2" charset="77"/>
              </a:defRPr>
            </a:lvl1pPr>
          </a:lstStyle>
          <a:p>
            <a:fld id="{DD7EE01C-7D4D-3049-8107-6C261A7D8CF8}" type="slidenum">
              <a:rPr lang="sv-SE" smtClean="0"/>
              <a:pPr/>
              <a:t>‹#›</a:t>
            </a:fld>
            <a:endParaRPr lang="sv-SE" dirty="0"/>
          </a:p>
        </p:txBody>
      </p:sp>
      <p:sp>
        <p:nvSpPr>
          <p:cNvPr id="7" name="textruta 6">
            <a:extLst>
              <a:ext uri="{FF2B5EF4-FFF2-40B4-BE49-F238E27FC236}">
                <a16:creationId xmlns:a16="http://schemas.microsoft.com/office/drawing/2014/main" id="{49736CD7-D0A6-3541-9784-6959D6FD5147}"/>
              </a:ext>
            </a:extLst>
          </p:cNvPr>
          <p:cNvSpPr txBox="1"/>
          <p:nvPr userDrawn="1"/>
        </p:nvSpPr>
        <p:spPr>
          <a:xfrm>
            <a:off x="107996" y="4802528"/>
            <a:ext cx="741257" cy="138499"/>
          </a:xfrm>
          <a:prstGeom prst="rect">
            <a:avLst/>
          </a:prstGeom>
          <a:noFill/>
        </p:spPr>
        <p:txBody>
          <a:bodyPr wrap="none" lIns="288000" tIns="0" rIns="0" bIns="0" rtlCol="0" anchor="ctr" anchorCtr="0">
            <a:spAutoFit/>
          </a:bodyPr>
          <a:lstStyle/>
          <a:p>
            <a:r>
              <a:rPr lang="sv-SE" sz="900" b="0" i="0" dirty="0">
                <a:latin typeface="Barlow Semi Condensed SemiBold" pitchFamily="2" charset="77"/>
              </a:rPr>
              <a:t>motala.se</a:t>
            </a:r>
          </a:p>
        </p:txBody>
      </p:sp>
      <p:pic>
        <p:nvPicPr>
          <p:cNvPr id="11" name="Bild 10">
            <a:extLst>
              <a:ext uri="{FF2B5EF4-FFF2-40B4-BE49-F238E27FC236}">
                <a16:creationId xmlns:a16="http://schemas.microsoft.com/office/drawing/2014/main" id="{F56319D0-4C8A-814E-BBF3-103251DA5B7A}"/>
              </a:ext>
            </a:extLst>
          </p:cNvPr>
          <p:cNvPicPr>
            <a:picLocks noChangeAspect="1"/>
          </p:cNvPicPr>
          <p:nvPr userDrawn="1"/>
        </p:nvPicPr>
        <p:blipFill>
          <a:blip r:embed="rId20">
            <a:extLst>
              <a:ext uri="{96DAC541-7B7A-43D3-8B79-37D633B846F1}">
                <asvg:svgBlip xmlns:asvg="http://schemas.microsoft.com/office/drawing/2016/SVG/main" xmlns="" r:embed="rId21"/>
              </a:ext>
            </a:extLst>
          </a:blip>
          <a:stretch>
            <a:fillRect/>
          </a:stretch>
        </p:blipFill>
        <p:spPr>
          <a:xfrm>
            <a:off x="8084571" y="4697385"/>
            <a:ext cx="663429" cy="360000"/>
          </a:xfrm>
          <a:prstGeom prst="rect">
            <a:avLst/>
          </a:prstGeom>
        </p:spPr>
      </p:pic>
      <p:pic>
        <p:nvPicPr>
          <p:cNvPr id="26" name="Bild 25">
            <a:extLst>
              <a:ext uri="{FF2B5EF4-FFF2-40B4-BE49-F238E27FC236}">
                <a16:creationId xmlns:a16="http://schemas.microsoft.com/office/drawing/2014/main" id="{784DDFEA-86B9-0A41-B46D-1D1572E81FAB}"/>
              </a:ext>
            </a:extLst>
          </p:cNvPr>
          <p:cNvPicPr>
            <a:picLocks noChangeAspect="1"/>
          </p:cNvPicPr>
          <p:nvPr userDrawn="1"/>
        </p:nvPicPr>
        <p:blipFill>
          <a:blip r:embed="rId22">
            <a:extLst>
              <a:ext uri="{96DAC541-7B7A-43D3-8B79-37D633B846F1}">
                <asvg:svgBlip xmlns:asvg="http://schemas.microsoft.com/office/drawing/2016/SVG/main" xmlns="" r:embed="rId23"/>
              </a:ext>
            </a:extLst>
          </a:blip>
          <a:stretch>
            <a:fillRect/>
          </a:stretch>
        </p:blipFill>
        <p:spPr>
          <a:xfrm>
            <a:off x="5220873" y="2352782"/>
            <a:ext cx="3816646" cy="2252881"/>
          </a:xfrm>
          <a:prstGeom prst="rect">
            <a:avLst/>
          </a:prstGeom>
        </p:spPr>
      </p:pic>
    </p:spTree>
    <p:extLst>
      <p:ext uri="{BB962C8B-B14F-4D97-AF65-F5344CB8AC3E}">
        <p14:creationId xmlns:p14="http://schemas.microsoft.com/office/powerpoint/2010/main" val="3346754496"/>
      </p:ext>
    </p:extLst>
  </p:cSld>
  <p:clrMap bg1="lt1" tx1="dk1" bg2="lt2" tx2="dk2" accent1="accent1" accent2="accent2" accent3="accent3" accent4="accent4" accent5="accent5" accent6="accent6" hlink="hlink" folHlink="folHlink"/>
  <p:sldLayoutIdLst>
    <p:sldLayoutId id="2147483672" r:id="rId1"/>
    <p:sldLayoutId id="2147483660" r:id="rId2"/>
    <p:sldLayoutId id="2147483666" r:id="rId3"/>
    <p:sldLayoutId id="2147483676" r:id="rId4"/>
    <p:sldLayoutId id="2147483667" r:id="rId5"/>
    <p:sldLayoutId id="2147483678" r:id="rId6"/>
    <p:sldLayoutId id="2147483668" r:id="rId7"/>
    <p:sldLayoutId id="2147483679" r:id="rId8"/>
    <p:sldLayoutId id="2147483669" r:id="rId9"/>
    <p:sldLayoutId id="2147483680" r:id="rId10"/>
    <p:sldLayoutId id="2147483670" r:id="rId11"/>
    <p:sldLayoutId id="2147483681" r:id="rId12"/>
    <p:sldLayoutId id="2147483665" r:id="rId13"/>
    <p:sldLayoutId id="2147483671" r:id="rId14"/>
    <p:sldLayoutId id="2147483677" r:id="rId15"/>
    <p:sldLayoutId id="2147483675" r:id="rId16"/>
    <p:sldLayoutId id="2147483682" r:id="rId17"/>
    <p:sldLayoutId id="2147483683" r:id="rId18"/>
  </p:sldLayoutIdLst>
  <p:hf sldNum="0" hdr="0" ftr="0" dt="0"/>
  <p:txStyles>
    <p:titleStyle>
      <a:lvl1pPr algn="l" defTabSz="685800" rtl="0" eaLnBrk="1" latinLnBrk="0" hangingPunct="1">
        <a:lnSpc>
          <a:spcPct val="90000"/>
        </a:lnSpc>
        <a:spcBef>
          <a:spcPct val="0"/>
        </a:spcBef>
        <a:buNone/>
        <a:defRPr sz="2800" b="0" i="0" kern="1200">
          <a:solidFill>
            <a:schemeClr val="tx1"/>
          </a:solidFill>
          <a:latin typeface="Barlow Semi Condensed SemiBold" pitchFamily="2" charset="77"/>
          <a:ea typeface="+mj-ea"/>
          <a:cs typeface="+mj-cs"/>
        </a:defRPr>
      </a:lvl1pPr>
    </p:titleStyle>
    <p:bodyStyle>
      <a:lvl1pPr marL="171450" indent="-171450" algn="l" defTabSz="685800" rtl="0" eaLnBrk="1" latinLnBrk="0" hangingPunct="1">
        <a:lnSpc>
          <a:spcPts val="2500"/>
        </a:lnSpc>
        <a:spcBef>
          <a:spcPts val="1500"/>
        </a:spcBef>
        <a:buFont typeface="Arial" panose="020B0604020202020204" pitchFamily="34" charset="0"/>
        <a:buChar char="•"/>
        <a:defRPr sz="2000" b="0" i="0" kern="1200">
          <a:solidFill>
            <a:schemeClr val="tx1"/>
          </a:solidFill>
          <a:latin typeface="Barlow" pitchFamily="2" charset="77"/>
          <a:ea typeface="+mn-ea"/>
          <a:cs typeface="+mn-cs"/>
        </a:defRPr>
      </a:lvl1pPr>
      <a:lvl2pPr marL="514350" indent="-171450" algn="l" defTabSz="685800" rtl="0" eaLnBrk="1" latinLnBrk="0" hangingPunct="1">
        <a:lnSpc>
          <a:spcPts val="2500"/>
        </a:lnSpc>
        <a:spcBef>
          <a:spcPts val="1500"/>
        </a:spcBef>
        <a:buFont typeface="Arial" panose="020B0604020202020204" pitchFamily="34" charset="0"/>
        <a:buChar char="•"/>
        <a:defRPr sz="1800" b="0" i="0" kern="1200">
          <a:solidFill>
            <a:schemeClr val="tx1"/>
          </a:solidFill>
          <a:latin typeface="Barlow" pitchFamily="2" charset="77"/>
          <a:ea typeface="+mn-ea"/>
          <a:cs typeface="+mn-cs"/>
        </a:defRPr>
      </a:lvl2pPr>
      <a:lvl3pPr marL="857250" indent="-171450" algn="l" defTabSz="685800" rtl="0" eaLnBrk="1" latinLnBrk="0" hangingPunct="1">
        <a:lnSpc>
          <a:spcPts val="2500"/>
        </a:lnSpc>
        <a:spcBef>
          <a:spcPts val="1500"/>
        </a:spcBef>
        <a:buFont typeface="Arial" panose="020B0604020202020204" pitchFamily="34" charset="0"/>
        <a:buChar char="•"/>
        <a:defRPr sz="1600" b="0" i="0" kern="1200">
          <a:solidFill>
            <a:schemeClr val="tx1"/>
          </a:solidFill>
          <a:latin typeface="Barlow" pitchFamily="2" charset="77"/>
          <a:ea typeface="+mn-ea"/>
          <a:cs typeface="+mn-cs"/>
        </a:defRPr>
      </a:lvl3pPr>
      <a:lvl4pPr marL="1200150" indent="-171450" algn="l" defTabSz="685800" rtl="0" eaLnBrk="1" latinLnBrk="0" hangingPunct="1">
        <a:lnSpc>
          <a:spcPts val="2500"/>
        </a:lnSpc>
        <a:spcBef>
          <a:spcPts val="1500"/>
        </a:spcBef>
        <a:buFont typeface="Arial" panose="020B0604020202020204" pitchFamily="34" charset="0"/>
        <a:buChar char="•"/>
        <a:defRPr sz="1400" b="0" i="0" kern="1200">
          <a:solidFill>
            <a:schemeClr val="tx1"/>
          </a:solidFill>
          <a:latin typeface="Barlow" pitchFamily="2" charset="77"/>
          <a:ea typeface="+mn-ea"/>
          <a:cs typeface="+mn-cs"/>
        </a:defRPr>
      </a:lvl4pPr>
      <a:lvl5pPr marL="1543050" indent="-171450" algn="l" defTabSz="685800" rtl="0" eaLnBrk="1" latinLnBrk="0" hangingPunct="1">
        <a:lnSpc>
          <a:spcPts val="2500"/>
        </a:lnSpc>
        <a:spcBef>
          <a:spcPts val="1500"/>
        </a:spcBef>
        <a:buFont typeface="Arial" panose="020B0604020202020204" pitchFamily="34" charset="0"/>
        <a:buChar char="•"/>
        <a:defRPr sz="1200" b="0" i="0" kern="1200">
          <a:solidFill>
            <a:schemeClr val="tx1"/>
          </a:solidFill>
          <a:latin typeface="Barlow"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heltid.nu/heltid/organiseraochbemanna.57803.html" TargetMode="External"/><Relationship Id="rId2" Type="http://schemas.openxmlformats.org/officeDocument/2006/relationships/notesSlide" Target="../notesSlides/notesSlide16.xml"/><Relationship Id="rId1" Type="http://schemas.openxmlformats.org/officeDocument/2006/relationships/slideLayout" Target="../slideLayouts/slideLayout16.xml"/><Relationship Id="rId6" Type="http://schemas.openxmlformats.org/officeDocument/2006/relationships/hyperlink" Target="https://extranat.motala.se/medarbetare/organisation/socialforvaltningen/heltid-som-norm/" TargetMode="External"/><Relationship Id="rId5" Type="http://schemas.openxmlformats.org/officeDocument/2006/relationships/hyperlink" Target="https://www.suntarbetsliv.se/forskning/sam/kecklund-arbetstider/" TargetMode="External"/><Relationship Id="rId4" Type="http://schemas.openxmlformats.org/officeDocument/2006/relationships/hyperlink" Target="https://view.officeapps.live.com/op/view.aspx?src=https%3A%2F%2Fheltid.nu%2Fdownload%2F18.1505479e17c0251fcab7f5da%2F1633348931260%2FHallbar_arbetstidsforlaggning.pptx&amp;wdOrigin=BROWSELINK"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extranat.motala.se/medarbetare/organisation/socialforvaltningen/heltid-som-norm/" TargetMode="External"/><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4"/>
          </p:nvPr>
        </p:nvSpPr>
        <p:spPr>
          <a:xfrm>
            <a:off x="107951" y="102394"/>
            <a:ext cx="7701771" cy="2469356"/>
          </a:xfrm>
        </p:spPr>
        <p:txBody>
          <a:bodyPr/>
          <a:lstStyle/>
          <a:p>
            <a:r>
              <a:rPr lang="sv-SE" dirty="0"/>
              <a:t>Handbok hållbar bemanningsplanering</a:t>
            </a:r>
          </a:p>
        </p:txBody>
      </p:sp>
      <p:sp>
        <p:nvSpPr>
          <p:cNvPr id="3" name="Underrubrik 2"/>
          <p:cNvSpPr>
            <a:spLocks noGrp="1"/>
          </p:cNvSpPr>
          <p:nvPr>
            <p:ph type="subTitle" idx="1"/>
          </p:nvPr>
        </p:nvSpPr>
        <p:spPr>
          <a:xfrm>
            <a:off x="107951" y="2571750"/>
            <a:ext cx="8928098" cy="2033913"/>
          </a:xfrm>
        </p:spPr>
        <p:txBody>
          <a:bodyPr/>
          <a:lstStyle/>
          <a:p>
            <a:r>
              <a:rPr lang="sv-SE" dirty="0" smtClean="0"/>
              <a:t>Socialförvaltningen</a:t>
            </a:r>
            <a:br>
              <a:rPr lang="sv-SE" dirty="0" smtClean="0"/>
            </a:br>
            <a:endParaRPr lang="sv-SE" dirty="0" smtClean="0"/>
          </a:p>
          <a:p>
            <a:endParaRPr lang="sv-SE" dirty="0" smtClean="0"/>
          </a:p>
          <a:p>
            <a:r>
              <a:rPr lang="sv-SE" sz="1400" smtClean="0"/>
              <a:t>Senast reviderad: </a:t>
            </a:r>
            <a:r>
              <a:rPr lang="sv-SE" sz="1400" dirty="0" smtClean="0"/>
              <a:t>2023-12-12</a:t>
            </a:r>
            <a:endParaRPr lang="sv-SE" sz="1400" dirty="0"/>
          </a:p>
          <a:p>
            <a:r>
              <a:rPr lang="sv-SE" dirty="0"/>
              <a:t>						</a:t>
            </a:r>
          </a:p>
        </p:txBody>
      </p:sp>
    </p:spTree>
    <p:extLst>
      <p:ext uri="{BB962C8B-B14F-4D97-AF65-F5344CB8AC3E}">
        <p14:creationId xmlns:p14="http://schemas.microsoft.com/office/powerpoint/2010/main" val="3266623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p:cNvPicPr>
            <a:picLocks noChangeAspect="1"/>
          </p:cNvPicPr>
          <p:nvPr/>
        </p:nvPicPr>
        <p:blipFill>
          <a:blip r:embed="rId3"/>
          <a:stretch>
            <a:fillRect/>
          </a:stretch>
        </p:blipFill>
        <p:spPr>
          <a:xfrm>
            <a:off x="1529861" y="219808"/>
            <a:ext cx="6265629" cy="4400036"/>
          </a:xfrm>
          <a:prstGeom prst="rect">
            <a:avLst/>
          </a:prstGeom>
        </p:spPr>
      </p:pic>
    </p:spTree>
    <p:extLst>
      <p:ext uri="{BB962C8B-B14F-4D97-AF65-F5344CB8AC3E}">
        <p14:creationId xmlns:p14="http://schemas.microsoft.com/office/powerpoint/2010/main" val="1034350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p:cNvPicPr>
            <a:picLocks noChangeAspect="1"/>
          </p:cNvPicPr>
          <p:nvPr/>
        </p:nvPicPr>
        <p:blipFill>
          <a:blip r:embed="rId3"/>
          <a:stretch>
            <a:fillRect/>
          </a:stretch>
        </p:blipFill>
        <p:spPr>
          <a:xfrm>
            <a:off x="1409598" y="96716"/>
            <a:ext cx="6035040" cy="4467291"/>
          </a:xfrm>
          <a:prstGeom prst="rect">
            <a:avLst/>
          </a:prstGeom>
        </p:spPr>
      </p:pic>
      <p:sp>
        <p:nvSpPr>
          <p:cNvPr id="2" name="textruta 1">
            <a:extLst>
              <a:ext uri="{FF2B5EF4-FFF2-40B4-BE49-F238E27FC236}">
                <a16:creationId xmlns:a16="http://schemas.microsoft.com/office/drawing/2014/main" id="{28BA76AD-4B6D-4D34-B362-162535A37A11}"/>
              </a:ext>
            </a:extLst>
          </p:cNvPr>
          <p:cNvSpPr txBox="1"/>
          <p:nvPr/>
        </p:nvSpPr>
        <p:spPr>
          <a:xfrm rot="449472">
            <a:off x="5832771" y="2395383"/>
            <a:ext cx="2895497" cy="1546577"/>
          </a:xfrm>
          <a:prstGeom prst="rect">
            <a:avLst/>
          </a:prstGeom>
          <a:noFill/>
          <a:ln>
            <a:solidFill>
              <a:srgbClr val="00B050"/>
            </a:solidFill>
          </a:ln>
        </p:spPr>
        <p:txBody>
          <a:bodyPr wrap="square" rtlCol="0">
            <a:spAutoFit/>
          </a:bodyPr>
          <a:lstStyle/>
          <a:p>
            <a:r>
              <a:rPr lang="sv-SE" dirty="0"/>
              <a:t>Hur ser det ut hos oss?</a:t>
            </a:r>
          </a:p>
          <a:p>
            <a:r>
              <a:rPr lang="sv-SE" dirty="0"/>
              <a:t>Vilka normer styr hos oss?</a:t>
            </a:r>
          </a:p>
          <a:p>
            <a:r>
              <a:rPr lang="sv-SE" dirty="0"/>
              <a:t> - När det gäller att be om ledigt?</a:t>
            </a:r>
            <a:br>
              <a:rPr lang="sv-SE" dirty="0"/>
            </a:br>
            <a:r>
              <a:rPr lang="sv-SE" dirty="0"/>
              <a:t> - Arbeta på en annan enhet?</a:t>
            </a:r>
            <a:br>
              <a:rPr lang="sv-SE" dirty="0"/>
            </a:br>
            <a:r>
              <a:rPr lang="sv-SE" dirty="0"/>
              <a:t> - Flytta en arbetsuppgift från morgon till fm? från kväll till natt? Från morgon till natt?</a:t>
            </a:r>
          </a:p>
        </p:txBody>
      </p:sp>
    </p:spTree>
    <p:extLst>
      <p:ext uri="{BB962C8B-B14F-4D97-AF65-F5344CB8AC3E}">
        <p14:creationId xmlns:p14="http://schemas.microsoft.com/office/powerpoint/2010/main" val="2217139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p:cNvSpPr>
            <a:spLocks noGrp="1"/>
          </p:cNvSpPr>
          <p:nvPr>
            <p:ph type="body" sz="quarter" idx="14"/>
          </p:nvPr>
        </p:nvSpPr>
        <p:spPr>
          <a:xfrm>
            <a:off x="102637" y="660682"/>
            <a:ext cx="8938726" cy="576293"/>
          </a:xfrm>
        </p:spPr>
        <p:txBody>
          <a:bodyPr/>
          <a:lstStyle/>
          <a:p>
            <a:pPr algn="ctr"/>
            <a:r>
              <a:rPr lang="sv-SE" dirty="0" smtClean="0"/>
              <a:t>Handbok för hållbar bemanningsplanering</a:t>
            </a:r>
            <a:endParaRPr lang="sv-SE" dirty="0"/>
          </a:p>
        </p:txBody>
      </p:sp>
      <p:sp>
        <p:nvSpPr>
          <p:cNvPr id="2" name="textruta 1"/>
          <p:cNvSpPr txBox="1"/>
          <p:nvPr/>
        </p:nvSpPr>
        <p:spPr>
          <a:xfrm>
            <a:off x="2416629" y="1742835"/>
            <a:ext cx="4180114" cy="507831"/>
          </a:xfrm>
          <a:prstGeom prst="rect">
            <a:avLst/>
          </a:prstGeom>
          <a:noFill/>
        </p:spPr>
        <p:txBody>
          <a:bodyPr wrap="square" rtlCol="0">
            <a:spAutoFit/>
          </a:bodyPr>
          <a:lstStyle/>
          <a:p>
            <a:r>
              <a:rPr lang="sv-SE" dirty="0" smtClean="0"/>
              <a:t>Finns publicerad på sidan om heltid som norm på extranätet – flik nr. 6</a:t>
            </a:r>
            <a:endParaRPr lang="sv-SE" dirty="0"/>
          </a:p>
        </p:txBody>
      </p:sp>
    </p:spTree>
    <p:extLst>
      <p:ext uri="{BB962C8B-B14F-4D97-AF65-F5344CB8AC3E}">
        <p14:creationId xmlns:p14="http://schemas.microsoft.com/office/powerpoint/2010/main" val="3688169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07999" y="-222628"/>
            <a:ext cx="8921875" cy="955610"/>
          </a:xfrm>
        </p:spPr>
        <p:txBody>
          <a:bodyPr/>
          <a:lstStyle/>
          <a:p>
            <a:r>
              <a:rPr lang="sv-SE" b="1" dirty="0"/>
              <a:t/>
            </a:r>
            <a:br>
              <a:rPr lang="sv-SE" b="1" dirty="0"/>
            </a:br>
            <a:r>
              <a:rPr lang="sv-SE" b="1" dirty="0"/>
              <a:t/>
            </a:r>
            <a:br>
              <a:rPr lang="sv-SE" b="1" dirty="0"/>
            </a:br>
            <a:r>
              <a:rPr lang="sv-SE" b="1" dirty="0"/>
              <a:t/>
            </a:r>
            <a:br>
              <a:rPr lang="sv-SE" b="1" dirty="0"/>
            </a:br>
            <a:r>
              <a:rPr lang="sv-SE" b="1" dirty="0"/>
              <a:t>Varför en handbok?</a:t>
            </a:r>
            <a:endParaRPr lang="sv-SE" dirty="0"/>
          </a:p>
        </p:txBody>
      </p:sp>
      <p:sp>
        <p:nvSpPr>
          <p:cNvPr id="3" name="Platshållare för text 2"/>
          <p:cNvSpPr>
            <a:spLocks noGrp="1"/>
          </p:cNvSpPr>
          <p:nvPr>
            <p:ph type="body" sz="quarter" idx="15"/>
          </p:nvPr>
        </p:nvSpPr>
        <p:spPr>
          <a:xfrm>
            <a:off x="503603" y="894133"/>
            <a:ext cx="8384043" cy="3548179"/>
          </a:xfrm>
        </p:spPr>
        <p:txBody>
          <a:bodyPr/>
          <a:lstStyle/>
          <a:p>
            <a:r>
              <a:rPr lang="sv-SE" dirty="0"/>
              <a:t>Syftet med handboken är att </a:t>
            </a:r>
            <a:r>
              <a:rPr lang="sv-SE" dirty="0" smtClean="0"/>
              <a:t>samtliga </a:t>
            </a:r>
            <a:r>
              <a:rPr lang="sv-SE" dirty="0"/>
              <a:t>enheter ska </a:t>
            </a:r>
            <a:r>
              <a:rPr lang="sv-SE" dirty="0" smtClean="0"/>
              <a:t>bemanna utifrån beviljade insatser och den enskildes behov.</a:t>
            </a:r>
          </a:p>
          <a:p>
            <a:r>
              <a:rPr lang="sv-SE" dirty="0" smtClean="0"/>
              <a:t>Syftet </a:t>
            </a:r>
            <a:r>
              <a:rPr lang="sv-SE" dirty="0"/>
              <a:t>är också att verksamheterna ska hålla en hög kvalitet, att medarbetarnas arbetstider ska vara hållbara över tid samt att arbetsmiljön ska vara god. </a:t>
            </a:r>
          </a:p>
          <a:p>
            <a:r>
              <a:rPr lang="sv-SE" dirty="0"/>
              <a:t>Handboken beskriver gemensamma ställningstaganden och alla olika roller som inkluderas i bemanningsprocessen. Den hjälper till att ha ett kvalitativt fokus kring planering och bemanning.</a:t>
            </a:r>
          </a:p>
          <a:p>
            <a:endParaRPr lang="sv-SE" dirty="0"/>
          </a:p>
        </p:txBody>
      </p:sp>
    </p:spTree>
    <p:extLst>
      <p:ext uri="{BB962C8B-B14F-4D97-AF65-F5344CB8AC3E}">
        <p14:creationId xmlns:p14="http://schemas.microsoft.com/office/powerpoint/2010/main" val="226350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73993" y="241494"/>
            <a:ext cx="5985070" cy="526553"/>
          </a:xfrm>
        </p:spPr>
        <p:txBody>
          <a:bodyPr/>
          <a:lstStyle/>
          <a:p>
            <a:r>
              <a:rPr lang="sv-SE" dirty="0"/>
              <a:t>Handbok för hållbar bemanningsplanering</a:t>
            </a:r>
          </a:p>
        </p:txBody>
      </p:sp>
      <p:sp>
        <p:nvSpPr>
          <p:cNvPr id="3" name="Platshållare för text 2"/>
          <p:cNvSpPr>
            <a:spLocks noGrp="1"/>
          </p:cNvSpPr>
          <p:nvPr>
            <p:ph type="body" sz="quarter" idx="15"/>
          </p:nvPr>
        </p:nvSpPr>
        <p:spPr>
          <a:xfrm>
            <a:off x="784959" y="913216"/>
            <a:ext cx="7857880" cy="3597238"/>
          </a:xfrm>
        </p:spPr>
        <p:txBody>
          <a:bodyPr/>
          <a:lstStyle/>
          <a:p>
            <a:r>
              <a:rPr lang="sv-SE" dirty="0"/>
              <a:t>Mycket vi tillsammans kan påverka på arbetsplatsen kring hur och när vi utför olika arbetsuppgifter och hur vi bemannar utifrån de boendes behov</a:t>
            </a:r>
            <a:br>
              <a:rPr lang="sv-SE" dirty="0"/>
            </a:br>
            <a:r>
              <a:rPr lang="sv-SE" dirty="0"/>
              <a:t>	</a:t>
            </a:r>
            <a:r>
              <a:rPr lang="sv-SE" sz="1600" dirty="0"/>
              <a:t>Det kommer vi </a:t>
            </a:r>
            <a:r>
              <a:rPr lang="sv-SE" sz="1600" dirty="0" smtClean="0"/>
              <a:t>tillsammans följa upp och utveckla </a:t>
            </a:r>
            <a:r>
              <a:rPr lang="sv-SE" sz="1600" dirty="0"/>
              <a:t>fortsätta att utveckla</a:t>
            </a:r>
          </a:p>
          <a:p>
            <a:r>
              <a:rPr lang="sv-SE" dirty="0"/>
              <a:t>Vissa delar behöver vi ha på liknande sätt över hela verksamheten</a:t>
            </a:r>
            <a:br>
              <a:rPr lang="sv-SE" dirty="0"/>
            </a:br>
            <a:r>
              <a:rPr lang="sv-SE" dirty="0"/>
              <a:t>	</a:t>
            </a:r>
            <a:r>
              <a:rPr lang="sv-SE" sz="1600" dirty="0"/>
              <a:t>Vad och hur är inte </a:t>
            </a:r>
            <a:r>
              <a:rPr lang="sv-SE" sz="1600" dirty="0" smtClean="0"/>
              <a:t>till fullo beslutat </a:t>
            </a:r>
            <a:r>
              <a:rPr lang="sv-SE" sz="1600" dirty="0"/>
              <a:t>än</a:t>
            </a:r>
          </a:p>
          <a:p>
            <a:r>
              <a:rPr lang="sv-SE" dirty="0"/>
              <a:t>De gemensamma principerna för bemanning framgår i Handbok för hållbar bemanningsplanering	</a:t>
            </a:r>
            <a:br>
              <a:rPr lang="sv-SE" dirty="0"/>
            </a:br>
            <a:r>
              <a:rPr lang="sv-SE" dirty="0"/>
              <a:t>	</a:t>
            </a:r>
            <a:r>
              <a:rPr lang="sv-SE" sz="1600" dirty="0"/>
              <a:t>Den arbetar vi efter från och med </a:t>
            </a:r>
            <a:r>
              <a:rPr lang="sv-SE" sz="1600" dirty="0" smtClean="0"/>
              <a:t>nu – handboken är ett styrdokument</a:t>
            </a:r>
            <a:endParaRPr lang="sv-SE" sz="1600" dirty="0"/>
          </a:p>
        </p:txBody>
      </p:sp>
      <p:sp>
        <p:nvSpPr>
          <p:cNvPr id="4" name="Pil: höger 3">
            <a:extLst>
              <a:ext uri="{FF2B5EF4-FFF2-40B4-BE49-F238E27FC236}">
                <a16:creationId xmlns:a16="http://schemas.microsoft.com/office/drawing/2014/main" id="{78563DA2-DDFA-4D53-99CE-51B92A32139F}"/>
              </a:ext>
            </a:extLst>
          </p:cNvPr>
          <p:cNvSpPr/>
          <p:nvPr/>
        </p:nvSpPr>
        <p:spPr>
          <a:xfrm>
            <a:off x="1361342" y="1986689"/>
            <a:ext cx="316523" cy="320919"/>
          </a:xfrm>
          <a:prstGeom prst="rightArrow">
            <a:avLst/>
          </a:prstGeom>
          <a:solidFill>
            <a:srgbClr val="00B050">
              <a:alpha val="5000"/>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p>
        </p:txBody>
      </p:sp>
      <p:sp>
        <p:nvSpPr>
          <p:cNvPr id="5" name="Pil: höger 4">
            <a:extLst>
              <a:ext uri="{FF2B5EF4-FFF2-40B4-BE49-F238E27FC236}">
                <a16:creationId xmlns:a16="http://schemas.microsoft.com/office/drawing/2014/main" id="{E62110ED-A72D-4431-BC83-C61616073908}"/>
              </a:ext>
            </a:extLst>
          </p:cNvPr>
          <p:cNvSpPr/>
          <p:nvPr/>
        </p:nvSpPr>
        <p:spPr>
          <a:xfrm>
            <a:off x="1361342" y="2835893"/>
            <a:ext cx="316523" cy="320919"/>
          </a:xfrm>
          <a:prstGeom prst="rightArrow">
            <a:avLst/>
          </a:prstGeom>
          <a:solidFill>
            <a:srgbClr val="00B050">
              <a:alpha val="5000"/>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p>
        </p:txBody>
      </p:sp>
      <p:sp>
        <p:nvSpPr>
          <p:cNvPr id="6" name="Pil: höger 5">
            <a:extLst>
              <a:ext uri="{FF2B5EF4-FFF2-40B4-BE49-F238E27FC236}">
                <a16:creationId xmlns:a16="http://schemas.microsoft.com/office/drawing/2014/main" id="{09D7BED5-07C8-43D7-A0A9-D90812EBB0D9}"/>
              </a:ext>
            </a:extLst>
          </p:cNvPr>
          <p:cNvSpPr/>
          <p:nvPr/>
        </p:nvSpPr>
        <p:spPr>
          <a:xfrm>
            <a:off x="1361341" y="3943520"/>
            <a:ext cx="316523" cy="320919"/>
          </a:xfrm>
          <a:prstGeom prst="rightArrow">
            <a:avLst/>
          </a:prstGeom>
          <a:solidFill>
            <a:srgbClr val="00B050">
              <a:alpha val="5000"/>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p>
        </p:txBody>
      </p:sp>
    </p:spTree>
    <p:extLst>
      <p:ext uri="{BB962C8B-B14F-4D97-AF65-F5344CB8AC3E}">
        <p14:creationId xmlns:p14="http://schemas.microsoft.com/office/powerpoint/2010/main" val="2846649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84957" y="422170"/>
            <a:ext cx="7268921" cy="955610"/>
          </a:xfrm>
        </p:spPr>
        <p:txBody>
          <a:bodyPr/>
          <a:lstStyle/>
          <a:p>
            <a:r>
              <a:rPr lang="sv-SE" dirty="0"/>
              <a:t>Handboken finns att tillgå för alla </a:t>
            </a:r>
            <a:r>
              <a:rPr lang="sv-SE" i="1" dirty="0"/>
              <a:t>och</a:t>
            </a:r>
            <a:r>
              <a:rPr lang="sv-SE" dirty="0"/>
              <a:t> </a:t>
            </a:r>
            <a:br>
              <a:rPr lang="sv-SE" dirty="0"/>
            </a:br>
            <a:r>
              <a:rPr lang="sv-SE" dirty="0"/>
              <a:t>bemanning ska planeras och följas upp med stöd av den</a:t>
            </a:r>
          </a:p>
        </p:txBody>
      </p:sp>
      <p:sp>
        <p:nvSpPr>
          <p:cNvPr id="3" name="Platshållare för text 2"/>
          <p:cNvSpPr>
            <a:spLocks noGrp="1"/>
          </p:cNvSpPr>
          <p:nvPr>
            <p:ph type="body" sz="quarter" idx="15"/>
          </p:nvPr>
        </p:nvSpPr>
        <p:spPr>
          <a:xfrm>
            <a:off x="784957" y="1582617"/>
            <a:ext cx="7409474" cy="2444262"/>
          </a:xfrm>
        </p:spPr>
        <p:txBody>
          <a:bodyPr/>
          <a:lstStyle/>
          <a:p>
            <a:r>
              <a:rPr lang="sv-SE" dirty="0" smtClean="0"/>
              <a:t>Handboken är ett </a:t>
            </a:r>
            <a:r>
              <a:rPr lang="sv-SE" dirty="0"/>
              <a:t>stöd i bemanningsprocessen som </a:t>
            </a:r>
            <a:r>
              <a:rPr lang="sv-SE" dirty="0" smtClean="0"/>
              <a:t>ska användas.</a:t>
            </a:r>
            <a:endParaRPr lang="sv-SE" dirty="0"/>
          </a:p>
          <a:p>
            <a:r>
              <a:rPr lang="sv-SE" dirty="0" smtClean="0"/>
              <a:t>Den kan också </a:t>
            </a:r>
            <a:r>
              <a:rPr lang="sv-SE" dirty="0"/>
              <a:t>fungera som ett uppslagsverk om </a:t>
            </a:r>
            <a:r>
              <a:rPr lang="sv-SE" dirty="0" smtClean="0"/>
              <a:t>enskild medarbetare vill </a:t>
            </a:r>
            <a:r>
              <a:rPr lang="sv-SE" dirty="0"/>
              <a:t>veta vad som är gällande i olika frågor som rör bemanning och frånvaro</a:t>
            </a:r>
            <a:r>
              <a:rPr lang="sv-SE" dirty="0" smtClean="0"/>
              <a:t>.</a:t>
            </a:r>
          </a:p>
          <a:p>
            <a:r>
              <a:rPr lang="sv-SE" dirty="0" smtClean="0"/>
              <a:t>I nuläget följs handboken upp halvårsvis.</a:t>
            </a:r>
            <a:endParaRPr lang="sv-SE" dirty="0"/>
          </a:p>
        </p:txBody>
      </p:sp>
    </p:spTree>
    <p:extLst>
      <p:ext uri="{BB962C8B-B14F-4D97-AF65-F5344CB8AC3E}">
        <p14:creationId xmlns:p14="http://schemas.microsoft.com/office/powerpoint/2010/main" val="1694096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p:cNvSpPr>
            <a:spLocks noGrp="1"/>
          </p:cNvSpPr>
          <p:nvPr>
            <p:ph type="body" sz="quarter" idx="14"/>
          </p:nvPr>
        </p:nvSpPr>
        <p:spPr>
          <a:xfrm>
            <a:off x="111967" y="1164535"/>
            <a:ext cx="8938727" cy="576293"/>
          </a:xfrm>
        </p:spPr>
        <p:txBody>
          <a:bodyPr/>
          <a:lstStyle/>
          <a:p>
            <a:pPr algn="ctr"/>
            <a:r>
              <a:rPr lang="sv-SE" dirty="0"/>
              <a:t>Så här jobbar vi vidare hos oss</a:t>
            </a:r>
          </a:p>
        </p:txBody>
      </p:sp>
      <p:sp>
        <p:nvSpPr>
          <p:cNvPr id="2" name="textruta 1"/>
          <p:cNvSpPr txBox="1"/>
          <p:nvPr/>
        </p:nvSpPr>
        <p:spPr>
          <a:xfrm rot="20520849">
            <a:off x="867748" y="2827176"/>
            <a:ext cx="4189444" cy="923330"/>
          </a:xfrm>
          <a:prstGeom prst="rect">
            <a:avLst/>
          </a:prstGeom>
          <a:noFill/>
        </p:spPr>
        <p:txBody>
          <a:bodyPr wrap="square" rtlCol="0">
            <a:spAutoFit/>
          </a:bodyPr>
          <a:lstStyle/>
          <a:p>
            <a:r>
              <a:rPr lang="sv-SE" dirty="0" smtClean="0">
                <a:solidFill>
                  <a:schemeClr val="accent1">
                    <a:lumMod val="75000"/>
                  </a:schemeClr>
                </a:solidFill>
              </a:rPr>
              <a:t>Tips!</a:t>
            </a:r>
            <a:br>
              <a:rPr lang="sv-SE" dirty="0" smtClean="0">
                <a:solidFill>
                  <a:schemeClr val="accent1">
                    <a:lumMod val="75000"/>
                  </a:schemeClr>
                </a:solidFill>
              </a:rPr>
            </a:br>
            <a:r>
              <a:rPr lang="sv-SE" dirty="0" smtClean="0">
                <a:solidFill>
                  <a:schemeClr val="accent1">
                    <a:lumMod val="75000"/>
                  </a:schemeClr>
                </a:solidFill>
              </a:rPr>
              <a:t>Gå igenom olika delar vid exempelvis APT i syfte att göra handboken känd samt för att skapa en gemensam dialog kring handbokens olika delar.</a:t>
            </a:r>
            <a:endParaRPr lang="sv-SE" dirty="0">
              <a:solidFill>
                <a:schemeClr val="accent1">
                  <a:lumMod val="75000"/>
                </a:schemeClr>
              </a:solidFill>
            </a:endParaRPr>
          </a:p>
        </p:txBody>
      </p:sp>
      <p:sp>
        <p:nvSpPr>
          <p:cNvPr id="4" name="Ellips 3"/>
          <p:cNvSpPr/>
          <p:nvPr/>
        </p:nvSpPr>
        <p:spPr>
          <a:xfrm rot="20439346">
            <a:off x="307910" y="2538797"/>
            <a:ext cx="5085184" cy="1567543"/>
          </a:xfrm>
          <a:prstGeom prst="ellipse">
            <a:avLst/>
          </a:prstGeom>
          <a:solidFill>
            <a:schemeClr val="accent6">
              <a:lumMod val="60000"/>
              <a:lumOff val="40000"/>
              <a:alpha val="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p>
        </p:txBody>
      </p:sp>
    </p:spTree>
    <p:extLst>
      <p:ext uri="{BB962C8B-B14F-4D97-AF65-F5344CB8AC3E}">
        <p14:creationId xmlns:p14="http://schemas.microsoft.com/office/powerpoint/2010/main" val="3106063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p:cNvSpPr>
            <a:spLocks noGrp="1"/>
          </p:cNvSpPr>
          <p:nvPr>
            <p:ph type="body" sz="quarter" idx="15"/>
          </p:nvPr>
        </p:nvSpPr>
        <p:spPr>
          <a:xfrm>
            <a:off x="802541" y="443527"/>
            <a:ext cx="7664451" cy="4046902"/>
          </a:xfrm>
        </p:spPr>
        <p:txBody>
          <a:bodyPr/>
          <a:lstStyle/>
          <a:p>
            <a:r>
              <a:rPr lang="sv-SE" dirty="0" smtClean="0"/>
              <a:t>Vad behöver vi förändra så </a:t>
            </a:r>
            <a:r>
              <a:rPr lang="sv-SE" dirty="0"/>
              <a:t>att vi närmar oss en </a:t>
            </a:r>
            <a:r>
              <a:rPr lang="sv-SE" dirty="0" smtClean="0"/>
              <a:t>heltidsorganisation?</a:t>
            </a:r>
          </a:p>
          <a:p>
            <a:r>
              <a:rPr lang="sv-SE" dirty="0" smtClean="0"/>
              <a:t>Hur genomför vi förändringen?</a:t>
            </a:r>
            <a:endParaRPr lang="sv-SE" dirty="0"/>
          </a:p>
          <a:p>
            <a:r>
              <a:rPr lang="sv-SE" dirty="0" smtClean="0"/>
              <a:t>Ta stöd av:</a:t>
            </a:r>
            <a:endParaRPr lang="sv-SE" dirty="0"/>
          </a:p>
          <a:p>
            <a:pPr lvl="1">
              <a:buFont typeface="Courier New" panose="02070309020205020404" pitchFamily="49" charset="0"/>
              <a:buChar char="o"/>
            </a:pPr>
            <a:r>
              <a:rPr lang="sv-SE" dirty="0" smtClean="0">
                <a:hlinkClick r:id="rId3"/>
              </a:rPr>
              <a:t>Organisera </a:t>
            </a:r>
            <a:r>
              <a:rPr lang="sv-SE" dirty="0">
                <a:hlinkClick r:id="rId3"/>
              </a:rPr>
              <a:t>och bemanna | Heltid | </a:t>
            </a:r>
            <a:r>
              <a:rPr lang="sv-SE" dirty="0" smtClean="0">
                <a:hlinkClick r:id="rId3"/>
              </a:rPr>
              <a:t>SKR</a:t>
            </a:r>
            <a:endParaRPr lang="sv-SE" dirty="0"/>
          </a:p>
          <a:p>
            <a:pPr lvl="1">
              <a:buFont typeface="Courier New" panose="02070309020205020404" pitchFamily="49" charset="0"/>
              <a:buChar char="o"/>
            </a:pPr>
            <a:r>
              <a:rPr lang="sv-SE" dirty="0" smtClean="0">
                <a:hlinkClick r:id="rId4"/>
              </a:rPr>
              <a:t>Hallbar_arbetstidsforlaggning.pptx </a:t>
            </a:r>
            <a:r>
              <a:rPr lang="sv-SE" dirty="0">
                <a:hlinkClick r:id="rId4"/>
              </a:rPr>
              <a:t>(</a:t>
            </a:r>
            <a:r>
              <a:rPr lang="sv-SE" dirty="0" smtClean="0">
                <a:hlinkClick r:id="rId4"/>
              </a:rPr>
              <a:t>live.com)</a:t>
            </a:r>
            <a:endParaRPr lang="sv-SE" dirty="0"/>
          </a:p>
          <a:p>
            <a:pPr lvl="1">
              <a:buFont typeface="Courier New" panose="02070309020205020404" pitchFamily="49" charset="0"/>
              <a:buChar char="o"/>
            </a:pPr>
            <a:r>
              <a:rPr lang="sv-SE" dirty="0" smtClean="0">
                <a:hlinkClick r:id="rId5"/>
              </a:rPr>
              <a:t>När </a:t>
            </a:r>
            <a:r>
              <a:rPr lang="sv-SE" dirty="0">
                <a:hlinkClick r:id="rId5"/>
              </a:rPr>
              <a:t>önskade arbetstider skadar den som önskar – </a:t>
            </a:r>
            <a:r>
              <a:rPr lang="sv-SE" dirty="0" smtClean="0">
                <a:hlinkClick r:id="rId5"/>
              </a:rPr>
              <a:t>Suntarbetsliv</a:t>
            </a:r>
            <a:endParaRPr lang="sv-SE" dirty="0" smtClean="0"/>
          </a:p>
          <a:p>
            <a:pPr lvl="1">
              <a:buFont typeface="Courier New" panose="02070309020205020404" pitchFamily="49" charset="0"/>
              <a:buChar char="o"/>
            </a:pPr>
            <a:r>
              <a:rPr lang="sv-SE" dirty="0">
                <a:hlinkClick r:id="rId6"/>
              </a:rPr>
              <a:t>Heltid som norm - Motala extranät</a:t>
            </a:r>
            <a:endParaRPr lang="sv-SE" dirty="0"/>
          </a:p>
          <a:p>
            <a:pPr marL="0" indent="0">
              <a:buNone/>
            </a:pPr>
            <a:endParaRPr lang="sv-SE" dirty="0"/>
          </a:p>
          <a:p>
            <a:pPr marL="0" indent="0">
              <a:buNone/>
            </a:pPr>
            <a:endParaRPr lang="sv-SE" dirty="0"/>
          </a:p>
          <a:p>
            <a:pPr marL="0" indent="0">
              <a:buNone/>
            </a:pPr>
            <a:endParaRPr lang="sv-SE" dirty="0"/>
          </a:p>
        </p:txBody>
      </p:sp>
    </p:spTree>
    <p:extLst>
      <p:ext uri="{BB962C8B-B14F-4D97-AF65-F5344CB8AC3E}">
        <p14:creationId xmlns:p14="http://schemas.microsoft.com/office/powerpoint/2010/main" val="378877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p:cNvSpPr>
            <a:spLocks noGrp="1"/>
          </p:cNvSpPr>
          <p:nvPr>
            <p:ph type="body" sz="quarter" idx="14"/>
          </p:nvPr>
        </p:nvSpPr>
        <p:spPr>
          <a:xfrm>
            <a:off x="102637" y="1248511"/>
            <a:ext cx="8910734" cy="576293"/>
          </a:xfrm>
        </p:spPr>
        <p:txBody>
          <a:bodyPr/>
          <a:lstStyle/>
          <a:p>
            <a:pPr algn="ctr"/>
            <a:r>
              <a:rPr lang="sv-SE" dirty="0"/>
              <a:t>Heltid som norm – vad är det?</a:t>
            </a:r>
          </a:p>
        </p:txBody>
      </p:sp>
    </p:spTree>
    <p:extLst>
      <p:ext uri="{BB962C8B-B14F-4D97-AF65-F5344CB8AC3E}">
        <p14:creationId xmlns:p14="http://schemas.microsoft.com/office/powerpoint/2010/main" val="333874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5-uddig stjärna 6"/>
          <p:cNvSpPr/>
          <p:nvPr/>
        </p:nvSpPr>
        <p:spPr>
          <a:xfrm>
            <a:off x="2639787" y="1050981"/>
            <a:ext cx="3572690" cy="2746256"/>
          </a:xfrm>
          <a:prstGeom prst="star5">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sv-SE">
              <a:solidFill>
                <a:prstClr val="black"/>
              </a:solidFill>
              <a:latin typeface="Calibri" panose="020F0502020204030204"/>
            </a:endParaRPr>
          </a:p>
        </p:txBody>
      </p:sp>
      <p:sp>
        <p:nvSpPr>
          <p:cNvPr id="8" name="textruta 7"/>
          <p:cNvSpPr txBox="1"/>
          <p:nvPr/>
        </p:nvSpPr>
        <p:spPr>
          <a:xfrm>
            <a:off x="1925820" y="249123"/>
            <a:ext cx="5000625" cy="715581"/>
          </a:xfrm>
          <a:prstGeom prst="rect">
            <a:avLst/>
          </a:prstGeom>
          <a:noFill/>
        </p:spPr>
        <p:txBody>
          <a:bodyPr wrap="square" rtlCol="0">
            <a:spAutoFit/>
          </a:bodyPr>
          <a:lstStyle/>
          <a:p>
            <a:pPr algn="ctr">
              <a:defRPr/>
            </a:pPr>
            <a:r>
              <a:rPr lang="sv-SE" b="1" dirty="0">
                <a:solidFill>
                  <a:prstClr val="black"/>
                </a:solidFill>
                <a:latin typeface="Calibri" panose="020F0502020204030204"/>
              </a:rPr>
              <a:t>Kompetensförsörjning</a:t>
            </a:r>
            <a:r>
              <a:rPr lang="sv-SE" dirty="0">
                <a:solidFill>
                  <a:prstClr val="black"/>
                </a:solidFill>
                <a:latin typeface="Calibri" panose="020F0502020204030204"/>
              </a:rPr>
              <a:t> – </a:t>
            </a:r>
          </a:p>
          <a:p>
            <a:pPr lvl="1">
              <a:defRPr/>
            </a:pPr>
            <a:r>
              <a:rPr lang="sv-SE" dirty="0">
                <a:solidFill>
                  <a:srgbClr val="1F4E79"/>
                </a:solidFill>
                <a:latin typeface="Calibri" panose="020F0502020204030204" pitchFamily="34" charset="0"/>
                <a:ea typeface="Times New Roman" panose="02020603050405020304" pitchFamily="18" charset="0"/>
              </a:rPr>
              <a:t>använda kompetent och redan introducerade medarbetare fullt ut för att klara kompetensförsörjningen </a:t>
            </a:r>
            <a:endParaRPr lang="sv-SE" dirty="0">
              <a:solidFill>
                <a:srgbClr val="1F4E79"/>
              </a:solidFill>
              <a:latin typeface="Calibri" panose="020F0502020204030204" pitchFamily="34" charset="0"/>
              <a:ea typeface="Calibri" panose="020F0502020204030204" pitchFamily="34" charset="0"/>
            </a:endParaRPr>
          </a:p>
        </p:txBody>
      </p:sp>
      <p:sp>
        <p:nvSpPr>
          <p:cNvPr id="9" name="textruta 8"/>
          <p:cNvSpPr txBox="1"/>
          <p:nvPr/>
        </p:nvSpPr>
        <p:spPr>
          <a:xfrm>
            <a:off x="6212477" y="1419360"/>
            <a:ext cx="2021480" cy="1546577"/>
          </a:xfrm>
          <a:prstGeom prst="rect">
            <a:avLst/>
          </a:prstGeom>
          <a:noFill/>
        </p:spPr>
        <p:txBody>
          <a:bodyPr wrap="square" rtlCol="0">
            <a:spAutoFit/>
          </a:bodyPr>
          <a:lstStyle/>
          <a:p>
            <a:pPr algn="r">
              <a:defRPr/>
            </a:pPr>
            <a:r>
              <a:rPr lang="sv-SE" b="1" dirty="0">
                <a:solidFill>
                  <a:prstClr val="black"/>
                </a:solidFill>
                <a:latin typeface="Calibri" panose="020F0502020204030204"/>
              </a:rPr>
              <a:t>Heltidsinkomst</a:t>
            </a:r>
            <a:r>
              <a:rPr lang="sv-SE" dirty="0">
                <a:solidFill>
                  <a:prstClr val="black"/>
                </a:solidFill>
                <a:latin typeface="Calibri" panose="020F0502020204030204"/>
              </a:rPr>
              <a:t> – </a:t>
            </a:r>
            <a:r>
              <a:rPr lang="sv-SE" dirty="0">
                <a:solidFill>
                  <a:srgbClr val="1F4E79"/>
                </a:solidFill>
                <a:latin typeface="Calibri" panose="020F0502020204030204" pitchFamily="34" charset="0"/>
                <a:ea typeface="Times New Roman" panose="02020603050405020304" pitchFamily="18" charset="0"/>
              </a:rPr>
              <a:t>ekonomisk självständighet hos medarbetarna genom en heltidsinkomst – det bidrar till en pension som går att leva på</a:t>
            </a:r>
            <a:endParaRPr lang="sv-SE" dirty="0">
              <a:solidFill>
                <a:srgbClr val="1F4E79"/>
              </a:solidFill>
              <a:latin typeface="Calibri" panose="020F0502020204030204" pitchFamily="34" charset="0"/>
              <a:ea typeface="Calibri" panose="020F0502020204030204" pitchFamily="34" charset="0"/>
            </a:endParaRPr>
          </a:p>
          <a:p>
            <a:pPr algn="ctr">
              <a:defRPr/>
            </a:pPr>
            <a:endParaRPr lang="sv-SE" dirty="0">
              <a:solidFill>
                <a:prstClr val="black"/>
              </a:solidFill>
              <a:latin typeface="Calibri" panose="020F0502020204030204"/>
            </a:endParaRPr>
          </a:p>
        </p:txBody>
      </p:sp>
      <p:sp>
        <p:nvSpPr>
          <p:cNvPr id="11" name="textruta 10"/>
          <p:cNvSpPr txBox="1"/>
          <p:nvPr/>
        </p:nvSpPr>
        <p:spPr>
          <a:xfrm>
            <a:off x="4864078" y="3797237"/>
            <a:ext cx="4279922" cy="923330"/>
          </a:xfrm>
          <a:prstGeom prst="rect">
            <a:avLst/>
          </a:prstGeom>
          <a:noFill/>
        </p:spPr>
        <p:txBody>
          <a:bodyPr wrap="square" rtlCol="0">
            <a:spAutoFit/>
          </a:bodyPr>
          <a:lstStyle/>
          <a:p>
            <a:pPr algn="r">
              <a:defRPr/>
            </a:pPr>
            <a:r>
              <a:rPr lang="sv-SE" b="1" dirty="0">
                <a:solidFill>
                  <a:prstClr val="black"/>
                </a:solidFill>
                <a:latin typeface="Calibri" panose="020F0502020204030204"/>
              </a:rPr>
              <a:t>Jämställdhet</a:t>
            </a:r>
            <a:r>
              <a:rPr lang="sv-SE" dirty="0">
                <a:solidFill>
                  <a:prstClr val="black"/>
                </a:solidFill>
                <a:latin typeface="Calibri" panose="020F0502020204030204"/>
              </a:rPr>
              <a:t> –  </a:t>
            </a:r>
            <a:r>
              <a:rPr lang="sv-SE" dirty="0">
                <a:solidFill>
                  <a:srgbClr val="1F4E79"/>
                </a:solidFill>
                <a:latin typeface="Calibri" panose="020F0502020204030204" pitchFamily="34" charset="0"/>
                <a:ea typeface="Times New Roman" panose="02020603050405020304" pitchFamily="18" charset="0"/>
              </a:rPr>
              <a:t>kvinnor ska kunna delta i arbetslivet på samma sätt som män och få möjlighet att arbeta heltid. Det kräver att kvinnor och män delar på föräldraledighet och det obetalda hemarbetet </a:t>
            </a:r>
            <a:endParaRPr lang="sv-SE" dirty="0">
              <a:solidFill>
                <a:srgbClr val="1F4E79"/>
              </a:solidFill>
              <a:latin typeface="Calibri" panose="020F0502020204030204" pitchFamily="34" charset="0"/>
              <a:ea typeface="Calibri" panose="020F0502020204030204" pitchFamily="34" charset="0"/>
            </a:endParaRPr>
          </a:p>
        </p:txBody>
      </p:sp>
      <p:sp>
        <p:nvSpPr>
          <p:cNvPr id="12" name="textruta 11"/>
          <p:cNvSpPr txBox="1"/>
          <p:nvPr/>
        </p:nvSpPr>
        <p:spPr>
          <a:xfrm>
            <a:off x="341812" y="3420594"/>
            <a:ext cx="2653667" cy="1338828"/>
          </a:xfrm>
          <a:prstGeom prst="rect">
            <a:avLst/>
          </a:prstGeom>
          <a:noFill/>
        </p:spPr>
        <p:txBody>
          <a:bodyPr wrap="square" rtlCol="0">
            <a:spAutoFit/>
          </a:bodyPr>
          <a:lstStyle/>
          <a:p>
            <a:pPr>
              <a:defRPr/>
            </a:pPr>
            <a:r>
              <a:rPr lang="sv-SE" b="1" dirty="0">
                <a:solidFill>
                  <a:prstClr val="black"/>
                </a:solidFill>
                <a:latin typeface="Calibri" panose="020F0502020204030204"/>
              </a:rPr>
              <a:t>Brukarperspektivet</a:t>
            </a:r>
            <a:r>
              <a:rPr lang="sv-SE" dirty="0">
                <a:solidFill>
                  <a:prstClr val="black"/>
                </a:solidFill>
                <a:latin typeface="Calibri" panose="020F0502020204030204"/>
              </a:rPr>
              <a:t> – </a:t>
            </a:r>
            <a:r>
              <a:rPr lang="sv-SE" dirty="0">
                <a:solidFill>
                  <a:srgbClr val="1F4E79"/>
                </a:solidFill>
                <a:latin typeface="Calibri" panose="020F0502020204030204" pitchFamily="34" charset="0"/>
                <a:ea typeface="Times New Roman" panose="02020603050405020304" pitchFamily="18" charset="0"/>
              </a:rPr>
              <a:t>säkerställa en kvalitativ verksamhet med bättre kontinuitet genom arbete med en hållbar arbetstidsförläggning och personal med rätt kompetens  </a:t>
            </a:r>
            <a:endParaRPr lang="sv-SE" dirty="0">
              <a:solidFill>
                <a:srgbClr val="1F4E79"/>
              </a:solidFill>
              <a:latin typeface="Calibri" panose="020F0502020204030204" pitchFamily="34" charset="0"/>
              <a:ea typeface="Calibri" panose="020F0502020204030204" pitchFamily="34" charset="0"/>
            </a:endParaRPr>
          </a:p>
          <a:p>
            <a:pPr algn="ctr">
              <a:defRPr/>
            </a:pPr>
            <a:endParaRPr lang="sv-SE" dirty="0">
              <a:solidFill>
                <a:prstClr val="black"/>
              </a:solidFill>
              <a:latin typeface="Calibri" panose="020F0502020204030204"/>
            </a:endParaRPr>
          </a:p>
        </p:txBody>
      </p:sp>
      <p:sp>
        <p:nvSpPr>
          <p:cNvPr id="13" name="textruta 12"/>
          <p:cNvSpPr txBox="1"/>
          <p:nvPr/>
        </p:nvSpPr>
        <p:spPr>
          <a:xfrm>
            <a:off x="120118" y="1419360"/>
            <a:ext cx="2741364" cy="1546577"/>
          </a:xfrm>
          <a:prstGeom prst="rect">
            <a:avLst/>
          </a:prstGeom>
          <a:noFill/>
        </p:spPr>
        <p:txBody>
          <a:bodyPr wrap="square" rtlCol="0">
            <a:spAutoFit/>
          </a:bodyPr>
          <a:lstStyle/>
          <a:p>
            <a:pPr>
              <a:defRPr/>
            </a:pPr>
            <a:r>
              <a:rPr lang="sv-SE" b="1" dirty="0">
                <a:solidFill>
                  <a:prstClr val="black"/>
                </a:solidFill>
                <a:latin typeface="Calibri" panose="020F0502020204030204"/>
              </a:rPr>
              <a:t>Attraktiv arbetsgivare </a:t>
            </a:r>
            <a:r>
              <a:rPr lang="sv-SE" dirty="0">
                <a:solidFill>
                  <a:prstClr val="black"/>
                </a:solidFill>
                <a:latin typeface="Calibri" panose="020F0502020204030204"/>
              </a:rPr>
              <a:t>– </a:t>
            </a:r>
            <a:r>
              <a:rPr lang="sv-SE" dirty="0">
                <a:solidFill>
                  <a:srgbClr val="1F4E79"/>
                </a:solidFill>
                <a:latin typeface="Calibri" panose="020F0502020204030204" pitchFamily="34" charset="0"/>
                <a:ea typeface="Times New Roman" panose="02020603050405020304" pitchFamily="18" charset="0"/>
              </a:rPr>
              <a:t>kommuner och regioner behöver erbjuda heltidsanställningar och hållbara arbetstider för att vara konkurrenskraftiga och upplevas som attraktiva arbetsgivare </a:t>
            </a:r>
            <a:endParaRPr lang="sv-SE" dirty="0">
              <a:solidFill>
                <a:srgbClr val="1F4E79"/>
              </a:solidFill>
              <a:latin typeface="Calibri" panose="020F0502020204030204" pitchFamily="34" charset="0"/>
              <a:ea typeface="Calibri" panose="020F0502020204030204" pitchFamily="34" charset="0"/>
            </a:endParaRPr>
          </a:p>
          <a:p>
            <a:pPr algn="ctr">
              <a:defRPr/>
            </a:pPr>
            <a:endParaRPr lang="sv-SE" dirty="0">
              <a:solidFill>
                <a:prstClr val="black"/>
              </a:solidFill>
              <a:latin typeface="Calibri" panose="020F0502020204030204"/>
            </a:endParaRPr>
          </a:p>
        </p:txBody>
      </p:sp>
      <p:sp>
        <p:nvSpPr>
          <p:cNvPr id="14" name="textruta 13"/>
          <p:cNvSpPr txBox="1"/>
          <p:nvPr/>
        </p:nvSpPr>
        <p:spPr>
          <a:xfrm>
            <a:off x="3730535" y="2449632"/>
            <a:ext cx="1584689" cy="300082"/>
          </a:xfrm>
          <a:prstGeom prst="rect">
            <a:avLst/>
          </a:prstGeom>
          <a:noFill/>
        </p:spPr>
        <p:txBody>
          <a:bodyPr wrap="square" rtlCol="0">
            <a:spAutoFit/>
          </a:bodyPr>
          <a:lstStyle/>
          <a:p>
            <a:pPr>
              <a:defRPr/>
            </a:pPr>
            <a:r>
              <a:rPr lang="sv-SE" dirty="0">
                <a:solidFill>
                  <a:prstClr val="black"/>
                </a:solidFill>
                <a:latin typeface="Calibri" panose="020F0502020204030204"/>
              </a:rPr>
              <a:t>HELTID SOM NORM</a:t>
            </a:r>
          </a:p>
        </p:txBody>
      </p:sp>
      <p:sp>
        <p:nvSpPr>
          <p:cNvPr id="15" name="Rektangel 14"/>
          <p:cNvSpPr/>
          <p:nvPr/>
        </p:nvSpPr>
        <p:spPr>
          <a:xfrm>
            <a:off x="6994097" y="249123"/>
            <a:ext cx="2002742" cy="715581"/>
          </a:xfrm>
          <a:prstGeom prst="rect">
            <a:avLst/>
          </a:prstGeom>
        </p:spPr>
        <p:txBody>
          <a:bodyPr wrap="square">
            <a:spAutoFit/>
          </a:bodyPr>
          <a:lstStyle/>
          <a:p>
            <a:r>
              <a:rPr lang="sv-SE" dirty="0"/>
              <a:t>Film </a:t>
            </a:r>
          </a:p>
          <a:p>
            <a:r>
              <a:rPr lang="sv-SE" dirty="0">
                <a:hlinkClick r:id="rId3"/>
              </a:rPr>
              <a:t>Heltid som norm - Motala extranät</a:t>
            </a:r>
            <a:endParaRPr lang="sv-SE" dirty="0"/>
          </a:p>
        </p:txBody>
      </p:sp>
      <p:sp>
        <p:nvSpPr>
          <p:cNvPr id="4" name="Rektangel med rundade hörn 3"/>
          <p:cNvSpPr/>
          <p:nvPr/>
        </p:nvSpPr>
        <p:spPr>
          <a:xfrm>
            <a:off x="6926445" y="161925"/>
            <a:ext cx="2070394" cy="971550"/>
          </a:xfrm>
          <a:prstGeom prst="roundRect">
            <a:avLst/>
          </a:prstGeom>
          <a:solidFill>
            <a:srgbClr val="0070C0">
              <a:alpha val="5000"/>
            </a:srgb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p>
        </p:txBody>
      </p:sp>
    </p:spTree>
    <p:extLst>
      <p:ext uri="{BB962C8B-B14F-4D97-AF65-F5344CB8AC3E}">
        <p14:creationId xmlns:p14="http://schemas.microsoft.com/office/powerpoint/2010/main" val="13636108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p:cNvPicPr>
            <a:picLocks noChangeAspect="1"/>
          </p:cNvPicPr>
          <p:nvPr/>
        </p:nvPicPr>
        <p:blipFill>
          <a:blip r:embed="rId3"/>
          <a:stretch>
            <a:fillRect/>
          </a:stretch>
        </p:blipFill>
        <p:spPr>
          <a:xfrm>
            <a:off x="114965" y="92796"/>
            <a:ext cx="8909292" cy="4457431"/>
          </a:xfrm>
          <a:prstGeom prst="rect">
            <a:avLst/>
          </a:prstGeom>
        </p:spPr>
      </p:pic>
    </p:spTree>
    <p:extLst>
      <p:ext uri="{BB962C8B-B14F-4D97-AF65-F5344CB8AC3E}">
        <p14:creationId xmlns:p14="http://schemas.microsoft.com/office/powerpoint/2010/main" val="1060673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p:cNvSpPr>
            <a:spLocks noGrp="1"/>
          </p:cNvSpPr>
          <p:nvPr>
            <p:ph type="body" sz="quarter" idx="14"/>
          </p:nvPr>
        </p:nvSpPr>
        <p:spPr>
          <a:xfrm>
            <a:off x="139959" y="1173866"/>
            <a:ext cx="8864082" cy="576293"/>
          </a:xfrm>
        </p:spPr>
        <p:txBody>
          <a:bodyPr/>
          <a:lstStyle/>
          <a:p>
            <a:r>
              <a:rPr lang="sv-SE" dirty="0" smtClean="0"/>
              <a:t>Vem har bestämt att vi ska arbeta med heltid som norm?</a:t>
            </a:r>
            <a:endParaRPr lang="sv-SE" dirty="0"/>
          </a:p>
        </p:txBody>
      </p:sp>
    </p:spTree>
    <p:extLst>
      <p:ext uri="{BB962C8B-B14F-4D97-AF65-F5344CB8AC3E}">
        <p14:creationId xmlns:p14="http://schemas.microsoft.com/office/powerpoint/2010/main" val="3041115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dirty="0"/>
              <a:t>Vem har bestämt detta?</a:t>
            </a:r>
          </a:p>
        </p:txBody>
      </p:sp>
      <p:sp>
        <p:nvSpPr>
          <p:cNvPr id="4" name="Platshållare för text 3"/>
          <p:cNvSpPr>
            <a:spLocks noGrp="1"/>
          </p:cNvSpPr>
          <p:nvPr>
            <p:ph type="body" sz="quarter" idx="15"/>
          </p:nvPr>
        </p:nvSpPr>
        <p:spPr/>
        <p:txBody>
          <a:bodyPr/>
          <a:lstStyle/>
          <a:p>
            <a:r>
              <a:rPr lang="sv-SE" dirty="0"/>
              <a:t>Kommunal och Sveriges kommuner och regioner (SKR) driver detta arbete tillsammans</a:t>
            </a:r>
          </a:p>
          <a:p>
            <a:r>
              <a:rPr lang="sv-SE" dirty="0"/>
              <a:t>Att heltid ska vara norm tydliggörs i vårt kollektivavtal (HÖK 20)</a:t>
            </a:r>
          </a:p>
          <a:p>
            <a:r>
              <a:rPr lang="sv-SE" dirty="0"/>
              <a:t>Det finns också ett lokalt beslut om detta i Motala kommuns personalpolitiska program</a:t>
            </a:r>
          </a:p>
        </p:txBody>
      </p:sp>
      <p:sp>
        <p:nvSpPr>
          <p:cNvPr id="5" name="Rektangel 4"/>
          <p:cNvSpPr/>
          <p:nvPr/>
        </p:nvSpPr>
        <p:spPr>
          <a:xfrm>
            <a:off x="5219700" y="2677207"/>
            <a:ext cx="3386667" cy="1077218"/>
          </a:xfrm>
          <a:prstGeom prst="rect">
            <a:avLst/>
          </a:prstGeom>
        </p:spPr>
        <p:txBody>
          <a:bodyPr wrap="square">
            <a:spAutoFit/>
          </a:bodyPr>
          <a:lstStyle/>
          <a:p>
            <a:r>
              <a:rPr lang="sv-SE" sz="1600" i="1" dirty="0"/>
              <a:t>” tillsvidareanställning på heltid ska vara det normala vid nyanställning och redan anställda medarbetare ska i högre utsträckning arbeta heltid.”</a:t>
            </a:r>
          </a:p>
        </p:txBody>
      </p:sp>
      <p:pic>
        <p:nvPicPr>
          <p:cNvPr id="2050" name="Picture 2" descr="Visa källbild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1963" y="1097036"/>
            <a:ext cx="2410726" cy="99883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Visa källbilde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61963" y="189348"/>
            <a:ext cx="2410726" cy="8151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1526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p:cNvSpPr>
            <a:spLocks noGrp="1"/>
          </p:cNvSpPr>
          <p:nvPr>
            <p:ph type="body" sz="quarter" idx="14"/>
          </p:nvPr>
        </p:nvSpPr>
        <p:spPr>
          <a:xfrm>
            <a:off x="107951" y="1155205"/>
            <a:ext cx="8952506" cy="576293"/>
          </a:xfrm>
        </p:spPr>
        <p:txBody>
          <a:bodyPr/>
          <a:lstStyle/>
          <a:p>
            <a:r>
              <a:rPr lang="sv-SE" dirty="0"/>
              <a:t>Att gå från en deltidsorganisation till en heltidsorganisation</a:t>
            </a:r>
          </a:p>
        </p:txBody>
      </p:sp>
    </p:spTree>
    <p:extLst>
      <p:ext uri="{BB962C8B-B14F-4D97-AF65-F5344CB8AC3E}">
        <p14:creationId xmlns:p14="http://schemas.microsoft.com/office/powerpoint/2010/main" val="4256512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p:cNvSpPr>
            <a:spLocks noGrp="1"/>
          </p:cNvSpPr>
          <p:nvPr>
            <p:ph type="title"/>
          </p:nvPr>
        </p:nvSpPr>
        <p:spPr>
          <a:xfrm>
            <a:off x="107999" y="96785"/>
            <a:ext cx="8921875" cy="616447"/>
          </a:xfrm>
        </p:spPr>
        <p:txBody>
          <a:bodyPr/>
          <a:lstStyle/>
          <a:p>
            <a:r>
              <a:rPr lang="sv-SE" dirty="0"/>
              <a:t>Från en deltidsorganisation till en heltidsorganisation</a:t>
            </a:r>
          </a:p>
        </p:txBody>
      </p:sp>
      <p:pic>
        <p:nvPicPr>
          <p:cNvPr id="6" name="Bildobjekt 5"/>
          <p:cNvPicPr>
            <a:picLocks noChangeAspect="1"/>
          </p:cNvPicPr>
          <p:nvPr/>
        </p:nvPicPr>
        <p:blipFill>
          <a:blip r:embed="rId3"/>
          <a:stretch>
            <a:fillRect/>
          </a:stretch>
        </p:blipFill>
        <p:spPr>
          <a:xfrm>
            <a:off x="1661117" y="743874"/>
            <a:ext cx="5029830" cy="3766793"/>
          </a:xfrm>
          <a:prstGeom prst="rect">
            <a:avLst/>
          </a:prstGeom>
        </p:spPr>
      </p:pic>
    </p:spTree>
    <p:extLst>
      <p:ext uri="{BB962C8B-B14F-4D97-AF65-F5344CB8AC3E}">
        <p14:creationId xmlns:p14="http://schemas.microsoft.com/office/powerpoint/2010/main" val="1360236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ihandsfigur 2"/>
          <p:cNvSpPr/>
          <p:nvPr/>
        </p:nvSpPr>
        <p:spPr>
          <a:xfrm>
            <a:off x="131125" y="2092813"/>
            <a:ext cx="843776" cy="667920"/>
          </a:xfrm>
          <a:custGeom>
            <a:avLst/>
            <a:gdLst>
              <a:gd name="connsiteX0" fmla="*/ 0 w 1125034"/>
              <a:gd name="connsiteY0" fmla="*/ 89056 h 890560"/>
              <a:gd name="connsiteX1" fmla="*/ 89056 w 1125034"/>
              <a:gd name="connsiteY1" fmla="*/ 0 h 890560"/>
              <a:gd name="connsiteX2" fmla="*/ 1035978 w 1125034"/>
              <a:gd name="connsiteY2" fmla="*/ 0 h 890560"/>
              <a:gd name="connsiteX3" fmla="*/ 1125034 w 1125034"/>
              <a:gd name="connsiteY3" fmla="*/ 89056 h 890560"/>
              <a:gd name="connsiteX4" fmla="*/ 1125034 w 1125034"/>
              <a:gd name="connsiteY4" fmla="*/ 801504 h 890560"/>
              <a:gd name="connsiteX5" fmla="*/ 1035978 w 1125034"/>
              <a:gd name="connsiteY5" fmla="*/ 890560 h 890560"/>
              <a:gd name="connsiteX6" fmla="*/ 89056 w 1125034"/>
              <a:gd name="connsiteY6" fmla="*/ 890560 h 890560"/>
              <a:gd name="connsiteX7" fmla="*/ 0 w 1125034"/>
              <a:gd name="connsiteY7" fmla="*/ 801504 h 890560"/>
              <a:gd name="connsiteX8" fmla="*/ 0 w 1125034"/>
              <a:gd name="connsiteY8" fmla="*/ 89056 h 890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5034" h="890560">
                <a:moveTo>
                  <a:pt x="0" y="89056"/>
                </a:moveTo>
                <a:cubicBezTo>
                  <a:pt x="0" y="39872"/>
                  <a:pt x="39872" y="0"/>
                  <a:pt x="89056" y="0"/>
                </a:cubicBezTo>
                <a:lnTo>
                  <a:pt x="1035978" y="0"/>
                </a:lnTo>
                <a:cubicBezTo>
                  <a:pt x="1085162" y="0"/>
                  <a:pt x="1125034" y="39872"/>
                  <a:pt x="1125034" y="89056"/>
                </a:cubicBezTo>
                <a:lnTo>
                  <a:pt x="1125034" y="801504"/>
                </a:lnTo>
                <a:cubicBezTo>
                  <a:pt x="1125034" y="850688"/>
                  <a:pt x="1085162" y="890560"/>
                  <a:pt x="1035978" y="890560"/>
                </a:cubicBezTo>
                <a:lnTo>
                  <a:pt x="89056" y="890560"/>
                </a:lnTo>
                <a:cubicBezTo>
                  <a:pt x="39872" y="890560"/>
                  <a:pt x="0" y="850688"/>
                  <a:pt x="0" y="801504"/>
                </a:cubicBezTo>
                <a:lnTo>
                  <a:pt x="0" y="89056"/>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9088" tIns="29088" rIns="29088" bIns="29088" numCol="1" spcCol="1270" anchor="ctr" anchorCtr="0">
            <a:noAutofit/>
          </a:bodyPr>
          <a:lstStyle/>
          <a:p>
            <a:pPr algn="ctr" defTabSz="666750">
              <a:lnSpc>
                <a:spcPct val="90000"/>
              </a:lnSpc>
              <a:spcBef>
                <a:spcPct val="0"/>
              </a:spcBef>
              <a:spcAft>
                <a:spcPct val="35000"/>
              </a:spcAft>
              <a:defRPr/>
            </a:pPr>
            <a:r>
              <a:rPr lang="sv-SE" sz="1500" dirty="0">
                <a:solidFill>
                  <a:srgbClr val="FFFFFF"/>
                </a:solidFill>
                <a:latin typeface="Barlow"/>
              </a:rPr>
              <a:t>Heltid som norm</a:t>
            </a:r>
          </a:p>
        </p:txBody>
      </p:sp>
      <p:sp>
        <p:nvSpPr>
          <p:cNvPr id="4" name="Frihandsfigur 3"/>
          <p:cNvSpPr/>
          <p:nvPr/>
        </p:nvSpPr>
        <p:spPr>
          <a:xfrm rot="17672838">
            <a:off x="780033" y="2117771"/>
            <a:ext cx="666723" cy="11540"/>
          </a:xfrm>
          <a:custGeom>
            <a:avLst/>
            <a:gdLst>
              <a:gd name="connsiteX0" fmla="*/ 0 w 888964"/>
              <a:gd name="connsiteY0" fmla="*/ 7693 h 15387"/>
              <a:gd name="connsiteX1" fmla="*/ 888964 w 888964"/>
              <a:gd name="connsiteY1" fmla="*/ 7693 h 15387"/>
            </a:gdLst>
            <a:ahLst/>
            <a:cxnLst>
              <a:cxn ang="0">
                <a:pos x="connsiteX0" y="connsiteY0"/>
              </a:cxn>
              <a:cxn ang="0">
                <a:pos x="connsiteX1" y="connsiteY1"/>
              </a:cxn>
            </a:cxnLst>
            <a:rect l="l" t="t" r="r" b="b"/>
            <a:pathLst>
              <a:path w="888964" h="15387">
                <a:moveTo>
                  <a:pt x="0" y="7693"/>
                </a:moveTo>
                <a:lnTo>
                  <a:pt x="888964" y="7693"/>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326218" tIns="-10898" rIns="326219" bIns="-10898" numCol="1" spcCol="1270" anchor="ctr" anchorCtr="0">
            <a:noAutofit/>
          </a:bodyPr>
          <a:lstStyle/>
          <a:p>
            <a:pPr algn="ctr" defTabSz="233363">
              <a:lnSpc>
                <a:spcPct val="90000"/>
              </a:lnSpc>
              <a:spcBef>
                <a:spcPct val="0"/>
              </a:spcBef>
              <a:spcAft>
                <a:spcPct val="35000"/>
              </a:spcAft>
              <a:defRPr/>
            </a:pPr>
            <a:endParaRPr lang="sv-SE" sz="525">
              <a:solidFill>
                <a:srgbClr val="000000">
                  <a:hueOff val="0"/>
                  <a:satOff val="0"/>
                  <a:lumOff val="0"/>
                  <a:alphaOff val="0"/>
                </a:srgbClr>
              </a:solidFill>
              <a:latin typeface="Barlow"/>
            </a:endParaRPr>
          </a:p>
        </p:txBody>
      </p:sp>
      <p:sp>
        <p:nvSpPr>
          <p:cNvPr id="5" name="Frihandsfigur 4"/>
          <p:cNvSpPr/>
          <p:nvPr/>
        </p:nvSpPr>
        <p:spPr>
          <a:xfrm>
            <a:off x="1251887" y="1609365"/>
            <a:ext cx="843776" cy="421888"/>
          </a:xfrm>
          <a:custGeom>
            <a:avLst/>
            <a:gdLst>
              <a:gd name="connsiteX0" fmla="*/ 0 w 1125034"/>
              <a:gd name="connsiteY0" fmla="*/ 56252 h 562517"/>
              <a:gd name="connsiteX1" fmla="*/ 56252 w 1125034"/>
              <a:gd name="connsiteY1" fmla="*/ 0 h 562517"/>
              <a:gd name="connsiteX2" fmla="*/ 1068782 w 1125034"/>
              <a:gd name="connsiteY2" fmla="*/ 0 h 562517"/>
              <a:gd name="connsiteX3" fmla="*/ 1125034 w 1125034"/>
              <a:gd name="connsiteY3" fmla="*/ 56252 h 562517"/>
              <a:gd name="connsiteX4" fmla="*/ 1125034 w 1125034"/>
              <a:gd name="connsiteY4" fmla="*/ 506265 h 562517"/>
              <a:gd name="connsiteX5" fmla="*/ 1068782 w 1125034"/>
              <a:gd name="connsiteY5" fmla="*/ 562517 h 562517"/>
              <a:gd name="connsiteX6" fmla="*/ 56252 w 1125034"/>
              <a:gd name="connsiteY6" fmla="*/ 562517 h 562517"/>
              <a:gd name="connsiteX7" fmla="*/ 0 w 1125034"/>
              <a:gd name="connsiteY7" fmla="*/ 506265 h 562517"/>
              <a:gd name="connsiteX8" fmla="*/ 0 w 1125034"/>
              <a:gd name="connsiteY8" fmla="*/ 56252 h 562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5034" h="562517">
                <a:moveTo>
                  <a:pt x="0" y="56252"/>
                </a:moveTo>
                <a:cubicBezTo>
                  <a:pt x="0" y="25185"/>
                  <a:pt x="25185" y="0"/>
                  <a:pt x="56252" y="0"/>
                </a:cubicBezTo>
                <a:lnTo>
                  <a:pt x="1068782" y="0"/>
                </a:lnTo>
                <a:cubicBezTo>
                  <a:pt x="1099849" y="0"/>
                  <a:pt x="1125034" y="25185"/>
                  <a:pt x="1125034" y="56252"/>
                </a:cubicBezTo>
                <a:lnTo>
                  <a:pt x="1125034" y="506265"/>
                </a:lnTo>
                <a:cubicBezTo>
                  <a:pt x="1125034" y="537332"/>
                  <a:pt x="1099849" y="562517"/>
                  <a:pt x="1068782" y="562517"/>
                </a:cubicBezTo>
                <a:lnTo>
                  <a:pt x="56252" y="562517"/>
                </a:lnTo>
                <a:cubicBezTo>
                  <a:pt x="25185" y="562517"/>
                  <a:pt x="0" y="537332"/>
                  <a:pt x="0" y="506265"/>
                </a:cubicBezTo>
                <a:lnTo>
                  <a:pt x="0" y="5625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72" tIns="18072" rIns="18072" bIns="18072" numCol="1" spcCol="1270" anchor="ctr" anchorCtr="0">
            <a:noAutofit/>
          </a:bodyPr>
          <a:lstStyle/>
          <a:p>
            <a:pPr algn="ctr" defTabSz="400050">
              <a:lnSpc>
                <a:spcPct val="90000"/>
              </a:lnSpc>
              <a:spcBef>
                <a:spcPct val="0"/>
              </a:spcBef>
              <a:spcAft>
                <a:spcPct val="35000"/>
              </a:spcAft>
              <a:defRPr/>
            </a:pPr>
            <a:r>
              <a:rPr lang="sv-SE" sz="900" dirty="0">
                <a:solidFill>
                  <a:srgbClr val="FFFFFF"/>
                </a:solidFill>
                <a:latin typeface="Barlow"/>
              </a:rPr>
              <a:t>Fler arbetstimmar (ca. 10%)</a:t>
            </a:r>
          </a:p>
        </p:txBody>
      </p:sp>
      <p:sp>
        <p:nvSpPr>
          <p:cNvPr id="6" name="Frihandsfigur 5"/>
          <p:cNvSpPr/>
          <p:nvPr/>
        </p:nvSpPr>
        <p:spPr>
          <a:xfrm rot="17692822">
            <a:off x="1863313" y="1450661"/>
            <a:ext cx="802211" cy="11540"/>
          </a:xfrm>
          <a:custGeom>
            <a:avLst/>
            <a:gdLst>
              <a:gd name="connsiteX0" fmla="*/ 0 w 1069615"/>
              <a:gd name="connsiteY0" fmla="*/ 7693 h 15387"/>
              <a:gd name="connsiteX1" fmla="*/ 1069615 w 1069615"/>
              <a:gd name="connsiteY1" fmla="*/ 7693 h 15387"/>
            </a:gdLst>
            <a:ahLst/>
            <a:cxnLst>
              <a:cxn ang="0">
                <a:pos x="connsiteX0" y="connsiteY0"/>
              </a:cxn>
              <a:cxn ang="0">
                <a:pos x="connsiteX1" y="connsiteY1"/>
              </a:cxn>
            </a:cxnLst>
            <a:rect l="l" t="t" r="r" b="b"/>
            <a:pathLst>
              <a:path w="1069615" h="15387">
                <a:moveTo>
                  <a:pt x="0" y="7693"/>
                </a:moveTo>
                <a:lnTo>
                  <a:pt x="1069615" y="7693"/>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390575" tIns="-14286" rIns="390576" bIns="-14285" numCol="1" spcCol="1270" anchor="ctr" anchorCtr="0">
            <a:noAutofit/>
          </a:bodyPr>
          <a:lstStyle/>
          <a:p>
            <a:pPr algn="ctr" defTabSz="233363">
              <a:lnSpc>
                <a:spcPct val="90000"/>
              </a:lnSpc>
              <a:spcBef>
                <a:spcPct val="0"/>
              </a:spcBef>
              <a:spcAft>
                <a:spcPct val="35000"/>
              </a:spcAft>
              <a:defRPr/>
            </a:pPr>
            <a:endParaRPr lang="sv-SE" sz="525">
              <a:solidFill>
                <a:srgbClr val="000000">
                  <a:hueOff val="0"/>
                  <a:satOff val="0"/>
                  <a:lumOff val="0"/>
                  <a:alphaOff val="0"/>
                </a:srgbClr>
              </a:solidFill>
              <a:latin typeface="Barlow"/>
            </a:endParaRPr>
          </a:p>
        </p:txBody>
      </p:sp>
      <p:sp>
        <p:nvSpPr>
          <p:cNvPr id="7" name="Frihandsfigur 6"/>
          <p:cNvSpPr/>
          <p:nvPr/>
        </p:nvSpPr>
        <p:spPr>
          <a:xfrm>
            <a:off x="2433174" y="881609"/>
            <a:ext cx="760360" cy="421888"/>
          </a:xfrm>
          <a:custGeom>
            <a:avLst/>
            <a:gdLst>
              <a:gd name="connsiteX0" fmla="*/ 0 w 1013813"/>
              <a:gd name="connsiteY0" fmla="*/ 56252 h 562517"/>
              <a:gd name="connsiteX1" fmla="*/ 56252 w 1013813"/>
              <a:gd name="connsiteY1" fmla="*/ 0 h 562517"/>
              <a:gd name="connsiteX2" fmla="*/ 957561 w 1013813"/>
              <a:gd name="connsiteY2" fmla="*/ 0 h 562517"/>
              <a:gd name="connsiteX3" fmla="*/ 1013813 w 1013813"/>
              <a:gd name="connsiteY3" fmla="*/ 56252 h 562517"/>
              <a:gd name="connsiteX4" fmla="*/ 1013813 w 1013813"/>
              <a:gd name="connsiteY4" fmla="*/ 506265 h 562517"/>
              <a:gd name="connsiteX5" fmla="*/ 957561 w 1013813"/>
              <a:gd name="connsiteY5" fmla="*/ 562517 h 562517"/>
              <a:gd name="connsiteX6" fmla="*/ 56252 w 1013813"/>
              <a:gd name="connsiteY6" fmla="*/ 562517 h 562517"/>
              <a:gd name="connsiteX7" fmla="*/ 0 w 1013813"/>
              <a:gd name="connsiteY7" fmla="*/ 506265 h 562517"/>
              <a:gd name="connsiteX8" fmla="*/ 0 w 1013813"/>
              <a:gd name="connsiteY8" fmla="*/ 56252 h 562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3813" h="562517">
                <a:moveTo>
                  <a:pt x="0" y="56252"/>
                </a:moveTo>
                <a:cubicBezTo>
                  <a:pt x="0" y="25185"/>
                  <a:pt x="25185" y="0"/>
                  <a:pt x="56252" y="0"/>
                </a:cubicBezTo>
                <a:lnTo>
                  <a:pt x="957561" y="0"/>
                </a:lnTo>
                <a:cubicBezTo>
                  <a:pt x="988628" y="0"/>
                  <a:pt x="1013813" y="25185"/>
                  <a:pt x="1013813" y="56252"/>
                </a:cubicBezTo>
                <a:lnTo>
                  <a:pt x="1013813" y="506265"/>
                </a:lnTo>
                <a:cubicBezTo>
                  <a:pt x="1013813" y="537332"/>
                  <a:pt x="988628" y="562517"/>
                  <a:pt x="957561" y="562517"/>
                </a:cubicBezTo>
                <a:lnTo>
                  <a:pt x="56252" y="562517"/>
                </a:lnTo>
                <a:cubicBezTo>
                  <a:pt x="25185" y="562517"/>
                  <a:pt x="0" y="537332"/>
                  <a:pt x="0" y="506265"/>
                </a:cubicBezTo>
                <a:lnTo>
                  <a:pt x="0" y="5625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596" tIns="17596" rIns="17596" bIns="17596" numCol="1" spcCol="1270" anchor="ctr" anchorCtr="0">
            <a:noAutofit/>
          </a:bodyPr>
          <a:lstStyle/>
          <a:p>
            <a:pPr algn="ctr" defTabSz="350044">
              <a:lnSpc>
                <a:spcPct val="90000"/>
              </a:lnSpc>
              <a:spcBef>
                <a:spcPct val="0"/>
              </a:spcBef>
              <a:spcAft>
                <a:spcPct val="35000"/>
              </a:spcAft>
              <a:defRPr/>
            </a:pPr>
            <a:r>
              <a:rPr lang="sv-SE" sz="788" dirty="0">
                <a:solidFill>
                  <a:srgbClr val="FFFFFF"/>
                </a:solidFill>
                <a:latin typeface="Barlow"/>
              </a:rPr>
              <a:t>Övertalighet (kort sikt)</a:t>
            </a:r>
          </a:p>
        </p:txBody>
      </p:sp>
      <p:sp>
        <p:nvSpPr>
          <p:cNvPr id="8" name="Frihandsfigur 7"/>
          <p:cNvSpPr/>
          <p:nvPr/>
        </p:nvSpPr>
        <p:spPr>
          <a:xfrm rot="19457599">
            <a:off x="3154467" y="965490"/>
            <a:ext cx="415645" cy="11540"/>
          </a:xfrm>
          <a:custGeom>
            <a:avLst/>
            <a:gdLst>
              <a:gd name="connsiteX0" fmla="*/ 0 w 554193"/>
              <a:gd name="connsiteY0" fmla="*/ 7693 h 15387"/>
              <a:gd name="connsiteX1" fmla="*/ 554193 w 554193"/>
              <a:gd name="connsiteY1" fmla="*/ 7693 h 15387"/>
            </a:gdLst>
            <a:ahLst/>
            <a:cxnLst>
              <a:cxn ang="0">
                <a:pos x="connsiteX0" y="connsiteY0"/>
              </a:cxn>
              <a:cxn ang="0">
                <a:pos x="connsiteX1" y="connsiteY1"/>
              </a:cxn>
            </a:cxnLst>
            <a:rect l="l" t="t" r="r" b="b"/>
            <a:pathLst>
              <a:path w="554193" h="15387">
                <a:moveTo>
                  <a:pt x="0" y="7693"/>
                </a:moveTo>
                <a:lnTo>
                  <a:pt x="554193" y="7693"/>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206956" tIns="-4621" rIns="206957" bIns="-4622" numCol="1" spcCol="1270" anchor="ctr" anchorCtr="0">
            <a:noAutofit/>
          </a:bodyPr>
          <a:lstStyle/>
          <a:p>
            <a:pPr algn="ctr" defTabSz="233363">
              <a:lnSpc>
                <a:spcPct val="90000"/>
              </a:lnSpc>
              <a:spcBef>
                <a:spcPct val="0"/>
              </a:spcBef>
              <a:spcAft>
                <a:spcPct val="35000"/>
              </a:spcAft>
              <a:defRPr/>
            </a:pPr>
            <a:endParaRPr lang="sv-SE" sz="525">
              <a:solidFill>
                <a:srgbClr val="000000">
                  <a:hueOff val="0"/>
                  <a:satOff val="0"/>
                  <a:lumOff val="0"/>
                  <a:alphaOff val="0"/>
                </a:srgbClr>
              </a:solidFill>
              <a:latin typeface="Barlow"/>
            </a:endParaRPr>
          </a:p>
        </p:txBody>
      </p:sp>
      <p:sp>
        <p:nvSpPr>
          <p:cNvPr id="9" name="Frihandsfigur 8"/>
          <p:cNvSpPr/>
          <p:nvPr/>
        </p:nvSpPr>
        <p:spPr>
          <a:xfrm>
            <a:off x="3531044" y="639023"/>
            <a:ext cx="843776" cy="421888"/>
          </a:xfrm>
          <a:custGeom>
            <a:avLst/>
            <a:gdLst>
              <a:gd name="connsiteX0" fmla="*/ 0 w 1125034"/>
              <a:gd name="connsiteY0" fmla="*/ 56252 h 562517"/>
              <a:gd name="connsiteX1" fmla="*/ 56252 w 1125034"/>
              <a:gd name="connsiteY1" fmla="*/ 0 h 562517"/>
              <a:gd name="connsiteX2" fmla="*/ 1068782 w 1125034"/>
              <a:gd name="connsiteY2" fmla="*/ 0 h 562517"/>
              <a:gd name="connsiteX3" fmla="*/ 1125034 w 1125034"/>
              <a:gd name="connsiteY3" fmla="*/ 56252 h 562517"/>
              <a:gd name="connsiteX4" fmla="*/ 1125034 w 1125034"/>
              <a:gd name="connsiteY4" fmla="*/ 506265 h 562517"/>
              <a:gd name="connsiteX5" fmla="*/ 1068782 w 1125034"/>
              <a:gd name="connsiteY5" fmla="*/ 562517 h 562517"/>
              <a:gd name="connsiteX6" fmla="*/ 56252 w 1125034"/>
              <a:gd name="connsiteY6" fmla="*/ 562517 h 562517"/>
              <a:gd name="connsiteX7" fmla="*/ 0 w 1125034"/>
              <a:gd name="connsiteY7" fmla="*/ 506265 h 562517"/>
              <a:gd name="connsiteX8" fmla="*/ 0 w 1125034"/>
              <a:gd name="connsiteY8" fmla="*/ 56252 h 562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5034" h="562517">
                <a:moveTo>
                  <a:pt x="0" y="56252"/>
                </a:moveTo>
                <a:cubicBezTo>
                  <a:pt x="0" y="25185"/>
                  <a:pt x="25185" y="0"/>
                  <a:pt x="56252" y="0"/>
                </a:cubicBezTo>
                <a:lnTo>
                  <a:pt x="1068782" y="0"/>
                </a:lnTo>
                <a:cubicBezTo>
                  <a:pt x="1099849" y="0"/>
                  <a:pt x="1125034" y="25185"/>
                  <a:pt x="1125034" y="56252"/>
                </a:cubicBezTo>
                <a:lnTo>
                  <a:pt x="1125034" y="506265"/>
                </a:lnTo>
                <a:cubicBezTo>
                  <a:pt x="1125034" y="537332"/>
                  <a:pt x="1099849" y="562517"/>
                  <a:pt x="1068782" y="562517"/>
                </a:cubicBezTo>
                <a:lnTo>
                  <a:pt x="56252" y="562517"/>
                </a:lnTo>
                <a:cubicBezTo>
                  <a:pt x="25185" y="562517"/>
                  <a:pt x="0" y="537332"/>
                  <a:pt x="0" y="506265"/>
                </a:cubicBezTo>
                <a:lnTo>
                  <a:pt x="0" y="5625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596" tIns="17596" rIns="17596" bIns="17596" numCol="1" spcCol="1270" anchor="ctr" anchorCtr="0">
            <a:noAutofit/>
          </a:bodyPr>
          <a:lstStyle/>
          <a:p>
            <a:pPr algn="ctr" defTabSz="350044">
              <a:lnSpc>
                <a:spcPct val="90000"/>
              </a:lnSpc>
              <a:spcBef>
                <a:spcPct val="0"/>
              </a:spcBef>
              <a:spcAft>
                <a:spcPct val="35000"/>
              </a:spcAft>
              <a:defRPr/>
            </a:pPr>
            <a:r>
              <a:rPr lang="sv-SE" sz="788" dirty="0">
                <a:solidFill>
                  <a:srgbClr val="FFFFFF"/>
                </a:solidFill>
                <a:latin typeface="Barlow"/>
              </a:rPr>
              <a:t>Minska antal medarbetare (varsel)</a:t>
            </a:r>
          </a:p>
        </p:txBody>
      </p:sp>
      <p:sp>
        <p:nvSpPr>
          <p:cNvPr id="10" name="Frihandsfigur 9"/>
          <p:cNvSpPr/>
          <p:nvPr/>
        </p:nvSpPr>
        <p:spPr>
          <a:xfrm rot="2142401">
            <a:off x="3154467" y="1208075"/>
            <a:ext cx="415645" cy="11540"/>
          </a:xfrm>
          <a:custGeom>
            <a:avLst/>
            <a:gdLst>
              <a:gd name="connsiteX0" fmla="*/ 0 w 554193"/>
              <a:gd name="connsiteY0" fmla="*/ 7693 h 15387"/>
              <a:gd name="connsiteX1" fmla="*/ 554193 w 554193"/>
              <a:gd name="connsiteY1" fmla="*/ 7693 h 15387"/>
            </a:gdLst>
            <a:ahLst/>
            <a:cxnLst>
              <a:cxn ang="0">
                <a:pos x="connsiteX0" y="connsiteY0"/>
              </a:cxn>
              <a:cxn ang="0">
                <a:pos x="connsiteX1" y="connsiteY1"/>
              </a:cxn>
            </a:cxnLst>
            <a:rect l="l" t="t" r="r" b="b"/>
            <a:pathLst>
              <a:path w="554193" h="15387">
                <a:moveTo>
                  <a:pt x="0" y="7693"/>
                </a:moveTo>
                <a:lnTo>
                  <a:pt x="554193" y="7693"/>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206957" tIns="-4622" rIns="206956" bIns="-4621" numCol="1" spcCol="1270" anchor="ctr" anchorCtr="0">
            <a:noAutofit/>
          </a:bodyPr>
          <a:lstStyle/>
          <a:p>
            <a:pPr algn="ctr" defTabSz="233363">
              <a:lnSpc>
                <a:spcPct val="90000"/>
              </a:lnSpc>
              <a:spcBef>
                <a:spcPct val="0"/>
              </a:spcBef>
              <a:spcAft>
                <a:spcPct val="35000"/>
              </a:spcAft>
              <a:defRPr/>
            </a:pPr>
            <a:endParaRPr lang="sv-SE" sz="525">
              <a:solidFill>
                <a:srgbClr val="000000">
                  <a:hueOff val="0"/>
                  <a:satOff val="0"/>
                  <a:lumOff val="0"/>
                  <a:alphaOff val="0"/>
                </a:srgbClr>
              </a:solidFill>
              <a:latin typeface="Barlow"/>
            </a:endParaRPr>
          </a:p>
        </p:txBody>
      </p:sp>
      <p:sp>
        <p:nvSpPr>
          <p:cNvPr id="11" name="Frihandsfigur 10"/>
          <p:cNvSpPr/>
          <p:nvPr/>
        </p:nvSpPr>
        <p:spPr>
          <a:xfrm>
            <a:off x="3531044" y="1124194"/>
            <a:ext cx="843776" cy="421888"/>
          </a:xfrm>
          <a:custGeom>
            <a:avLst/>
            <a:gdLst>
              <a:gd name="connsiteX0" fmla="*/ 0 w 1125034"/>
              <a:gd name="connsiteY0" fmla="*/ 56252 h 562517"/>
              <a:gd name="connsiteX1" fmla="*/ 56252 w 1125034"/>
              <a:gd name="connsiteY1" fmla="*/ 0 h 562517"/>
              <a:gd name="connsiteX2" fmla="*/ 1068782 w 1125034"/>
              <a:gd name="connsiteY2" fmla="*/ 0 h 562517"/>
              <a:gd name="connsiteX3" fmla="*/ 1125034 w 1125034"/>
              <a:gd name="connsiteY3" fmla="*/ 56252 h 562517"/>
              <a:gd name="connsiteX4" fmla="*/ 1125034 w 1125034"/>
              <a:gd name="connsiteY4" fmla="*/ 506265 h 562517"/>
              <a:gd name="connsiteX5" fmla="*/ 1068782 w 1125034"/>
              <a:gd name="connsiteY5" fmla="*/ 562517 h 562517"/>
              <a:gd name="connsiteX6" fmla="*/ 56252 w 1125034"/>
              <a:gd name="connsiteY6" fmla="*/ 562517 h 562517"/>
              <a:gd name="connsiteX7" fmla="*/ 0 w 1125034"/>
              <a:gd name="connsiteY7" fmla="*/ 506265 h 562517"/>
              <a:gd name="connsiteX8" fmla="*/ 0 w 1125034"/>
              <a:gd name="connsiteY8" fmla="*/ 56252 h 562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5034" h="562517">
                <a:moveTo>
                  <a:pt x="0" y="56252"/>
                </a:moveTo>
                <a:cubicBezTo>
                  <a:pt x="0" y="25185"/>
                  <a:pt x="25185" y="0"/>
                  <a:pt x="56252" y="0"/>
                </a:cubicBezTo>
                <a:lnTo>
                  <a:pt x="1068782" y="0"/>
                </a:lnTo>
                <a:cubicBezTo>
                  <a:pt x="1099849" y="0"/>
                  <a:pt x="1125034" y="25185"/>
                  <a:pt x="1125034" y="56252"/>
                </a:cubicBezTo>
                <a:lnTo>
                  <a:pt x="1125034" y="506265"/>
                </a:lnTo>
                <a:cubicBezTo>
                  <a:pt x="1125034" y="537332"/>
                  <a:pt x="1099849" y="562517"/>
                  <a:pt x="1068782" y="562517"/>
                </a:cubicBezTo>
                <a:lnTo>
                  <a:pt x="56252" y="562517"/>
                </a:lnTo>
                <a:cubicBezTo>
                  <a:pt x="25185" y="562517"/>
                  <a:pt x="0" y="537332"/>
                  <a:pt x="0" y="506265"/>
                </a:cubicBezTo>
                <a:lnTo>
                  <a:pt x="0" y="5625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596" tIns="17596" rIns="17596" bIns="17596" numCol="1" spcCol="1270" anchor="ctr" anchorCtr="0">
            <a:noAutofit/>
          </a:bodyPr>
          <a:lstStyle/>
          <a:p>
            <a:pPr algn="ctr" defTabSz="350044">
              <a:lnSpc>
                <a:spcPct val="90000"/>
              </a:lnSpc>
              <a:spcBef>
                <a:spcPct val="0"/>
              </a:spcBef>
              <a:spcAft>
                <a:spcPct val="35000"/>
              </a:spcAft>
              <a:defRPr/>
            </a:pPr>
            <a:r>
              <a:rPr lang="sv-SE" sz="788" dirty="0">
                <a:solidFill>
                  <a:srgbClr val="FFFFFF"/>
                </a:solidFill>
                <a:latin typeface="Barlow"/>
              </a:rPr>
              <a:t>Minska tillsättning av vikarier</a:t>
            </a:r>
          </a:p>
        </p:txBody>
      </p:sp>
      <p:sp>
        <p:nvSpPr>
          <p:cNvPr id="12" name="Frihandsfigur 11"/>
          <p:cNvSpPr/>
          <p:nvPr/>
        </p:nvSpPr>
        <p:spPr>
          <a:xfrm>
            <a:off x="4374821" y="1329368"/>
            <a:ext cx="337510" cy="11540"/>
          </a:xfrm>
          <a:custGeom>
            <a:avLst/>
            <a:gdLst>
              <a:gd name="connsiteX0" fmla="*/ 0 w 450013"/>
              <a:gd name="connsiteY0" fmla="*/ 7693 h 15387"/>
              <a:gd name="connsiteX1" fmla="*/ 450013 w 450013"/>
              <a:gd name="connsiteY1" fmla="*/ 7693 h 15387"/>
            </a:gdLst>
            <a:ahLst/>
            <a:cxnLst>
              <a:cxn ang="0">
                <a:pos x="connsiteX0" y="connsiteY0"/>
              </a:cxn>
              <a:cxn ang="0">
                <a:pos x="connsiteX1" y="connsiteY1"/>
              </a:cxn>
            </a:cxnLst>
            <a:rect l="l" t="t" r="r" b="b"/>
            <a:pathLst>
              <a:path w="450013" h="15387">
                <a:moveTo>
                  <a:pt x="0" y="7693"/>
                </a:moveTo>
                <a:lnTo>
                  <a:pt x="450013" y="7693"/>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169842" tIns="-2667" rIns="169843" bIns="-2668" numCol="1" spcCol="1270" anchor="ctr" anchorCtr="0">
            <a:noAutofit/>
          </a:bodyPr>
          <a:lstStyle/>
          <a:p>
            <a:pPr algn="ctr" defTabSz="233363">
              <a:lnSpc>
                <a:spcPct val="90000"/>
              </a:lnSpc>
              <a:spcBef>
                <a:spcPct val="0"/>
              </a:spcBef>
              <a:spcAft>
                <a:spcPct val="35000"/>
              </a:spcAft>
              <a:defRPr/>
            </a:pPr>
            <a:endParaRPr lang="sv-SE" sz="525">
              <a:solidFill>
                <a:srgbClr val="000000">
                  <a:hueOff val="0"/>
                  <a:satOff val="0"/>
                  <a:lumOff val="0"/>
                  <a:alphaOff val="0"/>
                </a:srgbClr>
              </a:solidFill>
              <a:latin typeface="Barlow"/>
            </a:endParaRPr>
          </a:p>
        </p:txBody>
      </p:sp>
      <p:sp>
        <p:nvSpPr>
          <p:cNvPr id="13" name="Frihandsfigur 12"/>
          <p:cNvSpPr/>
          <p:nvPr/>
        </p:nvSpPr>
        <p:spPr>
          <a:xfrm>
            <a:off x="4712330" y="1124194"/>
            <a:ext cx="843776" cy="421888"/>
          </a:xfrm>
          <a:custGeom>
            <a:avLst/>
            <a:gdLst>
              <a:gd name="connsiteX0" fmla="*/ 0 w 1125034"/>
              <a:gd name="connsiteY0" fmla="*/ 56252 h 562517"/>
              <a:gd name="connsiteX1" fmla="*/ 56252 w 1125034"/>
              <a:gd name="connsiteY1" fmla="*/ 0 h 562517"/>
              <a:gd name="connsiteX2" fmla="*/ 1068782 w 1125034"/>
              <a:gd name="connsiteY2" fmla="*/ 0 h 562517"/>
              <a:gd name="connsiteX3" fmla="*/ 1125034 w 1125034"/>
              <a:gd name="connsiteY3" fmla="*/ 56252 h 562517"/>
              <a:gd name="connsiteX4" fmla="*/ 1125034 w 1125034"/>
              <a:gd name="connsiteY4" fmla="*/ 506265 h 562517"/>
              <a:gd name="connsiteX5" fmla="*/ 1068782 w 1125034"/>
              <a:gd name="connsiteY5" fmla="*/ 562517 h 562517"/>
              <a:gd name="connsiteX6" fmla="*/ 56252 w 1125034"/>
              <a:gd name="connsiteY6" fmla="*/ 562517 h 562517"/>
              <a:gd name="connsiteX7" fmla="*/ 0 w 1125034"/>
              <a:gd name="connsiteY7" fmla="*/ 506265 h 562517"/>
              <a:gd name="connsiteX8" fmla="*/ 0 w 1125034"/>
              <a:gd name="connsiteY8" fmla="*/ 56252 h 562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5034" h="562517">
                <a:moveTo>
                  <a:pt x="0" y="56252"/>
                </a:moveTo>
                <a:cubicBezTo>
                  <a:pt x="0" y="25185"/>
                  <a:pt x="25185" y="0"/>
                  <a:pt x="56252" y="0"/>
                </a:cubicBezTo>
                <a:lnTo>
                  <a:pt x="1068782" y="0"/>
                </a:lnTo>
                <a:cubicBezTo>
                  <a:pt x="1099849" y="0"/>
                  <a:pt x="1125034" y="25185"/>
                  <a:pt x="1125034" y="56252"/>
                </a:cubicBezTo>
                <a:lnTo>
                  <a:pt x="1125034" y="506265"/>
                </a:lnTo>
                <a:cubicBezTo>
                  <a:pt x="1125034" y="537332"/>
                  <a:pt x="1099849" y="562517"/>
                  <a:pt x="1068782" y="562517"/>
                </a:cubicBezTo>
                <a:lnTo>
                  <a:pt x="56252" y="562517"/>
                </a:lnTo>
                <a:cubicBezTo>
                  <a:pt x="25185" y="562517"/>
                  <a:pt x="0" y="537332"/>
                  <a:pt x="0" y="506265"/>
                </a:cubicBezTo>
                <a:lnTo>
                  <a:pt x="0" y="5625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596" tIns="17596" rIns="17596" bIns="17596" numCol="1" spcCol="1270" anchor="ctr" anchorCtr="0">
            <a:noAutofit/>
          </a:bodyPr>
          <a:lstStyle/>
          <a:p>
            <a:pPr algn="ctr" defTabSz="350044">
              <a:lnSpc>
                <a:spcPct val="90000"/>
              </a:lnSpc>
              <a:spcBef>
                <a:spcPct val="0"/>
              </a:spcBef>
              <a:spcAft>
                <a:spcPct val="35000"/>
              </a:spcAft>
              <a:defRPr/>
            </a:pPr>
            <a:r>
              <a:rPr lang="sv-SE" sz="788" dirty="0">
                <a:solidFill>
                  <a:srgbClr val="FFFFFF"/>
                </a:solidFill>
                <a:latin typeface="Barlow"/>
              </a:rPr>
              <a:t>Minskad flexibilitet</a:t>
            </a:r>
          </a:p>
        </p:txBody>
      </p:sp>
      <p:sp>
        <p:nvSpPr>
          <p:cNvPr id="14" name="Frihandsfigur 13"/>
          <p:cNvSpPr/>
          <p:nvPr/>
        </p:nvSpPr>
        <p:spPr>
          <a:xfrm>
            <a:off x="5556107" y="1329368"/>
            <a:ext cx="337510" cy="11540"/>
          </a:xfrm>
          <a:custGeom>
            <a:avLst/>
            <a:gdLst>
              <a:gd name="connsiteX0" fmla="*/ 0 w 450013"/>
              <a:gd name="connsiteY0" fmla="*/ 7693 h 15387"/>
              <a:gd name="connsiteX1" fmla="*/ 450013 w 450013"/>
              <a:gd name="connsiteY1" fmla="*/ 7693 h 15387"/>
            </a:gdLst>
            <a:ahLst/>
            <a:cxnLst>
              <a:cxn ang="0">
                <a:pos x="connsiteX0" y="connsiteY0"/>
              </a:cxn>
              <a:cxn ang="0">
                <a:pos x="connsiteX1" y="connsiteY1"/>
              </a:cxn>
            </a:cxnLst>
            <a:rect l="l" t="t" r="r" b="b"/>
            <a:pathLst>
              <a:path w="450013" h="15387">
                <a:moveTo>
                  <a:pt x="0" y="7693"/>
                </a:moveTo>
                <a:lnTo>
                  <a:pt x="450013" y="7693"/>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169843" tIns="-2667" rIns="169842" bIns="-2668" numCol="1" spcCol="1270" anchor="ctr" anchorCtr="0">
            <a:noAutofit/>
          </a:bodyPr>
          <a:lstStyle/>
          <a:p>
            <a:pPr algn="ctr" defTabSz="233363">
              <a:lnSpc>
                <a:spcPct val="90000"/>
              </a:lnSpc>
              <a:spcBef>
                <a:spcPct val="0"/>
              </a:spcBef>
              <a:spcAft>
                <a:spcPct val="35000"/>
              </a:spcAft>
              <a:defRPr/>
            </a:pPr>
            <a:endParaRPr lang="sv-SE" sz="525">
              <a:solidFill>
                <a:srgbClr val="000000">
                  <a:hueOff val="0"/>
                  <a:satOff val="0"/>
                  <a:lumOff val="0"/>
                  <a:alphaOff val="0"/>
                </a:srgbClr>
              </a:solidFill>
              <a:latin typeface="Barlow"/>
            </a:endParaRPr>
          </a:p>
        </p:txBody>
      </p:sp>
      <p:sp>
        <p:nvSpPr>
          <p:cNvPr id="15" name="Frihandsfigur 14"/>
          <p:cNvSpPr/>
          <p:nvPr/>
        </p:nvSpPr>
        <p:spPr>
          <a:xfrm>
            <a:off x="5893617" y="1124194"/>
            <a:ext cx="843776" cy="421888"/>
          </a:xfrm>
          <a:custGeom>
            <a:avLst/>
            <a:gdLst>
              <a:gd name="connsiteX0" fmla="*/ 0 w 1125034"/>
              <a:gd name="connsiteY0" fmla="*/ 56252 h 562517"/>
              <a:gd name="connsiteX1" fmla="*/ 56252 w 1125034"/>
              <a:gd name="connsiteY1" fmla="*/ 0 h 562517"/>
              <a:gd name="connsiteX2" fmla="*/ 1068782 w 1125034"/>
              <a:gd name="connsiteY2" fmla="*/ 0 h 562517"/>
              <a:gd name="connsiteX3" fmla="*/ 1125034 w 1125034"/>
              <a:gd name="connsiteY3" fmla="*/ 56252 h 562517"/>
              <a:gd name="connsiteX4" fmla="*/ 1125034 w 1125034"/>
              <a:gd name="connsiteY4" fmla="*/ 506265 h 562517"/>
              <a:gd name="connsiteX5" fmla="*/ 1068782 w 1125034"/>
              <a:gd name="connsiteY5" fmla="*/ 562517 h 562517"/>
              <a:gd name="connsiteX6" fmla="*/ 56252 w 1125034"/>
              <a:gd name="connsiteY6" fmla="*/ 562517 h 562517"/>
              <a:gd name="connsiteX7" fmla="*/ 0 w 1125034"/>
              <a:gd name="connsiteY7" fmla="*/ 506265 h 562517"/>
              <a:gd name="connsiteX8" fmla="*/ 0 w 1125034"/>
              <a:gd name="connsiteY8" fmla="*/ 56252 h 562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5034" h="562517">
                <a:moveTo>
                  <a:pt x="0" y="56252"/>
                </a:moveTo>
                <a:cubicBezTo>
                  <a:pt x="0" y="25185"/>
                  <a:pt x="25185" y="0"/>
                  <a:pt x="56252" y="0"/>
                </a:cubicBezTo>
                <a:lnTo>
                  <a:pt x="1068782" y="0"/>
                </a:lnTo>
                <a:cubicBezTo>
                  <a:pt x="1099849" y="0"/>
                  <a:pt x="1125034" y="25185"/>
                  <a:pt x="1125034" y="56252"/>
                </a:cubicBezTo>
                <a:lnTo>
                  <a:pt x="1125034" y="506265"/>
                </a:lnTo>
                <a:cubicBezTo>
                  <a:pt x="1125034" y="537332"/>
                  <a:pt x="1099849" y="562517"/>
                  <a:pt x="1068782" y="562517"/>
                </a:cubicBezTo>
                <a:lnTo>
                  <a:pt x="56252" y="562517"/>
                </a:lnTo>
                <a:cubicBezTo>
                  <a:pt x="25185" y="562517"/>
                  <a:pt x="0" y="537332"/>
                  <a:pt x="0" y="506265"/>
                </a:cubicBezTo>
                <a:lnTo>
                  <a:pt x="0" y="5625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596" tIns="17596" rIns="17596" bIns="17596" numCol="1" spcCol="1270" anchor="ctr" anchorCtr="0">
            <a:noAutofit/>
          </a:bodyPr>
          <a:lstStyle/>
          <a:p>
            <a:pPr algn="ctr" defTabSz="350044">
              <a:lnSpc>
                <a:spcPct val="90000"/>
              </a:lnSpc>
              <a:spcBef>
                <a:spcPct val="0"/>
              </a:spcBef>
              <a:spcAft>
                <a:spcPct val="35000"/>
              </a:spcAft>
              <a:defRPr/>
            </a:pPr>
            <a:r>
              <a:rPr lang="sv-SE" sz="788" dirty="0">
                <a:solidFill>
                  <a:srgbClr val="FFFFFF"/>
                </a:solidFill>
                <a:latin typeface="Barlow"/>
              </a:rPr>
              <a:t>Behov av samarbete mellan enheter</a:t>
            </a:r>
          </a:p>
        </p:txBody>
      </p:sp>
      <p:sp>
        <p:nvSpPr>
          <p:cNvPr id="16" name="Frihandsfigur 15"/>
          <p:cNvSpPr/>
          <p:nvPr/>
        </p:nvSpPr>
        <p:spPr>
          <a:xfrm rot="18563751">
            <a:off x="6640255" y="1123892"/>
            <a:ext cx="531785" cy="11540"/>
          </a:xfrm>
          <a:custGeom>
            <a:avLst/>
            <a:gdLst>
              <a:gd name="connsiteX0" fmla="*/ 0 w 709046"/>
              <a:gd name="connsiteY0" fmla="*/ 7693 h 15387"/>
              <a:gd name="connsiteX1" fmla="*/ 709046 w 709046"/>
              <a:gd name="connsiteY1" fmla="*/ 7693 h 15387"/>
            </a:gdLst>
            <a:ahLst/>
            <a:cxnLst>
              <a:cxn ang="0">
                <a:pos x="connsiteX0" y="connsiteY0"/>
              </a:cxn>
              <a:cxn ang="0">
                <a:pos x="connsiteX1" y="connsiteY1"/>
              </a:cxn>
            </a:cxnLst>
            <a:rect l="l" t="t" r="r" b="b"/>
            <a:pathLst>
              <a:path w="709046" h="15387">
                <a:moveTo>
                  <a:pt x="0" y="7693"/>
                </a:moveTo>
                <a:lnTo>
                  <a:pt x="709046" y="7693"/>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262123" tIns="-7526" rIns="262123" bIns="-7524" numCol="1" spcCol="1270" anchor="ctr" anchorCtr="0">
            <a:noAutofit/>
          </a:bodyPr>
          <a:lstStyle/>
          <a:p>
            <a:pPr algn="ctr" defTabSz="233363">
              <a:lnSpc>
                <a:spcPct val="90000"/>
              </a:lnSpc>
              <a:spcBef>
                <a:spcPct val="0"/>
              </a:spcBef>
              <a:spcAft>
                <a:spcPct val="35000"/>
              </a:spcAft>
              <a:defRPr/>
            </a:pPr>
            <a:endParaRPr lang="sv-SE" sz="525">
              <a:solidFill>
                <a:srgbClr val="000000">
                  <a:hueOff val="0"/>
                  <a:satOff val="0"/>
                  <a:lumOff val="0"/>
                  <a:alphaOff val="0"/>
                </a:srgbClr>
              </a:solidFill>
              <a:latin typeface="Barlow"/>
            </a:endParaRPr>
          </a:p>
        </p:txBody>
      </p:sp>
      <p:sp>
        <p:nvSpPr>
          <p:cNvPr id="17" name="Frihandsfigur 16"/>
          <p:cNvSpPr/>
          <p:nvPr/>
        </p:nvSpPr>
        <p:spPr>
          <a:xfrm>
            <a:off x="7074903" y="713242"/>
            <a:ext cx="843776" cy="421888"/>
          </a:xfrm>
          <a:custGeom>
            <a:avLst/>
            <a:gdLst>
              <a:gd name="connsiteX0" fmla="*/ 0 w 1125034"/>
              <a:gd name="connsiteY0" fmla="*/ 56252 h 562517"/>
              <a:gd name="connsiteX1" fmla="*/ 56252 w 1125034"/>
              <a:gd name="connsiteY1" fmla="*/ 0 h 562517"/>
              <a:gd name="connsiteX2" fmla="*/ 1068782 w 1125034"/>
              <a:gd name="connsiteY2" fmla="*/ 0 h 562517"/>
              <a:gd name="connsiteX3" fmla="*/ 1125034 w 1125034"/>
              <a:gd name="connsiteY3" fmla="*/ 56252 h 562517"/>
              <a:gd name="connsiteX4" fmla="*/ 1125034 w 1125034"/>
              <a:gd name="connsiteY4" fmla="*/ 506265 h 562517"/>
              <a:gd name="connsiteX5" fmla="*/ 1068782 w 1125034"/>
              <a:gd name="connsiteY5" fmla="*/ 562517 h 562517"/>
              <a:gd name="connsiteX6" fmla="*/ 56252 w 1125034"/>
              <a:gd name="connsiteY6" fmla="*/ 562517 h 562517"/>
              <a:gd name="connsiteX7" fmla="*/ 0 w 1125034"/>
              <a:gd name="connsiteY7" fmla="*/ 506265 h 562517"/>
              <a:gd name="connsiteX8" fmla="*/ 0 w 1125034"/>
              <a:gd name="connsiteY8" fmla="*/ 56252 h 562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5034" h="562517">
                <a:moveTo>
                  <a:pt x="0" y="56252"/>
                </a:moveTo>
                <a:cubicBezTo>
                  <a:pt x="0" y="25185"/>
                  <a:pt x="25185" y="0"/>
                  <a:pt x="56252" y="0"/>
                </a:cubicBezTo>
                <a:lnTo>
                  <a:pt x="1068782" y="0"/>
                </a:lnTo>
                <a:cubicBezTo>
                  <a:pt x="1099849" y="0"/>
                  <a:pt x="1125034" y="25185"/>
                  <a:pt x="1125034" y="56252"/>
                </a:cubicBezTo>
                <a:lnTo>
                  <a:pt x="1125034" y="506265"/>
                </a:lnTo>
                <a:cubicBezTo>
                  <a:pt x="1125034" y="537332"/>
                  <a:pt x="1099849" y="562517"/>
                  <a:pt x="1068782" y="562517"/>
                </a:cubicBezTo>
                <a:lnTo>
                  <a:pt x="56252" y="562517"/>
                </a:lnTo>
                <a:cubicBezTo>
                  <a:pt x="25185" y="562517"/>
                  <a:pt x="0" y="537332"/>
                  <a:pt x="0" y="506265"/>
                </a:cubicBezTo>
                <a:lnTo>
                  <a:pt x="0" y="5625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596" tIns="17596" rIns="17596" bIns="17596" numCol="1" spcCol="1270" anchor="ctr" anchorCtr="0">
            <a:noAutofit/>
          </a:bodyPr>
          <a:lstStyle/>
          <a:p>
            <a:pPr algn="ctr" defTabSz="350044">
              <a:lnSpc>
                <a:spcPct val="90000"/>
              </a:lnSpc>
              <a:spcBef>
                <a:spcPct val="0"/>
              </a:spcBef>
              <a:spcAft>
                <a:spcPct val="35000"/>
              </a:spcAft>
              <a:defRPr/>
            </a:pPr>
            <a:r>
              <a:rPr lang="sv-SE" sz="788" dirty="0">
                <a:solidFill>
                  <a:srgbClr val="FFFFFF"/>
                </a:solidFill>
                <a:latin typeface="Barlow"/>
              </a:rPr>
              <a:t>Kluster</a:t>
            </a:r>
          </a:p>
        </p:txBody>
      </p:sp>
      <p:sp>
        <p:nvSpPr>
          <p:cNvPr id="18" name="Frihandsfigur 17"/>
          <p:cNvSpPr/>
          <p:nvPr/>
        </p:nvSpPr>
        <p:spPr>
          <a:xfrm rot="18956798">
            <a:off x="7875858" y="812572"/>
            <a:ext cx="304441" cy="11540"/>
          </a:xfrm>
          <a:custGeom>
            <a:avLst/>
            <a:gdLst>
              <a:gd name="connsiteX0" fmla="*/ 0 w 405921"/>
              <a:gd name="connsiteY0" fmla="*/ 7693 h 15387"/>
              <a:gd name="connsiteX1" fmla="*/ 405921 w 405921"/>
              <a:gd name="connsiteY1" fmla="*/ 7693 h 15387"/>
            </a:gdLst>
            <a:ahLst/>
            <a:cxnLst>
              <a:cxn ang="0">
                <a:pos x="connsiteX0" y="connsiteY0"/>
              </a:cxn>
              <a:cxn ang="0">
                <a:pos x="connsiteX1" y="connsiteY1"/>
              </a:cxn>
            </a:cxnLst>
            <a:rect l="l" t="t" r="r" b="b"/>
            <a:pathLst>
              <a:path w="405921" h="15387">
                <a:moveTo>
                  <a:pt x="0" y="7693"/>
                </a:moveTo>
                <a:lnTo>
                  <a:pt x="405921" y="7693"/>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154134" tIns="-1841" rIns="154134" bIns="-1842" numCol="1" spcCol="1270" anchor="ctr" anchorCtr="0">
            <a:noAutofit/>
          </a:bodyPr>
          <a:lstStyle/>
          <a:p>
            <a:pPr algn="ctr" defTabSz="166688">
              <a:lnSpc>
                <a:spcPct val="90000"/>
              </a:lnSpc>
              <a:spcBef>
                <a:spcPct val="0"/>
              </a:spcBef>
              <a:spcAft>
                <a:spcPct val="35000"/>
              </a:spcAft>
              <a:defRPr/>
            </a:pPr>
            <a:endParaRPr lang="sv-SE" sz="375">
              <a:solidFill>
                <a:srgbClr val="000000">
                  <a:hueOff val="0"/>
                  <a:satOff val="0"/>
                  <a:lumOff val="0"/>
                  <a:alphaOff val="0"/>
                </a:srgbClr>
              </a:solidFill>
              <a:latin typeface="Barlow"/>
            </a:endParaRPr>
          </a:p>
        </p:txBody>
      </p:sp>
      <p:sp>
        <p:nvSpPr>
          <p:cNvPr id="19" name="Frihandsfigur 18"/>
          <p:cNvSpPr/>
          <p:nvPr/>
        </p:nvSpPr>
        <p:spPr>
          <a:xfrm>
            <a:off x="8137479" y="501555"/>
            <a:ext cx="798811" cy="421888"/>
          </a:xfrm>
          <a:custGeom>
            <a:avLst/>
            <a:gdLst>
              <a:gd name="connsiteX0" fmla="*/ 0 w 1065081"/>
              <a:gd name="connsiteY0" fmla="*/ 56252 h 562517"/>
              <a:gd name="connsiteX1" fmla="*/ 56252 w 1065081"/>
              <a:gd name="connsiteY1" fmla="*/ 0 h 562517"/>
              <a:gd name="connsiteX2" fmla="*/ 1008829 w 1065081"/>
              <a:gd name="connsiteY2" fmla="*/ 0 h 562517"/>
              <a:gd name="connsiteX3" fmla="*/ 1065081 w 1065081"/>
              <a:gd name="connsiteY3" fmla="*/ 56252 h 562517"/>
              <a:gd name="connsiteX4" fmla="*/ 1065081 w 1065081"/>
              <a:gd name="connsiteY4" fmla="*/ 506265 h 562517"/>
              <a:gd name="connsiteX5" fmla="*/ 1008829 w 1065081"/>
              <a:gd name="connsiteY5" fmla="*/ 562517 h 562517"/>
              <a:gd name="connsiteX6" fmla="*/ 56252 w 1065081"/>
              <a:gd name="connsiteY6" fmla="*/ 562517 h 562517"/>
              <a:gd name="connsiteX7" fmla="*/ 0 w 1065081"/>
              <a:gd name="connsiteY7" fmla="*/ 506265 h 562517"/>
              <a:gd name="connsiteX8" fmla="*/ 0 w 1065081"/>
              <a:gd name="connsiteY8" fmla="*/ 56252 h 562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5081" h="562517">
                <a:moveTo>
                  <a:pt x="0" y="56252"/>
                </a:moveTo>
                <a:cubicBezTo>
                  <a:pt x="0" y="25185"/>
                  <a:pt x="25185" y="0"/>
                  <a:pt x="56252" y="0"/>
                </a:cubicBezTo>
                <a:lnTo>
                  <a:pt x="1008829" y="0"/>
                </a:lnTo>
                <a:cubicBezTo>
                  <a:pt x="1039896" y="0"/>
                  <a:pt x="1065081" y="25185"/>
                  <a:pt x="1065081" y="56252"/>
                </a:cubicBezTo>
                <a:lnTo>
                  <a:pt x="1065081" y="506265"/>
                </a:lnTo>
                <a:cubicBezTo>
                  <a:pt x="1065081" y="537332"/>
                  <a:pt x="1039896" y="562517"/>
                  <a:pt x="1008829" y="562517"/>
                </a:cubicBezTo>
                <a:lnTo>
                  <a:pt x="56252" y="562517"/>
                </a:lnTo>
                <a:cubicBezTo>
                  <a:pt x="25185" y="562517"/>
                  <a:pt x="0" y="537332"/>
                  <a:pt x="0" y="506265"/>
                </a:cubicBezTo>
                <a:lnTo>
                  <a:pt x="0" y="5625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596" tIns="17596" rIns="17596" bIns="17596" numCol="1" spcCol="1270" anchor="ctr" anchorCtr="0">
            <a:noAutofit/>
          </a:bodyPr>
          <a:lstStyle/>
          <a:p>
            <a:pPr algn="ctr" defTabSz="350044">
              <a:lnSpc>
                <a:spcPct val="90000"/>
              </a:lnSpc>
              <a:spcBef>
                <a:spcPct val="0"/>
              </a:spcBef>
              <a:spcAft>
                <a:spcPct val="35000"/>
              </a:spcAft>
              <a:defRPr/>
            </a:pPr>
            <a:r>
              <a:rPr lang="sv-SE" sz="788" dirty="0">
                <a:solidFill>
                  <a:srgbClr val="FFFFFF"/>
                </a:solidFill>
                <a:latin typeface="Barlow"/>
              </a:rPr>
              <a:t>Områdes-indelning</a:t>
            </a:r>
          </a:p>
        </p:txBody>
      </p:sp>
      <p:sp>
        <p:nvSpPr>
          <p:cNvPr id="20" name="Frihandsfigur 19"/>
          <p:cNvSpPr/>
          <p:nvPr/>
        </p:nvSpPr>
        <p:spPr>
          <a:xfrm rot="2829178">
            <a:off x="6657994" y="1511308"/>
            <a:ext cx="496307" cy="11540"/>
          </a:xfrm>
          <a:custGeom>
            <a:avLst/>
            <a:gdLst>
              <a:gd name="connsiteX0" fmla="*/ 0 w 661742"/>
              <a:gd name="connsiteY0" fmla="*/ 7693 h 15387"/>
              <a:gd name="connsiteX1" fmla="*/ 661742 w 661742"/>
              <a:gd name="connsiteY1" fmla="*/ 7693 h 15387"/>
            </a:gdLst>
            <a:ahLst/>
            <a:cxnLst>
              <a:cxn ang="0">
                <a:pos x="connsiteX0" y="connsiteY0"/>
              </a:cxn>
              <a:cxn ang="0">
                <a:pos x="connsiteX1" y="connsiteY1"/>
              </a:cxn>
            </a:cxnLst>
            <a:rect l="l" t="t" r="r" b="b"/>
            <a:pathLst>
              <a:path w="661742" h="15387">
                <a:moveTo>
                  <a:pt x="0" y="7693"/>
                </a:moveTo>
                <a:lnTo>
                  <a:pt x="661742" y="7693"/>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245271" tIns="-6638" rIns="245270" bIns="-6638" numCol="1" spcCol="1270" anchor="ctr" anchorCtr="0">
            <a:noAutofit/>
          </a:bodyPr>
          <a:lstStyle/>
          <a:p>
            <a:pPr algn="ctr" defTabSz="233363">
              <a:lnSpc>
                <a:spcPct val="90000"/>
              </a:lnSpc>
              <a:spcBef>
                <a:spcPct val="0"/>
              </a:spcBef>
              <a:spcAft>
                <a:spcPct val="35000"/>
              </a:spcAft>
              <a:defRPr/>
            </a:pPr>
            <a:endParaRPr lang="sv-SE" sz="525">
              <a:solidFill>
                <a:srgbClr val="000000">
                  <a:hueOff val="0"/>
                  <a:satOff val="0"/>
                  <a:lumOff val="0"/>
                  <a:alphaOff val="0"/>
                </a:srgbClr>
              </a:solidFill>
              <a:latin typeface="Barlow"/>
            </a:endParaRPr>
          </a:p>
        </p:txBody>
      </p:sp>
      <p:sp>
        <p:nvSpPr>
          <p:cNvPr id="21" name="Frihandsfigur 20"/>
          <p:cNvSpPr/>
          <p:nvPr/>
        </p:nvSpPr>
        <p:spPr>
          <a:xfrm>
            <a:off x="7074903" y="1488072"/>
            <a:ext cx="843776" cy="421888"/>
          </a:xfrm>
          <a:custGeom>
            <a:avLst/>
            <a:gdLst>
              <a:gd name="connsiteX0" fmla="*/ 0 w 1125034"/>
              <a:gd name="connsiteY0" fmla="*/ 56252 h 562517"/>
              <a:gd name="connsiteX1" fmla="*/ 56252 w 1125034"/>
              <a:gd name="connsiteY1" fmla="*/ 0 h 562517"/>
              <a:gd name="connsiteX2" fmla="*/ 1068782 w 1125034"/>
              <a:gd name="connsiteY2" fmla="*/ 0 h 562517"/>
              <a:gd name="connsiteX3" fmla="*/ 1125034 w 1125034"/>
              <a:gd name="connsiteY3" fmla="*/ 56252 h 562517"/>
              <a:gd name="connsiteX4" fmla="*/ 1125034 w 1125034"/>
              <a:gd name="connsiteY4" fmla="*/ 506265 h 562517"/>
              <a:gd name="connsiteX5" fmla="*/ 1068782 w 1125034"/>
              <a:gd name="connsiteY5" fmla="*/ 562517 h 562517"/>
              <a:gd name="connsiteX6" fmla="*/ 56252 w 1125034"/>
              <a:gd name="connsiteY6" fmla="*/ 562517 h 562517"/>
              <a:gd name="connsiteX7" fmla="*/ 0 w 1125034"/>
              <a:gd name="connsiteY7" fmla="*/ 506265 h 562517"/>
              <a:gd name="connsiteX8" fmla="*/ 0 w 1125034"/>
              <a:gd name="connsiteY8" fmla="*/ 56252 h 562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5034" h="562517">
                <a:moveTo>
                  <a:pt x="0" y="56252"/>
                </a:moveTo>
                <a:cubicBezTo>
                  <a:pt x="0" y="25185"/>
                  <a:pt x="25185" y="0"/>
                  <a:pt x="56252" y="0"/>
                </a:cubicBezTo>
                <a:lnTo>
                  <a:pt x="1068782" y="0"/>
                </a:lnTo>
                <a:cubicBezTo>
                  <a:pt x="1099849" y="0"/>
                  <a:pt x="1125034" y="25185"/>
                  <a:pt x="1125034" y="56252"/>
                </a:cubicBezTo>
                <a:lnTo>
                  <a:pt x="1125034" y="506265"/>
                </a:lnTo>
                <a:cubicBezTo>
                  <a:pt x="1125034" y="537332"/>
                  <a:pt x="1099849" y="562517"/>
                  <a:pt x="1068782" y="562517"/>
                </a:cubicBezTo>
                <a:lnTo>
                  <a:pt x="56252" y="562517"/>
                </a:lnTo>
                <a:cubicBezTo>
                  <a:pt x="25185" y="562517"/>
                  <a:pt x="0" y="537332"/>
                  <a:pt x="0" y="506265"/>
                </a:cubicBezTo>
                <a:lnTo>
                  <a:pt x="0" y="5625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596" tIns="17596" rIns="17596" bIns="17596" numCol="1" spcCol="1270" anchor="ctr" anchorCtr="0">
            <a:noAutofit/>
          </a:bodyPr>
          <a:lstStyle/>
          <a:p>
            <a:pPr algn="ctr" defTabSz="350044">
              <a:lnSpc>
                <a:spcPct val="90000"/>
              </a:lnSpc>
              <a:spcBef>
                <a:spcPct val="0"/>
              </a:spcBef>
              <a:spcAft>
                <a:spcPct val="35000"/>
              </a:spcAft>
              <a:defRPr/>
            </a:pPr>
            <a:r>
              <a:rPr lang="sv-SE" sz="788" dirty="0">
                <a:solidFill>
                  <a:srgbClr val="FFFFFF"/>
                </a:solidFill>
                <a:latin typeface="Barlow"/>
              </a:rPr>
              <a:t>Gemensam schemaläggning</a:t>
            </a:r>
          </a:p>
        </p:txBody>
      </p:sp>
      <p:sp>
        <p:nvSpPr>
          <p:cNvPr id="22" name="Frihandsfigur 21"/>
          <p:cNvSpPr/>
          <p:nvPr/>
        </p:nvSpPr>
        <p:spPr>
          <a:xfrm rot="18512508">
            <a:off x="7863452" y="1578643"/>
            <a:ext cx="293046" cy="11540"/>
          </a:xfrm>
          <a:custGeom>
            <a:avLst/>
            <a:gdLst>
              <a:gd name="connsiteX0" fmla="*/ 0 w 390728"/>
              <a:gd name="connsiteY0" fmla="*/ 7693 h 15387"/>
              <a:gd name="connsiteX1" fmla="*/ 390728 w 390728"/>
              <a:gd name="connsiteY1" fmla="*/ 7693 h 15387"/>
            </a:gdLst>
            <a:ahLst/>
            <a:cxnLst>
              <a:cxn ang="0">
                <a:pos x="connsiteX0" y="connsiteY0"/>
              </a:cxn>
              <a:cxn ang="0">
                <a:pos x="connsiteX1" y="connsiteY1"/>
              </a:cxn>
            </a:cxnLst>
            <a:rect l="l" t="t" r="r" b="b"/>
            <a:pathLst>
              <a:path w="390728" h="15387">
                <a:moveTo>
                  <a:pt x="0" y="7693"/>
                </a:moveTo>
                <a:lnTo>
                  <a:pt x="390728" y="7693"/>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148721" tIns="-1556" rIns="148722" bIns="-1556" numCol="1" spcCol="1270" anchor="ctr" anchorCtr="0">
            <a:noAutofit/>
          </a:bodyPr>
          <a:lstStyle/>
          <a:p>
            <a:pPr algn="ctr" defTabSz="166688">
              <a:lnSpc>
                <a:spcPct val="90000"/>
              </a:lnSpc>
              <a:spcBef>
                <a:spcPct val="0"/>
              </a:spcBef>
              <a:spcAft>
                <a:spcPct val="35000"/>
              </a:spcAft>
              <a:defRPr/>
            </a:pPr>
            <a:endParaRPr lang="sv-SE" sz="375">
              <a:solidFill>
                <a:srgbClr val="000000">
                  <a:hueOff val="0"/>
                  <a:satOff val="0"/>
                  <a:lumOff val="0"/>
                  <a:alphaOff val="0"/>
                </a:srgbClr>
              </a:solidFill>
              <a:latin typeface="Barlow"/>
            </a:endParaRPr>
          </a:p>
        </p:txBody>
      </p:sp>
      <p:sp>
        <p:nvSpPr>
          <p:cNvPr id="23" name="Frihandsfigur 22"/>
          <p:cNvSpPr/>
          <p:nvPr/>
        </p:nvSpPr>
        <p:spPr>
          <a:xfrm>
            <a:off x="8101272" y="1258865"/>
            <a:ext cx="843776" cy="421888"/>
          </a:xfrm>
          <a:custGeom>
            <a:avLst/>
            <a:gdLst>
              <a:gd name="connsiteX0" fmla="*/ 0 w 1125034"/>
              <a:gd name="connsiteY0" fmla="*/ 56252 h 562517"/>
              <a:gd name="connsiteX1" fmla="*/ 56252 w 1125034"/>
              <a:gd name="connsiteY1" fmla="*/ 0 h 562517"/>
              <a:gd name="connsiteX2" fmla="*/ 1068782 w 1125034"/>
              <a:gd name="connsiteY2" fmla="*/ 0 h 562517"/>
              <a:gd name="connsiteX3" fmla="*/ 1125034 w 1125034"/>
              <a:gd name="connsiteY3" fmla="*/ 56252 h 562517"/>
              <a:gd name="connsiteX4" fmla="*/ 1125034 w 1125034"/>
              <a:gd name="connsiteY4" fmla="*/ 506265 h 562517"/>
              <a:gd name="connsiteX5" fmla="*/ 1068782 w 1125034"/>
              <a:gd name="connsiteY5" fmla="*/ 562517 h 562517"/>
              <a:gd name="connsiteX6" fmla="*/ 56252 w 1125034"/>
              <a:gd name="connsiteY6" fmla="*/ 562517 h 562517"/>
              <a:gd name="connsiteX7" fmla="*/ 0 w 1125034"/>
              <a:gd name="connsiteY7" fmla="*/ 506265 h 562517"/>
              <a:gd name="connsiteX8" fmla="*/ 0 w 1125034"/>
              <a:gd name="connsiteY8" fmla="*/ 56252 h 562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5034" h="562517">
                <a:moveTo>
                  <a:pt x="0" y="56252"/>
                </a:moveTo>
                <a:cubicBezTo>
                  <a:pt x="0" y="25185"/>
                  <a:pt x="25185" y="0"/>
                  <a:pt x="56252" y="0"/>
                </a:cubicBezTo>
                <a:lnTo>
                  <a:pt x="1068782" y="0"/>
                </a:lnTo>
                <a:cubicBezTo>
                  <a:pt x="1099849" y="0"/>
                  <a:pt x="1125034" y="25185"/>
                  <a:pt x="1125034" y="56252"/>
                </a:cubicBezTo>
                <a:lnTo>
                  <a:pt x="1125034" y="506265"/>
                </a:lnTo>
                <a:cubicBezTo>
                  <a:pt x="1125034" y="537332"/>
                  <a:pt x="1099849" y="562517"/>
                  <a:pt x="1068782" y="562517"/>
                </a:cubicBezTo>
                <a:lnTo>
                  <a:pt x="56252" y="562517"/>
                </a:lnTo>
                <a:cubicBezTo>
                  <a:pt x="25185" y="562517"/>
                  <a:pt x="0" y="537332"/>
                  <a:pt x="0" y="506265"/>
                </a:cubicBezTo>
                <a:lnTo>
                  <a:pt x="0" y="5625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596" tIns="17596" rIns="17596" bIns="17596" numCol="1" spcCol="1270" anchor="ctr" anchorCtr="0">
            <a:noAutofit/>
          </a:bodyPr>
          <a:lstStyle/>
          <a:p>
            <a:pPr algn="ctr" defTabSz="350044">
              <a:lnSpc>
                <a:spcPct val="90000"/>
              </a:lnSpc>
              <a:spcBef>
                <a:spcPct val="0"/>
              </a:spcBef>
              <a:spcAft>
                <a:spcPct val="35000"/>
              </a:spcAft>
              <a:defRPr/>
            </a:pPr>
            <a:r>
              <a:rPr lang="sv-SE" sz="788" dirty="0">
                <a:solidFill>
                  <a:srgbClr val="FFFFFF"/>
                </a:solidFill>
                <a:latin typeface="Barlow"/>
              </a:rPr>
              <a:t>Gemensamma schemaperioder</a:t>
            </a:r>
          </a:p>
        </p:txBody>
      </p:sp>
      <p:sp>
        <p:nvSpPr>
          <p:cNvPr id="24" name="Frihandsfigur 23"/>
          <p:cNvSpPr/>
          <p:nvPr/>
        </p:nvSpPr>
        <p:spPr>
          <a:xfrm rot="3343797">
            <a:off x="7847722" y="1827462"/>
            <a:ext cx="324821" cy="11540"/>
          </a:xfrm>
          <a:custGeom>
            <a:avLst/>
            <a:gdLst>
              <a:gd name="connsiteX0" fmla="*/ 0 w 433095"/>
              <a:gd name="connsiteY0" fmla="*/ 7693 h 15387"/>
              <a:gd name="connsiteX1" fmla="*/ 433095 w 433095"/>
              <a:gd name="connsiteY1" fmla="*/ 7693 h 15387"/>
            </a:gdLst>
            <a:ahLst/>
            <a:cxnLst>
              <a:cxn ang="0">
                <a:pos x="connsiteX0" y="connsiteY0"/>
              </a:cxn>
              <a:cxn ang="0">
                <a:pos x="connsiteX1" y="connsiteY1"/>
              </a:cxn>
            </a:cxnLst>
            <a:rect l="l" t="t" r="r" b="b"/>
            <a:pathLst>
              <a:path w="433095" h="15387">
                <a:moveTo>
                  <a:pt x="0" y="7693"/>
                </a:moveTo>
                <a:lnTo>
                  <a:pt x="433095" y="7693"/>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163815" tIns="-2351" rIns="163816" bIns="-2351" numCol="1" spcCol="1270" anchor="ctr" anchorCtr="0">
            <a:noAutofit/>
          </a:bodyPr>
          <a:lstStyle/>
          <a:p>
            <a:pPr algn="ctr" defTabSz="233363">
              <a:lnSpc>
                <a:spcPct val="90000"/>
              </a:lnSpc>
              <a:spcBef>
                <a:spcPct val="0"/>
              </a:spcBef>
              <a:spcAft>
                <a:spcPct val="35000"/>
              </a:spcAft>
              <a:defRPr/>
            </a:pPr>
            <a:endParaRPr lang="sv-SE" sz="525">
              <a:solidFill>
                <a:srgbClr val="000000">
                  <a:hueOff val="0"/>
                  <a:satOff val="0"/>
                  <a:lumOff val="0"/>
                  <a:alphaOff val="0"/>
                </a:srgbClr>
              </a:solidFill>
              <a:latin typeface="Barlow"/>
            </a:endParaRPr>
          </a:p>
        </p:txBody>
      </p:sp>
      <p:sp>
        <p:nvSpPr>
          <p:cNvPr id="28" name="Frihandsfigur 27"/>
          <p:cNvSpPr/>
          <p:nvPr/>
        </p:nvSpPr>
        <p:spPr>
          <a:xfrm>
            <a:off x="8101584" y="1756503"/>
            <a:ext cx="843776" cy="421888"/>
          </a:xfrm>
          <a:custGeom>
            <a:avLst/>
            <a:gdLst>
              <a:gd name="connsiteX0" fmla="*/ 0 w 1125034"/>
              <a:gd name="connsiteY0" fmla="*/ 56252 h 562517"/>
              <a:gd name="connsiteX1" fmla="*/ 56252 w 1125034"/>
              <a:gd name="connsiteY1" fmla="*/ 0 h 562517"/>
              <a:gd name="connsiteX2" fmla="*/ 1068782 w 1125034"/>
              <a:gd name="connsiteY2" fmla="*/ 0 h 562517"/>
              <a:gd name="connsiteX3" fmla="*/ 1125034 w 1125034"/>
              <a:gd name="connsiteY3" fmla="*/ 56252 h 562517"/>
              <a:gd name="connsiteX4" fmla="*/ 1125034 w 1125034"/>
              <a:gd name="connsiteY4" fmla="*/ 506265 h 562517"/>
              <a:gd name="connsiteX5" fmla="*/ 1068782 w 1125034"/>
              <a:gd name="connsiteY5" fmla="*/ 562517 h 562517"/>
              <a:gd name="connsiteX6" fmla="*/ 56252 w 1125034"/>
              <a:gd name="connsiteY6" fmla="*/ 562517 h 562517"/>
              <a:gd name="connsiteX7" fmla="*/ 0 w 1125034"/>
              <a:gd name="connsiteY7" fmla="*/ 506265 h 562517"/>
              <a:gd name="connsiteX8" fmla="*/ 0 w 1125034"/>
              <a:gd name="connsiteY8" fmla="*/ 56252 h 562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5034" h="562517">
                <a:moveTo>
                  <a:pt x="0" y="56252"/>
                </a:moveTo>
                <a:cubicBezTo>
                  <a:pt x="0" y="25185"/>
                  <a:pt x="25185" y="0"/>
                  <a:pt x="56252" y="0"/>
                </a:cubicBezTo>
                <a:lnTo>
                  <a:pt x="1068782" y="0"/>
                </a:lnTo>
                <a:cubicBezTo>
                  <a:pt x="1099849" y="0"/>
                  <a:pt x="1125034" y="25185"/>
                  <a:pt x="1125034" y="56252"/>
                </a:cubicBezTo>
                <a:lnTo>
                  <a:pt x="1125034" y="506265"/>
                </a:lnTo>
                <a:cubicBezTo>
                  <a:pt x="1125034" y="537332"/>
                  <a:pt x="1099849" y="562517"/>
                  <a:pt x="1068782" y="562517"/>
                </a:cubicBezTo>
                <a:lnTo>
                  <a:pt x="56252" y="562517"/>
                </a:lnTo>
                <a:cubicBezTo>
                  <a:pt x="25185" y="562517"/>
                  <a:pt x="0" y="537332"/>
                  <a:pt x="0" y="506265"/>
                </a:cubicBezTo>
                <a:lnTo>
                  <a:pt x="0" y="5625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596" tIns="17596" rIns="17596" bIns="17596" numCol="1" spcCol="1270" anchor="ctr" anchorCtr="0">
            <a:noAutofit/>
          </a:bodyPr>
          <a:lstStyle/>
          <a:p>
            <a:pPr algn="ctr" defTabSz="350044">
              <a:lnSpc>
                <a:spcPct val="90000"/>
              </a:lnSpc>
              <a:spcBef>
                <a:spcPct val="0"/>
              </a:spcBef>
              <a:spcAft>
                <a:spcPct val="35000"/>
              </a:spcAft>
              <a:defRPr/>
            </a:pPr>
            <a:r>
              <a:rPr lang="sv-SE" sz="788" dirty="0">
                <a:solidFill>
                  <a:srgbClr val="FFFFFF"/>
                </a:solidFill>
                <a:latin typeface="Barlow"/>
              </a:rPr>
              <a:t>Organisation?</a:t>
            </a:r>
          </a:p>
        </p:txBody>
      </p:sp>
      <p:sp>
        <p:nvSpPr>
          <p:cNvPr id="30" name="Frihandsfigur 29"/>
          <p:cNvSpPr/>
          <p:nvPr/>
        </p:nvSpPr>
        <p:spPr>
          <a:xfrm rot="297311">
            <a:off x="2093497" y="1864609"/>
            <a:ext cx="1159335" cy="11540"/>
          </a:xfrm>
          <a:custGeom>
            <a:avLst/>
            <a:gdLst>
              <a:gd name="connsiteX0" fmla="*/ 0 w 1545780"/>
              <a:gd name="connsiteY0" fmla="*/ 7693 h 15387"/>
              <a:gd name="connsiteX1" fmla="*/ 1545780 w 1545780"/>
              <a:gd name="connsiteY1" fmla="*/ 7693 h 15387"/>
            </a:gdLst>
            <a:ahLst/>
            <a:cxnLst>
              <a:cxn ang="0">
                <a:pos x="connsiteX0" y="connsiteY0"/>
              </a:cxn>
              <a:cxn ang="0">
                <a:pos x="connsiteX1" y="connsiteY1"/>
              </a:cxn>
            </a:cxnLst>
            <a:rect l="l" t="t" r="r" b="b"/>
            <a:pathLst>
              <a:path w="1545780" h="15387">
                <a:moveTo>
                  <a:pt x="0" y="7693"/>
                </a:moveTo>
                <a:lnTo>
                  <a:pt x="1545780" y="7693"/>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560210" tIns="-23213" rIns="560208" bIns="-23214" numCol="1" spcCol="1270" anchor="ctr" anchorCtr="0">
            <a:noAutofit/>
          </a:bodyPr>
          <a:lstStyle/>
          <a:p>
            <a:pPr algn="ctr" defTabSz="233363">
              <a:lnSpc>
                <a:spcPct val="90000"/>
              </a:lnSpc>
              <a:spcBef>
                <a:spcPct val="0"/>
              </a:spcBef>
              <a:spcAft>
                <a:spcPct val="35000"/>
              </a:spcAft>
              <a:defRPr/>
            </a:pPr>
            <a:endParaRPr lang="sv-SE" sz="525">
              <a:solidFill>
                <a:srgbClr val="000000">
                  <a:hueOff val="0"/>
                  <a:satOff val="0"/>
                  <a:lumOff val="0"/>
                  <a:alphaOff val="0"/>
                </a:srgbClr>
              </a:solidFill>
              <a:latin typeface="Barlow"/>
            </a:endParaRPr>
          </a:p>
        </p:txBody>
      </p:sp>
      <p:sp>
        <p:nvSpPr>
          <p:cNvPr id="32" name="Frihandsfigur 31"/>
          <p:cNvSpPr/>
          <p:nvPr/>
        </p:nvSpPr>
        <p:spPr>
          <a:xfrm>
            <a:off x="3250666" y="1709505"/>
            <a:ext cx="670852" cy="421888"/>
          </a:xfrm>
          <a:custGeom>
            <a:avLst/>
            <a:gdLst>
              <a:gd name="connsiteX0" fmla="*/ 0 w 894469"/>
              <a:gd name="connsiteY0" fmla="*/ 56252 h 562517"/>
              <a:gd name="connsiteX1" fmla="*/ 56252 w 894469"/>
              <a:gd name="connsiteY1" fmla="*/ 0 h 562517"/>
              <a:gd name="connsiteX2" fmla="*/ 838217 w 894469"/>
              <a:gd name="connsiteY2" fmla="*/ 0 h 562517"/>
              <a:gd name="connsiteX3" fmla="*/ 894469 w 894469"/>
              <a:gd name="connsiteY3" fmla="*/ 56252 h 562517"/>
              <a:gd name="connsiteX4" fmla="*/ 894469 w 894469"/>
              <a:gd name="connsiteY4" fmla="*/ 506265 h 562517"/>
              <a:gd name="connsiteX5" fmla="*/ 838217 w 894469"/>
              <a:gd name="connsiteY5" fmla="*/ 562517 h 562517"/>
              <a:gd name="connsiteX6" fmla="*/ 56252 w 894469"/>
              <a:gd name="connsiteY6" fmla="*/ 562517 h 562517"/>
              <a:gd name="connsiteX7" fmla="*/ 0 w 894469"/>
              <a:gd name="connsiteY7" fmla="*/ 506265 h 562517"/>
              <a:gd name="connsiteX8" fmla="*/ 0 w 894469"/>
              <a:gd name="connsiteY8" fmla="*/ 56252 h 562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4469" h="562517">
                <a:moveTo>
                  <a:pt x="0" y="56252"/>
                </a:moveTo>
                <a:cubicBezTo>
                  <a:pt x="0" y="25185"/>
                  <a:pt x="25185" y="0"/>
                  <a:pt x="56252" y="0"/>
                </a:cubicBezTo>
                <a:lnTo>
                  <a:pt x="838217" y="0"/>
                </a:lnTo>
                <a:cubicBezTo>
                  <a:pt x="869284" y="0"/>
                  <a:pt x="894469" y="25185"/>
                  <a:pt x="894469" y="56252"/>
                </a:cubicBezTo>
                <a:lnTo>
                  <a:pt x="894469" y="506265"/>
                </a:lnTo>
                <a:cubicBezTo>
                  <a:pt x="894469" y="537332"/>
                  <a:pt x="869284" y="562517"/>
                  <a:pt x="838217" y="562517"/>
                </a:cubicBezTo>
                <a:lnTo>
                  <a:pt x="56252" y="562517"/>
                </a:lnTo>
                <a:cubicBezTo>
                  <a:pt x="25185" y="562517"/>
                  <a:pt x="0" y="537332"/>
                  <a:pt x="0" y="506265"/>
                </a:cubicBezTo>
                <a:lnTo>
                  <a:pt x="0" y="5625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596" tIns="17596" rIns="17596" bIns="17596" numCol="1" spcCol="1270" anchor="ctr" anchorCtr="0">
            <a:noAutofit/>
          </a:bodyPr>
          <a:lstStyle/>
          <a:p>
            <a:pPr algn="ctr" defTabSz="350044">
              <a:lnSpc>
                <a:spcPct val="90000"/>
              </a:lnSpc>
              <a:spcBef>
                <a:spcPct val="0"/>
              </a:spcBef>
              <a:spcAft>
                <a:spcPct val="35000"/>
              </a:spcAft>
              <a:defRPr/>
            </a:pPr>
            <a:r>
              <a:rPr lang="sv-SE" sz="788" dirty="0">
                <a:solidFill>
                  <a:srgbClr val="FFFFFF"/>
                </a:solidFill>
                <a:latin typeface="Barlow"/>
              </a:rPr>
              <a:t>Mer resurstid</a:t>
            </a:r>
          </a:p>
        </p:txBody>
      </p:sp>
      <p:sp>
        <p:nvSpPr>
          <p:cNvPr id="34" name="Frihandsfigur 33"/>
          <p:cNvSpPr/>
          <p:nvPr/>
        </p:nvSpPr>
        <p:spPr>
          <a:xfrm rot="1316008">
            <a:off x="3893913" y="2057142"/>
            <a:ext cx="762794" cy="11540"/>
          </a:xfrm>
          <a:custGeom>
            <a:avLst/>
            <a:gdLst>
              <a:gd name="connsiteX0" fmla="*/ 0 w 1017059"/>
              <a:gd name="connsiteY0" fmla="*/ 7693 h 15387"/>
              <a:gd name="connsiteX1" fmla="*/ 1017059 w 1017059"/>
              <a:gd name="connsiteY1" fmla="*/ 7693 h 15387"/>
            </a:gdLst>
            <a:ahLst/>
            <a:cxnLst>
              <a:cxn ang="0">
                <a:pos x="connsiteX0" y="connsiteY0"/>
              </a:cxn>
              <a:cxn ang="0">
                <a:pos x="connsiteX1" y="connsiteY1"/>
              </a:cxn>
            </a:cxnLst>
            <a:rect l="l" t="t" r="r" b="b"/>
            <a:pathLst>
              <a:path w="1017059" h="15387">
                <a:moveTo>
                  <a:pt x="0" y="7693"/>
                </a:moveTo>
                <a:lnTo>
                  <a:pt x="1017059" y="7693"/>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371852" tIns="-13301" rIns="371852" bIns="-13299" numCol="1" spcCol="1270" anchor="ctr" anchorCtr="0">
            <a:noAutofit/>
          </a:bodyPr>
          <a:lstStyle/>
          <a:p>
            <a:pPr algn="ctr" defTabSz="266700">
              <a:lnSpc>
                <a:spcPct val="90000"/>
              </a:lnSpc>
              <a:spcBef>
                <a:spcPct val="0"/>
              </a:spcBef>
              <a:spcAft>
                <a:spcPct val="35000"/>
              </a:spcAft>
              <a:defRPr/>
            </a:pPr>
            <a:endParaRPr lang="sv-SE" sz="600">
              <a:solidFill>
                <a:srgbClr val="000000">
                  <a:hueOff val="0"/>
                  <a:satOff val="0"/>
                  <a:lumOff val="0"/>
                  <a:alphaOff val="0"/>
                </a:srgbClr>
              </a:solidFill>
              <a:latin typeface="Barlow"/>
            </a:endParaRPr>
          </a:p>
        </p:txBody>
      </p:sp>
      <p:sp>
        <p:nvSpPr>
          <p:cNvPr id="35" name="Frihandsfigur 34"/>
          <p:cNvSpPr/>
          <p:nvPr/>
        </p:nvSpPr>
        <p:spPr>
          <a:xfrm>
            <a:off x="4629100" y="1994431"/>
            <a:ext cx="843776" cy="421888"/>
          </a:xfrm>
          <a:custGeom>
            <a:avLst/>
            <a:gdLst>
              <a:gd name="connsiteX0" fmla="*/ 0 w 1125034"/>
              <a:gd name="connsiteY0" fmla="*/ 56252 h 562517"/>
              <a:gd name="connsiteX1" fmla="*/ 56252 w 1125034"/>
              <a:gd name="connsiteY1" fmla="*/ 0 h 562517"/>
              <a:gd name="connsiteX2" fmla="*/ 1068782 w 1125034"/>
              <a:gd name="connsiteY2" fmla="*/ 0 h 562517"/>
              <a:gd name="connsiteX3" fmla="*/ 1125034 w 1125034"/>
              <a:gd name="connsiteY3" fmla="*/ 56252 h 562517"/>
              <a:gd name="connsiteX4" fmla="*/ 1125034 w 1125034"/>
              <a:gd name="connsiteY4" fmla="*/ 506265 h 562517"/>
              <a:gd name="connsiteX5" fmla="*/ 1068782 w 1125034"/>
              <a:gd name="connsiteY5" fmla="*/ 562517 h 562517"/>
              <a:gd name="connsiteX6" fmla="*/ 56252 w 1125034"/>
              <a:gd name="connsiteY6" fmla="*/ 562517 h 562517"/>
              <a:gd name="connsiteX7" fmla="*/ 0 w 1125034"/>
              <a:gd name="connsiteY7" fmla="*/ 506265 h 562517"/>
              <a:gd name="connsiteX8" fmla="*/ 0 w 1125034"/>
              <a:gd name="connsiteY8" fmla="*/ 56252 h 562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5034" h="562517">
                <a:moveTo>
                  <a:pt x="0" y="56252"/>
                </a:moveTo>
                <a:cubicBezTo>
                  <a:pt x="0" y="25185"/>
                  <a:pt x="25185" y="0"/>
                  <a:pt x="56252" y="0"/>
                </a:cubicBezTo>
                <a:lnTo>
                  <a:pt x="1068782" y="0"/>
                </a:lnTo>
                <a:cubicBezTo>
                  <a:pt x="1099849" y="0"/>
                  <a:pt x="1125034" y="25185"/>
                  <a:pt x="1125034" y="56252"/>
                </a:cubicBezTo>
                <a:lnTo>
                  <a:pt x="1125034" y="506265"/>
                </a:lnTo>
                <a:cubicBezTo>
                  <a:pt x="1125034" y="537332"/>
                  <a:pt x="1099849" y="562517"/>
                  <a:pt x="1068782" y="562517"/>
                </a:cubicBezTo>
                <a:lnTo>
                  <a:pt x="56252" y="562517"/>
                </a:lnTo>
                <a:cubicBezTo>
                  <a:pt x="25185" y="562517"/>
                  <a:pt x="0" y="537332"/>
                  <a:pt x="0" y="506265"/>
                </a:cubicBezTo>
                <a:lnTo>
                  <a:pt x="0" y="5625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596" tIns="17596" rIns="17596" bIns="17596" numCol="1" spcCol="1270" anchor="ctr" anchorCtr="0">
            <a:noAutofit/>
          </a:bodyPr>
          <a:lstStyle/>
          <a:p>
            <a:pPr algn="ctr" defTabSz="350044">
              <a:lnSpc>
                <a:spcPct val="90000"/>
              </a:lnSpc>
              <a:spcBef>
                <a:spcPct val="0"/>
              </a:spcBef>
              <a:spcAft>
                <a:spcPct val="35000"/>
              </a:spcAft>
              <a:defRPr/>
            </a:pPr>
            <a:r>
              <a:rPr lang="sv-SE" sz="788" dirty="0">
                <a:solidFill>
                  <a:srgbClr val="FFFFFF"/>
                </a:solidFill>
                <a:latin typeface="Barlow"/>
              </a:rPr>
              <a:t>Behov av flexibel bemannings-planering</a:t>
            </a:r>
          </a:p>
        </p:txBody>
      </p:sp>
      <p:sp>
        <p:nvSpPr>
          <p:cNvPr id="36" name="Frihandsfigur 35"/>
          <p:cNvSpPr/>
          <p:nvPr/>
        </p:nvSpPr>
        <p:spPr>
          <a:xfrm rot="4447036">
            <a:off x="4969859" y="2865713"/>
            <a:ext cx="1385094" cy="11540"/>
          </a:xfrm>
          <a:custGeom>
            <a:avLst/>
            <a:gdLst>
              <a:gd name="connsiteX0" fmla="*/ 0 w 1846792"/>
              <a:gd name="connsiteY0" fmla="*/ 7693 h 15387"/>
              <a:gd name="connsiteX1" fmla="*/ 1846792 w 1846792"/>
              <a:gd name="connsiteY1" fmla="*/ 7693 h 15387"/>
            </a:gdLst>
            <a:ahLst/>
            <a:cxnLst>
              <a:cxn ang="0">
                <a:pos x="connsiteX0" y="connsiteY0"/>
              </a:cxn>
              <a:cxn ang="0">
                <a:pos x="connsiteX1" y="connsiteY1"/>
              </a:cxn>
            </a:cxnLst>
            <a:rect l="l" t="t" r="r" b="b"/>
            <a:pathLst>
              <a:path w="1846792" h="15387">
                <a:moveTo>
                  <a:pt x="0" y="7693"/>
                </a:moveTo>
                <a:lnTo>
                  <a:pt x="1846792" y="7693"/>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667445" tIns="-28857" rIns="667445" bIns="-28858" numCol="1" spcCol="1270" anchor="ctr" anchorCtr="0">
            <a:noAutofit/>
          </a:bodyPr>
          <a:lstStyle/>
          <a:p>
            <a:pPr algn="ctr" defTabSz="300038">
              <a:lnSpc>
                <a:spcPct val="90000"/>
              </a:lnSpc>
              <a:spcBef>
                <a:spcPct val="0"/>
              </a:spcBef>
              <a:spcAft>
                <a:spcPct val="35000"/>
              </a:spcAft>
              <a:defRPr/>
            </a:pPr>
            <a:endParaRPr lang="sv-SE" sz="675">
              <a:solidFill>
                <a:srgbClr val="000000">
                  <a:hueOff val="0"/>
                  <a:satOff val="0"/>
                  <a:lumOff val="0"/>
                  <a:alphaOff val="0"/>
                </a:srgbClr>
              </a:solidFill>
              <a:latin typeface="Barlow"/>
            </a:endParaRPr>
          </a:p>
        </p:txBody>
      </p:sp>
      <p:sp>
        <p:nvSpPr>
          <p:cNvPr id="37" name="Frihandsfigur 36"/>
          <p:cNvSpPr/>
          <p:nvPr/>
        </p:nvSpPr>
        <p:spPr>
          <a:xfrm>
            <a:off x="5851934" y="3326648"/>
            <a:ext cx="843776" cy="421888"/>
          </a:xfrm>
          <a:custGeom>
            <a:avLst/>
            <a:gdLst>
              <a:gd name="connsiteX0" fmla="*/ 0 w 1125034"/>
              <a:gd name="connsiteY0" fmla="*/ 56252 h 562517"/>
              <a:gd name="connsiteX1" fmla="*/ 56252 w 1125034"/>
              <a:gd name="connsiteY1" fmla="*/ 0 h 562517"/>
              <a:gd name="connsiteX2" fmla="*/ 1068782 w 1125034"/>
              <a:gd name="connsiteY2" fmla="*/ 0 h 562517"/>
              <a:gd name="connsiteX3" fmla="*/ 1125034 w 1125034"/>
              <a:gd name="connsiteY3" fmla="*/ 56252 h 562517"/>
              <a:gd name="connsiteX4" fmla="*/ 1125034 w 1125034"/>
              <a:gd name="connsiteY4" fmla="*/ 506265 h 562517"/>
              <a:gd name="connsiteX5" fmla="*/ 1068782 w 1125034"/>
              <a:gd name="connsiteY5" fmla="*/ 562517 h 562517"/>
              <a:gd name="connsiteX6" fmla="*/ 56252 w 1125034"/>
              <a:gd name="connsiteY6" fmla="*/ 562517 h 562517"/>
              <a:gd name="connsiteX7" fmla="*/ 0 w 1125034"/>
              <a:gd name="connsiteY7" fmla="*/ 506265 h 562517"/>
              <a:gd name="connsiteX8" fmla="*/ 0 w 1125034"/>
              <a:gd name="connsiteY8" fmla="*/ 56252 h 562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5034" h="562517">
                <a:moveTo>
                  <a:pt x="0" y="56252"/>
                </a:moveTo>
                <a:cubicBezTo>
                  <a:pt x="0" y="25185"/>
                  <a:pt x="25185" y="0"/>
                  <a:pt x="56252" y="0"/>
                </a:cubicBezTo>
                <a:lnTo>
                  <a:pt x="1068782" y="0"/>
                </a:lnTo>
                <a:cubicBezTo>
                  <a:pt x="1099849" y="0"/>
                  <a:pt x="1125034" y="25185"/>
                  <a:pt x="1125034" y="56252"/>
                </a:cubicBezTo>
                <a:lnTo>
                  <a:pt x="1125034" y="506265"/>
                </a:lnTo>
                <a:cubicBezTo>
                  <a:pt x="1125034" y="537332"/>
                  <a:pt x="1099849" y="562517"/>
                  <a:pt x="1068782" y="562517"/>
                </a:cubicBezTo>
                <a:lnTo>
                  <a:pt x="56252" y="562517"/>
                </a:lnTo>
                <a:cubicBezTo>
                  <a:pt x="25185" y="562517"/>
                  <a:pt x="0" y="537332"/>
                  <a:pt x="0" y="506265"/>
                </a:cubicBezTo>
                <a:lnTo>
                  <a:pt x="0" y="5625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596" tIns="17596" rIns="17596" bIns="17596" numCol="1" spcCol="1270" anchor="ctr" anchorCtr="0">
            <a:noAutofit/>
          </a:bodyPr>
          <a:lstStyle/>
          <a:p>
            <a:pPr algn="ctr" defTabSz="350044">
              <a:lnSpc>
                <a:spcPct val="90000"/>
              </a:lnSpc>
              <a:spcBef>
                <a:spcPct val="0"/>
              </a:spcBef>
              <a:spcAft>
                <a:spcPct val="35000"/>
              </a:spcAft>
              <a:defRPr/>
            </a:pPr>
            <a:r>
              <a:rPr lang="sv-SE" sz="788" dirty="0">
                <a:solidFill>
                  <a:srgbClr val="FFFFFF"/>
                </a:solidFill>
                <a:latin typeface="Barlow"/>
              </a:rPr>
              <a:t>Resurstidsbärare</a:t>
            </a:r>
          </a:p>
        </p:txBody>
      </p:sp>
      <p:sp>
        <p:nvSpPr>
          <p:cNvPr id="40" name="Frihandsfigur 39"/>
          <p:cNvSpPr/>
          <p:nvPr/>
        </p:nvSpPr>
        <p:spPr>
          <a:xfrm rot="966982">
            <a:off x="6690441" y="3569047"/>
            <a:ext cx="268204" cy="11540"/>
          </a:xfrm>
          <a:custGeom>
            <a:avLst/>
            <a:gdLst>
              <a:gd name="connsiteX0" fmla="*/ 0 w 357605"/>
              <a:gd name="connsiteY0" fmla="*/ 7693 h 15387"/>
              <a:gd name="connsiteX1" fmla="*/ 357605 w 357605"/>
              <a:gd name="connsiteY1" fmla="*/ 7693 h 15387"/>
            </a:gdLst>
            <a:ahLst/>
            <a:cxnLst>
              <a:cxn ang="0">
                <a:pos x="connsiteX0" y="connsiteY0"/>
              </a:cxn>
              <a:cxn ang="0">
                <a:pos x="connsiteX1" y="connsiteY1"/>
              </a:cxn>
            </a:cxnLst>
            <a:rect l="l" t="t" r="r" b="b"/>
            <a:pathLst>
              <a:path w="357605" h="15387">
                <a:moveTo>
                  <a:pt x="0" y="7693"/>
                </a:moveTo>
                <a:lnTo>
                  <a:pt x="357605" y="7693"/>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136922" tIns="-935" rIns="136922" bIns="-935" numCol="1" spcCol="1270" anchor="ctr" anchorCtr="0">
            <a:noAutofit/>
          </a:bodyPr>
          <a:lstStyle/>
          <a:p>
            <a:pPr algn="ctr" defTabSz="233363">
              <a:lnSpc>
                <a:spcPct val="90000"/>
              </a:lnSpc>
              <a:spcBef>
                <a:spcPct val="0"/>
              </a:spcBef>
              <a:spcAft>
                <a:spcPct val="35000"/>
              </a:spcAft>
              <a:defRPr/>
            </a:pPr>
            <a:endParaRPr lang="sv-SE" sz="525">
              <a:solidFill>
                <a:srgbClr val="000000">
                  <a:hueOff val="0"/>
                  <a:satOff val="0"/>
                  <a:lumOff val="0"/>
                  <a:alphaOff val="0"/>
                </a:srgbClr>
              </a:solidFill>
              <a:latin typeface="Barlow"/>
            </a:endParaRPr>
          </a:p>
        </p:txBody>
      </p:sp>
      <p:sp>
        <p:nvSpPr>
          <p:cNvPr id="42" name="Frihandsfigur 41"/>
          <p:cNvSpPr/>
          <p:nvPr/>
        </p:nvSpPr>
        <p:spPr>
          <a:xfrm>
            <a:off x="6953374" y="3401098"/>
            <a:ext cx="843776" cy="421888"/>
          </a:xfrm>
          <a:custGeom>
            <a:avLst/>
            <a:gdLst>
              <a:gd name="connsiteX0" fmla="*/ 0 w 1125034"/>
              <a:gd name="connsiteY0" fmla="*/ 56252 h 562517"/>
              <a:gd name="connsiteX1" fmla="*/ 56252 w 1125034"/>
              <a:gd name="connsiteY1" fmla="*/ 0 h 562517"/>
              <a:gd name="connsiteX2" fmla="*/ 1068782 w 1125034"/>
              <a:gd name="connsiteY2" fmla="*/ 0 h 562517"/>
              <a:gd name="connsiteX3" fmla="*/ 1125034 w 1125034"/>
              <a:gd name="connsiteY3" fmla="*/ 56252 h 562517"/>
              <a:gd name="connsiteX4" fmla="*/ 1125034 w 1125034"/>
              <a:gd name="connsiteY4" fmla="*/ 506265 h 562517"/>
              <a:gd name="connsiteX5" fmla="*/ 1068782 w 1125034"/>
              <a:gd name="connsiteY5" fmla="*/ 562517 h 562517"/>
              <a:gd name="connsiteX6" fmla="*/ 56252 w 1125034"/>
              <a:gd name="connsiteY6" fmla="*/ 562517 h 562517"/>
              <a:gd name="connsiteX7" fmla="*/ 0 w 1125034"/>
              <a:gd name="connsiteY7" fmla="*/ 506265 h 562517"/>
              <a:gd name="connsiteX8" fmla="*/ 0 w 1125034"/>
              <a:gd name="connsiteY8" fmla="*/ 56252 h 562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5034" h="562517">
                <a:moveTo>
                  <a:pt x="0" y="56252"/>
                </a:moveTo>
                <a:cubicBezTo>
                  <a:pt x="0" y="25185"/>
                  <a:pt x="25185" y="0"/>
                  <a:pt x="56252" y="0"/>
                </a:cubicBezTo>
                <a:lnTo>
                  <a:pt x="1068782" y="0"/>
                </a:lnTo>
                <a:cubicBezTo>
                  <a:pt x="1099849" y="0"/>
                  <a:pt x="1125034" y="25185"/>
                  <a:pt x="1125034" y="56252"/>
                </a:cubicBezTo>
                <a:lnTo>
                  <a:pt x="1125034" y="506265"/>
                </a:lnTo>
                <a:cubicBezTo>
                  <a:pt x="1125034" y="537332"/>
                  <a:pt x="1099849" y="562517"/>
                  <a:pt x="1068782" y="562517"/>
                </a:cubicBezTo>
                <a:lnTo>
                  <a:pt x="56252" y="562517"/>
                </a:lnTo>
                <a:cubicBezTo>
                  <a:pt x="25185" y="562517"/>
                  <a:pt x="0" y="537332"/>
                  <a:pt x="0" y="506265"/>
                </a:cubicBezTo>
                <a:lnTo>
                  <a:pt x="0" y="5625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596" tIns="17596" rIns="17596" bIns="17596" numCol="1" spcCol="1270" anchor="ctr" anchorCtr="0">
            <a:noAutofit/>
          </a:bodyPr>
          <a:lstStyle/>
          <a:p>
            <a:pPr algn="ctr" defTabSz="350044">
              <a:lnSpc>
                <a:spcPct val="90000"/>
              </a:lnSpc>
              <a:spcBef>
                <a:spcPct val="0"/>
              </a:spcBef>
              <a:spcAft>
                <a:spcPct val="35000"/>
              </a:spcAft>
              <a:defRPr/>
            </a:pPr>
            <a:r>
              <a:rPr lang="sv-SE" sz="788" dirty="0">
                <a:solidFill>
                  <a:srgbClr val="FFFFFF"/>
                </a:solidFill>
                <a:latin typeface="Barlow"/>
              </a:rPr>
              <a:t>Villkor!</a:t>
            </a:r>
          </a:p>
        </p:txBody>
      </p:sp>
      <p:sp>
        <p:nvSpPr>
          <p:cNvPr id="44" name="Frihandsfigur 43"/>
          <p:cNvSpPr/>
          <p:nvPr/>
        </p:nvSpPr>
        <p:spPr>
          <a:xfrm rot="1164579">
            <a:off x="5463737" y="2253048"/>
            <a:ext cx="321634" cy="11540"/>
          </a:xfrm>
          <a:custGeom>
            <a:avLst/>
            <a:gdLst>
              <a:gd name="connsiteX0" fmla="*/ 0 w 428845"/>
              <a:gd name="connsiteY0" fmla="*/ 7693 h 15387"/>
              <a:gd name="connsiteX1" fmla="*/ 428845 w 428845"/>
              <a:gd name="connsiteY1" fmla="*/ 7693 h 15387"/>
            </a:gdLst>
            <a:ahLst/>
            <a:cxnLst>
              <a:cxn ang="0">
                <a:pos x="connsiteX0" y="connsiteY0"/>
              </a:cxn>
              <a:cxn ang="0">
                <a:pos x="connsiteX1" y="connsiteY1"/>
              </a:cxn>
            </a:cxnLst>
            <a:rect l="l" t="t" r="r" b="b"/>
            <a:pathLst>
              <a:path w="428845" h="15387">
                <a:moveTo>
                  <a:pt x="0" y="7693"/>
                </a:moveTo>
                <a:lnTo>
                  <a:pt x="428845" y="7693"/>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162301" tIns="-2272" rIns="162301" bIns="-2270" numCol="1" spcCol="1270" anchor="ctr" anchorCtr="0">
            <a:noAutofit/>
          </a:bodyPr>
          <a:lstStyle/>
          <a:p>
            <a:pPr algn="ctr" defTabSz="233363">
              <a:lnSpc>
                <a:spcPct val="90000"/>
              </a:lnSpc>
              <a:spcBef>
                <a:spcPct val="0"/>
              </a:spcBef>
              <a:spcAft>
                <a:spcPct val="35000"/>
              </a:spcAft>
              <a:defRPr/>
            </a:pPr>
            <a:endParaRPr lang="sv-SE" sz="525">
              <a:solidFill>
                <a:srgbClr val="000000">
                  <a:hueOff val="0"/>
                  <a:satOff val="0"/>
                  <a:lumOff val="0"/>
                  <a:alphaOff val="0"/>
                </a:srgbClr>
              </a:solidFill>
              <a:latin typeface="Barlow"/>
            </a:endParaRPr>
          </a:p>
        </p:txBody>
      </p:sp>
      <p:sp>
        <p:nvSpPr>
          <p:cNvPr id="45" name="Frihandsfigur 44"/>
          <p:cNvSpPr/>
          <p:nvPr/>
        </p:nvSpPr>
        <p:spPr>
          <a:xfrm>
            <a:off x="5776231" y="2101317"/>
            <a:ext cx="843776" cy="421888"/>
          </a:xfrm>
          <a:custGeom>
            <a:avLst/>
            <a:gdLst>
              <a:gd name="connsiteX0" fmla="*/ 0 w 1125034"/>
              <a:gd name="connsiteY0" fmla="*/ 56252 h 562517"/>
              <a:gd name="connsiteX1" fmla="*/ 56252 w 1125034"/>
              <a:gd name="connsiteY1" fmla="*/ 0 h 562517"/>
              <a:gd name="connsiteX2" fmla="*/ 1068782 w 1125034"/>
              <a:gd name="connsiteY2" fmla="*/ 0 h 562517"/>
              <a:gd name="connsiteX3" fmla="*/ 1125034 w 1125034"/>
              <a:gd name="connsiteY3" fmla="*/ 56252 h 562517"/>
              <a:gd name="connsiteX4" fmla="*/ 1125034 w 1125034"/>
              <a:gd name="connsiteY4" fmla="*/ 506265 h 562517"/>
              <a:gd name="connsiteX5" fmla="*/ 1068782 w 1125034"/>
              <a:gd name="connsiteY5" fmla="*/ 562517 h 562517"/>
              <a:gd name="connsiteX6" fmla="*/ 56252 w 1125034"/>
              <a:gd name="connsiteY6" fmla="*/ 562517 h 562517"/>
              <a:gd name="connsiteX7" fmla="*/ 0 w 1125034"/>
              <a:gd name="connsiteY7" fmla="*/ 506265 h 562517"/>
              <a:gd name="connsiteX8" fmla="*/ 0 w 1125034"/>
              <a:gd name="connsiteY8" fmla="*/ 56252 h 562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5034" h="562517">
                <a:moveTo>
                  <a:pt x="0" y="56252"/>
                </a:moveTo>
                <a:cubicBezTo>
                  <a:pt x="0" y="25185"/>
                  <a:pt x="25185" y="0"/>
                  <a:pt x="56252" y="0"/>
                </a:cubicBezTo>
                <a:lnTo>
                  <a:pt x="1068782" y="0"/>
                </a:lnTo>
                <a:cubicBezTo>
                  <a:pt x="1099849" y="0"/>
                  <a:pt x="1125034" y="25185"/>
                  <a:pt x="1125034" y="56252"/>
                </a:cubicBezTo>
                <a:lnTo>
                  <a:pt x="1125034" y="506265"/>
                </a:lnTo>
                <a:cubicBezTo>
                  <a:pt x="1125034" y="537332"/>
                  <a:pt x="1099849" y="562517"/>
                  <a:pt x="1068782" y="562517"/>
                </a:cubicBezTo>
                <a:lnTo>
                  <a:pt x="56252" y="562517"/>
                </a:lnTo>
                <a:cubicBezTo>
                  <a:pt x="25185" y="562517"/>
                  <a:pt x="0" y="537332"/>
                  <a:pt x="0" y="506265"/>
                </a:cubicBezTo>
                <a:lnTo>
                  <a:pt x="0" y="5625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596" tIns="17596" rIns="17596" bIns="17596" numCol="1" spcCol="1270" anchor="ctr" anchorCtr="0">
            <a:noAutofit/>
          </a:bodyPr>
          <a:lstStyle/>
          <a:p>
            <a:pPr algn="ctr" defTabSz="350044">
              <a:lnSpc>
                <a:spcPct val="90000"/>
              </a:lnSpc>
              <a:spcBef>
                <a:spcPct val="0"/>
              </a:spcBef>
              <a:spcAft>
                <a:spcPct val="35000"/>
              </a:spcAft>
              <a:defRPr/>
            </a:pPr>
            <a:r>
              <a:rPr lang="sv-SE" sz="788" dirty="0">
                <a:solidFill>
                  <a:srgbClr val="FFFFFF"/>
                </a:solidFill>
                <a:latin typeface="Barlow"/>
              </a:rPr>
              <a:t>Schemalagd resurstid</a:t>
            </a:r>
            <a:br>
              <a:rPr lang="sv-SE" sz="788" dirty="0">
                <a:solidFill>
                  <a:srgbClr val="FFFFFF"/>
                </a:solidFill>
                <a:latin typeface="Barlow"/>
              </a:rPr>
            </a:br>
            <a:r>
              <a:rPr lang="sv-SE" sz="788" dirty="0">
                <a:solidFill>
                  <a:srgbClr val="FFFFFF"/>
                </a:solidFill>
                <a:latin typeface="Barlow"/>
              </a:rPr>
              <a:t>(hela pass)</a:t>
            </a:r>
          </a:p>
        </p:txBody>
      </p:sp>
      <p:sp>
        <p:nvSpPr>
          <p:cNvPr id="46" name="Frihandsfigur 45"/>
          <p:cNvSpPr/>
          <p:nvPr/>
        </p:nvSpPr>
        <p:spPr>
          <a:xfrm rot="3609903">
            <a:off x="6500739" y="2512382"/>
            <a:ext cx="474699" cy="11540"/>
          </a:xfrm>
          <a:custGeom>
            <a:avLst/>
            <a:gdLst>
              <a:gd name="connsiteX0" fmla="*/ 0 w 632932"/>
              <a:gd name="connsiteY0" fmla="*/ 7693 h 15387"/>
              <a:gd name="connsiteX1" fmla="*/ 632932 w 632932"/>
              <a:gd name="connsiteY1" fmla="*/ 7693 h 15387"/>
            </a:gdLst>
            <a:ahLst/>
            <a:cxnLst>
              <a:cxn ang="0">
                <a:pos x="connsiteX0" y="connsiteY0"/>
              </a:cxn>
              <a:cxn ang="0">
                <a:pos x="connsiteX1" y="connsiteY1"/>
              </a:cxn>
            </a:cxnLst>
            <a:rect l="l" t="t" r="r" b="b"/>
            <a:pathLst>
              <a:path w="632932" h="15387">
                <a:moveTo>
                  <a:pt x="0" y="7693"/>
                </a:moveTo>
                <a:lnTo>
                  <a:pt x="632932" y="7693"/>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235007" tIns="-6098" rIns="235007" bIns="-6098" numCol="1" spcCol="1270" anchor="ctr" anchorCtr="0">
            <a:noAutofit/>
          </a:bodyPr>
          <a:lstStyle/>
          <a:p>
            <a:pPr algn="ctr" defTabSz="233363">
              <a:lnSpc>
                <a:spcPct val="90000"/>
              </a:lnSpc>
              <a:spcBef>
                <a:spcPct val="0"/>
              </a:spcBef>
              <a:spcAft>
                <a:spcPct val="35000"/>
              </a:spcAft>
              <a:defRPr/>
            </a:pPr>
            <a:endParaRPr lang="sv-SE" sz="525">
              <a:solidFill>
                <a:srgbClr val="000000">
                  <a:hueOff val="0"/>
                  <a:satOff val="0"/>
                  <a:lumOff val="0"/>
                  <a:alphaOff val="0"/>
                </a:srgbClr>
              </a:solidFill>
              <a:latin typeface="Barlow"/>
            </a:endParaRPr>
          </a:p>
        </p:txBody>
      </p:sp>
      <p:sp>
        <p:nvSpPr>
          <p:cNvPr id="47" name="Frihandsfigur 46"/>
          <p:cNvSpPr/>
          <p:nvPr/>
        </p:nvSpPr>
        <p:spPr>
          <a:xfrm>
            <a:off x="6856171" y="2513100"/>
            <a:ext cx="843776" cy="421888"/>
          </a:xfrm>
          <a:custGeom>
            <a:avLst/>
            <a:gdLst>
              <a:gd name="connsiteX0" fmla="*/ 0 w 1125034"/>
              <a:gd name="connsiteY0" fmla="*/ 56252 h 562517"/>
              <a:gd name="connsiteX1" fmla="*/ 56252 w 1125034"/>
              <a:gd name="connsiteY1" fmla="*/ 0 h 562517"/>
              <a:gd name="connsiteX2" fmla="*/ 1068782 w 1125034"/>
              <a:gd name="connsiteY2" fmla="*/ 0 h 562517"/>
              <a:gd name="connsiteX3" fmla="*/ 1125034 w 1125034"/>
              <a:gd name="connsiteY3" fmla="*/ 56252 h 562517"/>
              <a:gd name="connsiteX4" fmla="*/ 1125034 w 1125034"/>
              <a:gd name="connsiteY4" fmla="*/ 506265 h 562517"/>
              <a:gd name="connsiteX5" fmla="*/ 1068782 w 1125034"/>
              <a:gd name="connsiteY5" fmla="*/ 562517 h 562517"/>
              <a:gd name="connsiteX6" fmla="*/ 56252 w 1125034"/>
              <a:gd name="connsiteY6" fmla="*/ 562517 h 562517"/>
              <a:gd name="connsiteX7" fmla="*/ 0 w 1125034"/>
              <a:gd name="connsiteY7" fmla="*/ 506265 h 562517"/>
              <a:gd name="connsiteX8" fmla="*/ 0 w 1125034"/>
              <a:gd name="connsiteY8" fmla="*/ 56252 h 562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5034" h="562517">
                <a:moveTo>
                  <a:pt x="0" y="56252"/>
                </a:moveTo>
                <a:cubicBezTo>
                  <a:pt x="0" y="25185"/>
                  <a:pt x="25185" y="0"/>
                  <a:pt x="56252" y="0"/>
                </a:cubicBezTo>
                <a:lnTo>
                  <a:pt x="1068782" y="0"/>
                </a:lnTo>
                <a:cubicBezTo>
                  <a:pt x="1099849" y="0"/>
                  <a:pt x="1125034" y="25185"/>
                  <a:pt x="1125034" y="56252"/>
                </a:cubicBezTo>
                <a:lnTo>
                  <a:pt x="1125034" y="506265"/>
                </a:lnTo>
                <a:cubicBezTo>
                  <a:pt x="1125034" y="537332"/>
                  <a:pt x="1099849" y="562517"/>
                  <a:pt x="1068782" y="562517"/>
                </a:cubicBezTo>
                <a:lnTo>
                  <a:pt x="56252" y="562517"/>
                </a:lnTo>
                <a:cubicBezTo>
                  <a:pt x="25185" y="562517"/>
                  <a:pt x="0" y="537332"/>
                  <a:pt x="0" y="506265"/>
                </a:cubicBezTo>
                <a:lnTo>
                  <a:pt x="0" y="5625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596" tIns="17596" rIns="17596" bIns="17596" numCol="1" spcCol="1270" anchor="ctr" anchorCtr="0">
            <a:noAutofit/>
          </a:bodyPr>
          <a:lstStyle/>
          <a:p>
            <a:pPr algn="ctr" defTabSz="350044">
              <a:lnSpc>
                <a:spcPct val="90000"/>
              </a:lnSpc>
              <a:spcBef>
                <a:spcPct val="0"/>
              </a:spcBef>
              <a:spcAft>
                <a:spcPct val="35000"/>
              </a:spcAft>
              <a:defRPr/>
            </a:pPr>
            <a:r>
              <a:rPr lang="sv-SE" sz="788" dirty="0">
                <a:solidFill>
                  <a:srgbClr val="FFFFFF"/>
                </a:solidFill>
                <a:latin typeface="Barlow"/>
              </a:rPr>
              <a:t>Släcka planerad frånvaro i schemat</a:t>
            </a:r>
          </a:p>
        </p:txBody>
      </p:sp>
      <p:sp>
        <p:nvSpPr>
          <p:cNvPr id="48" name="Frihandsfigur 47"/>
          <p:cNvSpPr/>
          <p:nvPr/>
        </p:nvSpPr>
        <p:spPr>
          <a:xfrm>
            <a:off x="7699947" y="2718274"/>
            <a:ext cx="337510" cy="11540"/>
          </a:xfrm>
          <a:custGeom>
            <a:avLst/>
            <a:gdLst>
              <a:gd name="connsiteX0" fmla="*/ 0 w 450013"/>
              <a:gd name="connsiteY0" fmla="*/ 7693 h 15387"/>
              <a:gd name="connsiteX1" fmla="*/ 450013 w 450013"/>
              <a:gd name="connsiteY1" fmla="*/ 7693 h 15387"/>
            </a:gdLst>
            <a:ahLst/>
            <a:cxnLst>
              <a:cxn ang="0">
                <a:pos x="connsiteX0" y="connsiteY0"/>
              </a:cxn>
              <a:cxn ang="0">
                <a:pos x="connsiteX1" y="connsiteY1"/>
              </a:cxn>
            </a:cxnLst>
            <a:rect l="l" t="t" r="r" b="b"/>
            <a:pathLst>
              <a:path w="450013" h="15387">
                <a:moveTo>
                  <a:pt x="0" y="7693"/>
                </a:moveTo>
                <a:lnTo>
                  <a:pt x="450013" y="7693"/>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169842" tIns="-2667" rIns="169843" bIns="-2668" numCol="1" spcCol="1270" anchor="ctr" anchorCtr="0">
            <a:noAutofit/>
          </a:bodyPr>
          <a:lstStyle/>
          <a:p>
            <a:pPr algn="ctr" defTabSz="233363">
              <a:lnSpc>
                <a:spcPct val="90000"/>
              </a:lnSpc>
              <a:spcBef>
                <a:spcPct val="0"/>
              </a:spcBef>
              <a:spcAft>
                <a:spcPct val="35000"/>
              </a:spcAft>
              <a:defRPr/>
            </a:pPr>
            <a:endParaRPr lang="sv-SE" sz="525">
              <a:solidFill>
                <a:srgbClr val="000000">
                  <a:hueOff val="0"/>
                  <a:satOff val="0"/>
                  <a:lumOff val="0"/>
                  <a:alphaOff val="0"/>
                </a:srgbClr>
              </a:solidFill>
              <a:latin typeface="Barlow"/>
            </a:endParaRPr>
          </a:p>
        </p:txBody>
      </p:sp>
      <p:sp>
        <p:nvSpPr>
          <p:cNvPr id="49" name="Frihandsfigur 48"/>
          <p:cNvSpPr/>
          <p:nvPr/>
        </p:nvSpPr>
        <p:spPr>
          <a:xfrm>
            <a:off x="8037457" y="2513100"/>
            <a:ext cx="843776" cy="421888"/>
          </a:xfrm>
          <a:custGeom>
            <a:avLst/>
            <a:gdLst>
              <a:gd name="connsiteX0" fmla="*/ 0 w 1125034"/>
              <a:gd name="connsiteY0" fmla="*/ 56252 h 562517"/>
              <a:gd name="connsiteX1" fmla="*/ 56252 w 1125034"/>
              <a:gd name="connsiteY1" fmla="*/ 0 h 562517"/>
              <a:gd name="connsiteX2" fmla="*/ 1068782 w 1125034"/>
              <a:gd name="connsiteY2" fmla="*/ 0 h 562517"/>
              <a:gd name="connsiteX3" fmla="*/ 1125034 w 1125034"/>
              <a:gd name="connsiteY3" fmla="*/ 56252 h 562517"/>
              <a:gd name="connsiteX4" fmla="*/ 1125034 w 1125034"/>
              <a:gd name="connsiteY4" fmla="*/ 506265 h 562517"/>
              <a:gd name="connsiteX5" fmla="*/ 1068782 w 1125034"/>
              <a:gd name="connsiteY5" fmla="*/ 562517 h 562517"/>
              <a:gd name="connsiteX6" fmla="*/ 56252 w 1125034"/>
              <a:gd name="connsiteY6" fmla="*/ 562517 h 562517"/>
              <a:gd name="connsiteX7" fmla="*/ 0 w 1125034"/>
              <a:gd name="connsiteY7" fmla="*/ 506265 h 562517"/>
              <a:gd name="connsiteX8" fmla="*/ 0 w 1125034"/>
              <a:gd name="connsiteY8" fmla="*/ 56252 h 562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5034" h="562517">
                <a:moveTo>
                  <a:pt x="0" y="56252"/>
                </a:moveTo>
                <a:cubicBezTo>
                  <a:pt x="0" y="25185"/>
                  <a:pt x="25185" y="0"/>
                  <a:pt x="56252" y="0"/>
                </a:cubicBezTo>
                <a:lnTo>
                  <a:pt x="1068782" y="0"/>
                </a:lnTo>
                <a:cubicBezTo>
                  <a:pt x="1099849" y="0"/>
                  <a:pt x="1125034" y="25185"/>
                  <a:pt x="1125034" y="56252"/>
                </a:cubicBezTo>
                <a:lnTo>
                  <a:pt x="1125034" y="506265"/>
                </a:lnTo>
                <a:cubicBezTo>
                  <a:pt x="1125034" y="537332"/>
                  <a:pt x="1099849" y="562517"/>
                  <a:pt x="1068782" y="562517"/>
                </a:cubicBezTo>
                <a:lnTo>
                  <a:pt x="56252" y="562517"/>
                </a:lnTo>
                <a:cubicBezTo>
                  <a:pt x="25185" y="562517"/>
                  <a:pt x="0" y="537332"/>
                  <a:pt x="0" y="506265"/>
                </a:cubicBezTo>
                <a:lnTo>
                  <a:pt x="0" y="5625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596" tIns="17596" rIns="17596" bIns="17596" numCol="1" spcCol="1270" anchor="ctr" anchorCtr="0">
            <a:noAutofit/>
          </a:bodyPr>
          <a:lstStyle/>
          <a:p>
            <a:pPr algn="ctr" defTabSz="350044">
              <a:lnSpc>
                <a:spcPct val="90000"/>
              </a:lnSpc>
              <a:spcBef>
                <a:spcPct val="0"/>
              </a:spcBef>
              <a:spcAft>
                <a:spcPct val="35000"/>
              </a:spcAft>
              <a:defRPr/>
            </a:pPr>
            <a:r>
              <a:rPr lang="sv-SE" sz="788" dirty="0">
                <a:solidFill>
                  <a:srgbClr val="FFFFFF"/>
                </a:solidFill>
                <a:latin typeface="Barlow"/>
              </a:rPr>
              <a:t>Process!</a:t>
            </a:r>
          </a:p>
        </p:txBody>
      </p:sp>
      <p:sp>
        <p:nvSpPr>
          <p:cNvPr id="50" name="Frihandsfigur 49"/>
          <p:cNvSpPr/>
          <p:nvPr/>
        </p:nvSpPr>
        <p:spPr>
          <a:xfrm rot="1971810">
            <a:off x="1972503" y="2232149"/>
            <a:ext cx="1539180" cy="11540"/>
          </a:xfrm>
          <a:custGeom>
            <a:avLst/>
            <a:gdLst>
              <a:gd name="connsiteX0" fmla="*/ 0 w 2052240"/>
              <a:gd name="connsiteY0" fmla="*/ 7693 h 15387"/>
              <a:gd name="connsiteX1" fmla="*/ 2052240 w 2052240"/>
              <a:gd name="connsiteY1" fmla="*/ 7693 h 15387"/>
            </a:gdLst>
            <a:ahLst/>
            <a:cxnLst>
              <a:cxn ang="0">
                <a:pos x="connsiteX0" y="connsiteY0"/>
              </a:cxn>
              <a:cxn ang="0">
                <a:pos x="connsiteX1" y="connsiteY1"/>
              </a:cxn>
            </a:cxnLst>
            <a:rect l="l" t="t" r="r" b="b"/>
            <a:pathLst>
              <a:path w="2052240" h="15387">
                <a:moveTo>
                  <a:pt x="0" y="7693"/>
                </a:moveTo>
                <a:lnTo>
                  <a:pt x="2052240" y="7693"/>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740636" tIns="-32710" rIns="740635" bIns="-32710" numCol="1" spcCol="1270" anchor="ctr" anchorCtr="0">
            <a:noAutofit/>
          </a:bodyPr>
          <a:lstStyle/>
          <a:p>
            <a:pPr algn="ctr" defTabSz="300038">
              <a:lnSpc>
                <a:spcPct val="90000"/>
              </a:lnSpc>
              <a:spcBef>
                <a:spcPct val="0"/>
              </a:spcBef>
              <a:spcAft>
                <a:spcPct val="35000"/>
              </a:spcAft>
              <a:defRPr/>
            </a:pPr>
            <a:endParaRPr lang="sv-SE" sz="675">
              <a:solidFill>
                <a:srgbClr val="000000">
                  <a:hueOff val="0"/>
                  <a:satOff val="0"/>
                  <a:lumOff val="0"/>
                  <a:alphaOff val="0"/>
                </a:srgbClr>
              </a:solidFill>
              <a:latin typeface="Barlow"/>
            </a:endParaRPr>
          </a:p>
        </p:txBody>
      </p:sp>
      <p:sp>
        <p:nvSpPr>
          <p:cNvPr id="51" name="Frihandsfigur 50"/>
          <p:cNvSpPr/>
          <p:nvPr/>
        </p:nvSpPr>
        <p:spPr>
          <a:xfrm>
            <a:off x="3388522" y="2444586"/>
            <a:ext cx="843776" cy="421888"/>
          </a:xfrm>
          <a:custGeom>
            <a:avLst/>
            <a:gdLst>
              <a:gd name="connsiteX0" fmla="*/ 0 w 1125034"/>
              <a:gd name="connsiteY0" fmla="*/ 56252 h 562517"/>
              <a:gd name="connsiteX1" fmla="*/ 56252 w 1125034"/>
              <a:gd name="connsiteY1" fmla="*/ 0 h 562517"/>
              <a:gd name="connsiteX2" fmla="*/ 1068782 w 1125034"/>
              <a:gd name="connsiteY2" fmla="*/ 0 h 562517"/>
              <a:gd name="connsiteX3" fmla="*/ 1125034 w 1125034"/>
              <a:gd name="connsiteY3" fmla="*/ 56252 h 562517"/>
              <a:gd name="connsiteX4" fmla="*/ 1125034 w 1125034"/>
              <a:gd name="connsiteY4" fmla="*/ 506265 h 562517"/>
              <a:gd name="connsiteX5" fmla="*/ 1068782 w 1125034"/>
              <a:gd name="connsiteY5" fmla="*/ 562517 h 562517"/>
              <a:gd name="connsiteX6" fmla="*/ 56252 w 1125034"/>
              <a:gd name="connsiteY6" fmla="*/ 562517 h 562517"/>
              <a:gd name="connsiteX7" fmla="*/ 0 w 1125034"/>
              <a:gd name="connsiteY7" fmla="*/ 506265 h 562517"/>
              <a:gd name="connsiteX8" fmla="*/ 0 w 1125034"/>
              <a:gd name="connsiteY8" fmla="*/ 56252 h 562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5034" h="562517">
                <a:moveTo>
                  <a:pt x="0" y="56252"/>
                </a:moveTo>
                <a:cubicBezTo>
                  <a:pt x="0" y="25185"/>
                  <a:pt x="25185" y="0"/>
                  <a:pt x="56252" y="0"/>
                </a:cubicBezTo>
                <a:lnTo>
                  <a:pt x="1068782" y="0"/>
                </a:lnTo>
                <a:cubicBezTo>
                  <a:pt x="1099849" y="0"/>
                  <a:pt x="1125034" y="25185"/>
                  <a:pt x="1125034" y="56252"/>
                </a:cubicBezTo>
                <a:lnTo>
                  <a:pt x="1125034" y="506265"/>
                </a:lnTo>
                <a:cubicBezTo>
                  <a:pt x="1125034" y="537332"/>
                  <a:pt x="1099849" y="562517"/>
                  <a:pt x="1068782" y="562517"/>
                </a:cubicBezTo>
                <a:lnTo>
                  <a:pt x="56252" y="562517"/>
                </a:lnTo>
                <a:cubicBezTo>
                  <a:pt x="25185" y="562517"/>
                  <a:pt x="0" y="537332"/>
                  <a:pt x="0" y="506265"/>
                </a:cubicBezTo>
                <a:lnTo>
                  <a:pt x="0" y="5625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596" tIns="17596" rIns="17596" bIns="17596" numCol="1" spcCol="1270" anchor="ctr" anchorCtr="0">
            <a:noAutofit/>
          </a:bodyPr>
          <a:lstStyle/>
          <a:p>
            <a:pPr algn="ctr" defTabSz="350044">
              <a:lnSpc>
                <a:spcPct val="90000"/>
              </a:lnSpc>
              <a:spcBef>
                <a:spcPct val="0"/>
              </a:spcBef>
              <a:spcAft>
                <a:spcPct val="35000"/>
              </a:spcAft>
              <a:defRPr/>
            </a:pPr>
            <a:r>
              <a:rPr lang="sv-SE" sz="788" dirty="0">
                <a:solidFill>
                  <a:srgbClr val="FFFFFF"/>
                </a:solidFill>
                <a:latin typeface="Barlow"/>
              </a:rPr>
              <a:t>Högre kostnader</a:t>
            </a:r>
          </a:p>
        </p:txBody>
      </p:sp>
      <p:sp>
        <p:nvSpPr>
          <p:cNvPr id="52" name="Frihandsfigur 51"/>
          <p:cNvSpPr/>
          <p:nvPr/>
        </p:nvSpPr>
        <p:spPr>
          <a:xfrm rot="3927162">
            <a:off x="780033" y="2724235"/>
            <a:ext cx="666723" cy="11540"/>
          </a:xfrm>
          <a:custGeom>
            <a:avLst/>
            <a:gdLst>
              <a:gd name="connsiteX0" fmla="*/ 0 w 888964"/>
              <a:gd name="connsiteY0" fmla="*/ 7693 h 15387"/>
              <a:gd name="connsiteX1" fmla="*/ 888964 w 888964"/>
              <a:gd name="connsiteY1" fmla="*/ 7693 h 15387"/>
            </a:gdLst>
            <a:ahLst/>
            <a:cxnLst>
              <a:cxn ang="0">
                <a:pos x="connsiteX0" y="connsiteY0"/>
              </a:cxn>
              <a:cxn ang="0">
                <a:pos x="connsiteX1" y="connsiteY1"/>
              </a:cxn>
            </a:cxnLst>
            <a:rect l="l" t="t" r="r" b="b"/>
            <a:pathLst>
              <a:path w="888964" h="15387">
                <a:moveTo>
                  <a:pt x="0" y="7693"/>
                </a:moveTo>
                <a:lnTo>
                  <a:pt x="888964" y="7693"/>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326219" tIns="-10898" rIns="326218" bIns="-10898" numCol="1" spcCol="1270" anchor="ctr" anchorCtr="0">
            <a:noAutofit/>
          </a:bodyPr>
          <a:lstStyle/>
          <a:p>
            <a:pPr algn="ctr" defTabSz="233363">
              <a:lnSpc>
                <a:spcPct val="90000"/>
              </a:lnSpc>
              <a:spcBef>
                <a:spcPct val="0"/>
              </a:spcBef>
              <a:spcAft>
                <a:spcPct val="35000"/>
              </a:spcAft>
              <a:defRPr/>
            </a:pPr>
            <a:endParaRPr lang="sv-SE" sz="525">
              <a:solidFill>
                <a:srgbClr val="000000">
                  <a:hueOff val="0"/>
                  <a:satOff val="0"/>
                  <a:lumOff val="0"/>
                  <a:alphaOff val="0"/>
                </a:srgbClr>
              </a:solidFill>
              <a:latin typeface="Barlow"/>
            </a:endParaRPr>
          </a:p>
        </p:txBody>
      </p:sp>
      <p:sp>
        <p:nvSpPr>
          <p:cNvPr id="53" name="Frihandsfigur 52"/>
          <p:cNvSpPr/>
          <p:nvPr/>
        </p:nvSpPr>
        <p:spPr>
          <a:xfrm>
            <a:off x="1251887" y="2822293"/>
            <a:ext cx="843776" cy="421888"/>
          </a:xfrm>
          <a:custGeom>
            <a:avLst/>
            <a:gdLst>
              <a:gd name="connsiteX0" fmla="*/ 0 w 1125034"/>
              <a:gd name="connsiteY0" fmla="*/ 56252 h 562517"/>
              <a:gd name="connsiteX1" fmla="*/ 56252 w 1125034"/>
              <a:gd name="connsiteY1" fmla="*/ 0 h 562517"/>
              <a:gd name="connsiteX2" fmla="*/ 1068782 w 1125034"/>
              <a:gd name="connsiteY2" fmla="*/ 0 h 562517"/>
              <a:gd name="connsiteX3" fmla="*/ 1125034 w 1125034"/>
              <a:gd name="connsiteY3" fmla="*/ 56252 h 562517"/>
              <a:gd name="connsiteX4" fmla="*/ 1125034 w 1125034"/>
              <a:gd name="connsiteY4" fmla="*/ 506265 h 562517"/>
              <a:gd name="connsiteX5" fmla="*/ 1068782 w 1125034"/>
              <a:gd name="connsiteY5" fmla="*/ 562517 h 562517"/>
              <a:gd name="connsiteX6" fmla="*/ 56252 w 1125034"/>
              <a:gd name="connsiteY6" fmla="*/ 562517 h 562517"/>
              <a:gd name="connsiteX7" fmla="*/ 0 w 1125034"/>
              <a:gd name="connsiteY7" fmla="*/ 506265 h 562517"/>
              <a:gd name="connsiteX8" fmla="*/ 0 w 1125034"/>
              <a:gd name="connsiteY8" fmla="*/ 56252 h 562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5034" h="562517">
                <a:moveTo>
                  <a:pt x="0" y="56252"/>
                </a:moveTo>
                <a:cubicBezTo>
                  <a:pt x="0" y="25185"/>
                  <a:pt x="25185" y="0"/>
                  <a:pt x="56252" y="0"/>
                </a:cubicBezTo>
                <a:lnTo>
                  <a:pt x="1068782" y="0"/>
                </a:lnTo>
                <a:cubicBezTo>
                  <a:pt x="1099849" y="0"/>
                  <a:pt x="1125034" y="25185"/>
                  <a:pt x="1125034" y="56252"/>
                </a:cubicBezTo>
                <a:lnTo>
                  <a:pt x="1125034" y="506265"/>
                </a:lnTo>
                <a:cubicBezTo>
                  <a:pt x="1125034" y="537332"/>
                  <a:pt x="1099849" y="562517"/>
                  <a:pt x="1068782" y="562517"/>
                </a:cubicBezTo>
                <a:lnTo>
                  <a:pt x="56252" y="562517"/>
                </a:lnTo>
                <a:cubicBezTo>
                  <a:pt x="25185" y="562517"/>
                  <a:pt x="0" y="537332"/>
                  <a:pt x="0" y="506265"/>
                </a:cubicBezTo>
                <a:lnTo>
                  <a:pt x="0" y="5625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72" tIns="18072" rIns="18072" bIns="18072" numCol="1" spcCol="1270" anchor="ctr" anchorCtr="0">
            <a:noAutofit/>
          </a:bodyPr>
          <a:lstStyle/>
          <a:p>
            <a:pPr algn="ctr" defTabSz="400050">
              <a:lnSpc>
                <a:spcPct val="90000"/>
              </a:lnSpc>
              <a:spcBef>
                <a:spcPct val="0"/>
              </a:spcBef>
              <a:spcAft>
                <a:spcPct val="35000"/>
              </a:spcAft>
              <a:defRPr/>
            </a:pPr>
            <a:r>
              <a:rPr lang="sv-SE" sz="900" dirty="0">
                <a:solidFill>
                  <a:srgbClr val="FFFFFF"/>
                </a:solidFill>
                <a:latin typeface="Barlow"/>
              </a:rPr>
              <a:t>Längre arbetspass</a:t>
            </a:r>
            <a:br>
              <a:rPr lang="sv-SE" sz="900" dirty="0">
                <a:solidFill>
                  <a:srgbClr val="FFFFFF"/>
                </a:solidFill>
                <a:latin typeface="Barlow"/>
              </a:rPr>
            </a:br>
            <a:r>
              <a:rPr lang="sv-SE" sz="788" dirty="0">
                <a:solidFill>
                  <a:srgbClr val="FFFFFF"/>
                </a:solidFill>
                <a:latin typeface="Barlow"/>
              </a:rPr>
              <a:t>(deltid </a:t>
            </a:r>
            <a:r>
              <a:rPr lang="sv-SE" sz="788" dirty="0">
                <a:solidFill>
                  <a:srgbClr val="FFFFFF"/>
                </a:solidFill>
                <a:latin typeface="Barlow"/>
                <a:sym typeface="Wingdings" panose="05000000000000000000" pitchFamily="2" charset="2"/>
              </a:rPr>
              <a:t> heltid)</a:t>
            </a:r>
            <a:endParaRPr lang="sv-SE" sz="900" dirty="0">
              <a:solidFill>
                <a:srgbClr val="FFFFFF"/>
              </a:solidFill>
              <a:latin typeface="Barlow"/>
            </a:endParaRPr>
          </a:p>
        </p:txBody>
      </p:sp>
      <p:sp>
        <p:nvSpPr>
          <p:cNvPr id="54" name="Frihandsfigur 53"/>
          <p:cNvSpPr/>
          <p:nvPr/>
        </p:nvSpPr>
        <p:spPr>
          <a:xfrm rot="2400126">
            <a:off x="2048132" y="3158052"/>
            <a:ext cx="406290" cy="11540"/>
          </a:xfrm>
          <a:custGeom>
            <a:avLst/>
            <a:gdLst>
              <a:gd name="connsiteX0" fmla="*/ 0 w 541720"/>
              <a:gd name="connsiteY0" fmla="*/ 7693 h 15387"/>
              <a:gd name="connsiteX1" fmla="*/ 541720 w 541720"/>
              <a:gd name="connsiteY1" fmla="*/ 7693 h 15387"/>
            </a:gdLst>
            <a:ahLst/>
            <a:cxnLst>
              <a:cxn ang="0">
                <a:pos x="connsiteX0" y="connsiteY0"/>
              </a:cxn>
              <a:cxn ang="0">
                <a:pos x="connsiteX1" y="connsiteY1"/>
              </a:cxn>
            </a:cxnLst>
            <a:rect l="l" t="t" r="r" b="b"/>
            <a:pathLst>
              <a:path w="541720" h="15387">
                <a:moveTo>
                  <a:pt x="0" y="7693"/>
                </a:moveTo>
                <a:lnTo>
                  <a:pt x="541720" y="7693"/>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202513" tIns="-4388" rIns="202512" bIns="-4388" numCol="1" spcCol="1270" anchor="ctr" anchorCtr="0">
            <a:noAutofit/>
          </a:bodyPr>
          <a:lstStyle/>
          <a:p>
            <a:pPr algn="ctr" defTabSz="233363">
              <a:lnSpc>
                <a:spcPct val="90000"/>
              </a:lnSpc>
              <a:spcBef>
                <a:spcPct val="0"/>
              </a:spcBef>
              <a:spcAft>
                <a:spcPct val="35000"/>
              </a:spcAft>
              <a:defRPr/>
            </a:pPr>
            <a:endParaRPr lang="sv-SE" sz="525">
              <a:solidFill>
                <a:srgbClr val="000000">
                  <a:hueOff val="0"/>
                  <a:satOff val="0"/>
                  <a:lumOff val="0"/>
                  <a:alphaOff val="0"/>
                </a:srgbClr>
              </a:solidFill>
              <a:latin typeface="Barlow"/>
            </a:endParaRPr>
          </a:p>
        </p:txBody>
      </p:sp>
      <p:sp>
        <p:nvSpPr>
          <p:cNvPr id="55" name="Frihandsfigur 54"/>
          <p:cNvSpPr/>
          <p:nvPr/>
        </p:nvSpPr>
        <p:spPr>
          <a:xfrm>
            <a:off x="2406890" y="3083463"/>
            <a:ext cx="843776" cy="421888"/>
          </a:xfrm>
          <a:custGeom>
            <a:avLst/>
            <a:gdLst>
              <a:gd name="connsiteX0" fmla="*/ 0 w 1125034"/>
              <a:gd name="connsiteY0" fmla="*/ 56252 h 562517"/>
              <a:gd name="connsiteX1" fmla="*/ 56252 w 1125034"/>
              <a:gd name="connsiteY1" fmla="*/ 0 h 562517"/>
              <a:gd name="connsiteX2" fmla="*/ 1068782 w 1125034"/>
              <a:gd name="connsiteY2" fmla="*/ 0 h 562517"/>
              <a:gd name="connsiteX3" fmla="*/ 1125034 w 1125034"/>
              <a:gd name="connsiteY3" fmla="*/ 56252 h 562517"/>
              <a:gd name="connsiteX4" fmla="*/ 1125034 w 1125034"/>
              <a:gd name="connsiteY4" fmla="*/ 506265 h 562517"/>
              <a:gd name="connsiteX5" fmla="*/ 1068782 w 1125034"/>
              <a:gd name="connsiteY5" fmla="*/ 562517 h 562517"/>
              <a:gd name="connsiteX6" fmla="*/ 56252 w 1125034"/>
              <a:gd name="connsiteY6" fmla="*/ 562517 h 562517"/>
              <a:gd name="connsiteX7" fmla="*/ 0 w 1125034"/>
              <a:gd name="connsiteY7" fmla="*/ 506265 h 562517"/>
              <a:gd name="connsiteX8" fmla="*/ 0 w 1125034"/>
              <a:gd name="connsiteY8" fmla="*/ 56252 h 562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5034" h="562517">
                <a:moveTo>
                  <a:pt x="0" y="56252"/>
                </a:moveTo>
                <a:cubicBezTo>
                  <a:pt x="0" y="25185"/>
                  <a:pt x="25185" y="0"/>
                  <a:pt x="56252" y="0"/>
                </a:cubicBezTo>
                <a:lnTo>
                  <a:pt x="1068782" y="0"/>
                </a:lnTo>
                <a:cubicBezTo>
                  <a:pt x="1099849" y="0"/>
                  <a:pt x="1125034" y="25185"/>
                  <a:pt x="1125034" y="56252"/>
                </a:cubicBezTo>
                <a:lnTo>
                  <a:pt x="1125034" y="506265"/>
                </a:lnTo>
                <a:cubicBezTo>
                  <a:pt x="1125034" y="537332"/>
                  <a:pt x="1099849" y="562517"/>
                  <a:pt x="1068782" y="562517"/>
                </a:cubicBezTo>
                <a:lnTo>
                  <a:pt x="56252" y="562517"/>
                </a:lnTo>
                <a:cubicBezTo>
                  <a:pt x="25185" y="562517"/>
                  <a:pt x="0" y="537332"/>
                  <a:pt x="0" y="506265"/>
                </a:cubicBezTo>
                <a:lnTo>
                  <a:pt x="0" y="5625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596" tIns="17596" rIns="17596" bIns="17596" numCol="1" spcCol="1270" anchor="ctr" anchorCtr="0">
            <a:noAutofit/>
          </a:bodyPr>
          <a:lstStyle/>
          <a:p>
            <a:pPr algn="ctr" defTabSz="350044">
              <a:lnSpc>
                <a:spcPct val="90000"/>
              </a:lnSpc>
              <a:spcBef>
                <a:spcPct val="0"/>
              </a:spcBef>
              <a:spcAft>
                <a:spcPct val="35000"/>
              </a:spcAft>
              <a:defRPr/>
            </a:pPr>
            <a:r>
              <a:rPr lang="sv-SE" sz="788" dirty="0">
                <a:solidFill>
                  <a:srgbClr val="FFFFFF"/>
                </a:solidFill>
                <a:latin typeface="Barlow"/>
              </a:rPr>
              <a:t>Mer ”puckeltid”</a:t>
            </a:r>
          </a:p>
        </p:txBody>
      </p:sp>
      <p:sp>
        <p:nvSpPr>
          <p:cNvPr id="56" name="Frihandsfigur 55"/>
          <p:cNvSpPr/>
          <p:nvPr/>
        </p:nvSpPr>
        <p:spPr>
          <a:xfrm rot="1093159">
            <a:off x="3229873" y="3418312"/>
            <a:ext cx="829512" cy="11540"/>
          </a:xfrm>
          <a:custGeom>
            <a:avLst/>
            <a:gdLst>
              <a:gd name="connsiteX0" fmla="*/ 0 w 1106016"/>
              <a:gd name="connsiteY0" fmla="*/ 7693 h 15387"/>
              <a:gd name="connsiteX1" fmla="*/ 1106016 w 1106016"/>
              <a:gd name="connsiteY1" fmla="*/ 7693 h 15387"/>
            </a:gdLst>
            <a:ahLst/>
            <a:cxnLst>
              <a:cxn ang="0">
                <a:pos x="connsiteX0" y="connsiteY0"/>
              </a:cxn>
              <a:cxn ang="0">
                <a:pos x="connsiteX1" y="connsiteY1"/>
              </a:cxn>
            </a:cxnLst>
            <a:rect l="l" t="t" r="r" b="b"/>
            <a:pathLst>
              <a:path w="1106016" h="15387">
                <a:moveTo>
                  <a:pt x="0" y="7693"/>
                </a:moveTo>
                <a:lnTo>
                  <a:pt x="1106016" y="7693"/>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403544" tIns="-14968" rIns="403543" bIns="-14968" numCol="1" spcCol="1270" anchor="ctr" anchorCtr="0">
            <a:noAutofit/>
          </a:bodyPr>
          <a:lstStyle/>
          <a:p>
            <a:pPr algn="ctr" defTabSz="233363">
              <a:lnSpc>
                <a:spcPct val="90000"/>
              </a:lnSpc>
              <a:spcBef>
                <a:spcPct val="0"/>
              </a:spcBef>
              <a:spcAft>
                <a:spcPct val="35000"/>
              </a:spcAft>
              <a:defRPr/>
            </a:pPr>
            <a:endParaRPr lang="sv-SE" sz="525">
              <a:solidFill>
                <a:srgbClr val="000000">
                  <a:hueOff val="0"/>
                  <a:satOff val="0"/>
                  <a:lumOff val="0"/>
                  <a:alphaOff val="0"/>
                </a:srgbClr>
              </a:solidFill>
              <a:latin typeface="Barlow"/>
            </a:endParaRPr>
          </a:p>
        </p:txBody>
      </p:sp>
      <p:sp>
        <p:nvSpPr>
          <p:cNvPr id="57" name="Frihandsfigur 56"/>
          <p:cNvSpPr/>
          <p:nvPr/>
        </p:nvSpPr>
        <p:spPr>
          <a:xfrm>
            <a:off x="4038592" y="3342814"/>
            <a:ext cx="843776" cy="421888"/>
          </a:xfrm>
          <a:custGeom>
            <a:avLst/>
            <a:gdLst>
              <a:gd name="connsiteX0" fmla="*/ 0 w 1125034"/>
              <a:gd name="connsiteY0" fmla="*/ 56252 h 562517"/>
              <a:gd name="connsiteX1" fmla="*/ 56252 w 1125034"/>
              <a:gd name="connsiteY1" fmla="*/ 0 h 562517"/>
              <a:gd name="connsiteX2" fmla="*/ 1068782 w 1125034"/>
              <a:gd name="connsiteY2" fmla="*/ 0 h 562517"/>
              <a:gd name="connsiteX3" fmla="*/ 1125034 w 1125034"/>
              <a:gd name="connsiteY3" fmla="*/ 56252 h 562517"/>
              <a:gd name="connsiteX4" fmla="*/ 1125034 w 1125034"/>
              <a:gd name="connsiteY4" fmla="*/ 506265 h 562517"/>
              <a:gd name="connsiteX5" fmla="*/ 1068782 w 1125034"/>
              <a:gd name="connsiteY5" fmla="*/ 562517 h 562517"/>
              <a:gd name="connsiteX6" fmla="*/ 56252 w 1125034"/>
              <a:gd name="connsiteY6" fmla="*/ 562517 h 562517"/>
              <a:gd name="connsiteX7" fmla="*/ 0 w 1125034"/>
              <a:gd name="connsiteY7" fmla="*/ 506265 h 562517"/>
              <a:gd name="connsiteX8" fmla="*/ 0 w 1125034"/>
              <a:gd name="connsiteY8" fmla="*/ 56252 h 562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5034" h="562517">
                <a:moveTo>
                  <a:pt x="0" y="56252"/>
                </a:moveTo>
                <a:cubicBezTo>
                  <a:pt x="0" y="25185"/>
                  <a:pt x="25185" y="0"/>
                  <a:pt x="56252" y="0"/>
                </a:cubicBezTo>
                <a:lnTo>
                  <a:pt x="1068782" y="0"/>
                </a:lnTo>
                <a:cubicBezTo>
                  <a:pt x="1099849" y="0"/>
                  <a:pt x="1125034" y="25185"/>
                  <a:pt x="1125034" y="56252"/>
                </a:cubicBezTo>
                <a:lnTo>
                  <a:pt x="1125034" y="506265"/>
                </a:lnTo>
                <a:cubicBezTo>
                  <a:pt x="1125034" y="537332"/>
                  <a:pt x="1099849" y="562517"/>
                  <a:pt x="1068782" y="562517"/>
                </a:cubicBezTo>
                <a:lnTo>
                  <a:pt x="56252" y="562517"/>
                </a:lnTo>
                <a:cubicBezTo>
                  <a:pt x="25185" y="562517"/>
                  <a:pt x="0" y="537332"/>
                  <a:pt x="0" y="506265"/>
                </a:cubicBezTo>
                <a:lnTo>
                  <a:pt x="0" y="5625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596" tIns="17596" rIns="17596" bIns="17596" numCol="1" spcCol="1270" anchor="ctr" anchorCtr="0">
            <a:noAutofit/>
          </a:bodyPr>
          <a:lstStyle/>
          <a:p>
            <a:pPr algn="ctr" defTabSz="350044">
              <a:lnSpc>
                <a:spcPct val="90000"/>
              </a:lnSpc>
              <a:spcBef>
                <a:spcPct val="0"/>
              </a:spcBef>
              <a:spcAft>
                <a:spcPct val="35000"/>
              </a:spcAft>
              <a:defRPr/>
            </a:pPr>
            <a:r>
              <a:rPr lang="sv-SE" sz="788" dirty="0">
                <a:solidFill>
                  <a:srgbClr val="FFFFFF"/>
                </a:solidFill>
                <a:latin typeface="Barlow"/>
              </a:rPr>
              <a:t>Behov av kortare nattpass</a:t>
            </a:r>
          </a:p>
        </p:txBody>
      </p:sp>
      <p:sp>
        <p:nvSpPr>
          <p:cNvPr id="27" name="Förbudstecken 26"/>
          <p:cNvSpPr/>
          <p:nvPr/>
        </p:nvSpPr>
        <p:spPr>
          <a:xfrm>
            <a:off x="4225573" y="502765"/>
            <a:ext cx="304730" cy="304730"/>
          </a:xfrm>
          <a:prstGeom prst="noSmoking">
            <a:avLst>
              <a:gd name="adj" fmla="val 9409"/>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endParaRPr lang="sv-SE" sz="1013">
              <a:solidFill>
                <a:srgbClr val="000000"/>
              </a:solidFill>
              <a:latin typeface="Barlow"/>
            </a:endParaRPr>
          </a:p>
        </p:txBody>
      </p:sp>
      <p:cxnSp>
        <p:nvCxnSpPr>
          <p:cNvPr id="29" name="Rak pilkoppling 28"/>
          <p:cNvCxnSpPr/>
          <p:nvPr/>
        </p:nvCxnSpPr>
        <p:spPr>
          <a:xfrm flipV="1">
            <a:off x="3249697" y="2879747"/>
            <a:ext cx="602400" cy="3931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Rak pilkoppling 30"/>
          <p:cNvCxnSpPr/>
          <p:nvPr/>
        </p:nvCxnSpPr>
        <p:spPr>
          <a:xfrm>
            <a:off x="5052569" y="1519403"/>
            <a:ext cx="0" cy="4723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Rak pilkoppling 32"/>
          <p:cNvCxnSpPr/>
          <p:nvPr/>
        </p:nvCxnSpPr>
        <p:spPr>
          <a:xfrm flipH="1">
            <a:off x="7278056" y="1924552"/>
            <a:ext cx="194409" cy="57420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38" name="Förbudstecken 37"/>
          <p:cNvSpPr/>
          <p:nvPr/>
        </p:nvSpPr>
        <p:spPr>
          <a:xfrm>
            <a:off x="4086655" y="2352648"/>
            <a:ext cx="304730" cy="304730"/>
          </a:xfrm>
          <a:prstGeom prst="noSmoking">
            <a:avLst>
              <a:gd name="adj" fmla="val 9409"/>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endParaRPr lang="sv-SE" sz="1013">
              <a:solidFill>
                <a:srgbClr val="000000"/>
              </a:solidFill>
              <a:latin typeface="Barlow"/>
            </a:endParaRPr>
          </a:p>
        </p:txBody>
      </p:sp>
      <p:sp>
        <p:nvSpPr>
          <p:cNvPr id="39" name="Vikt hörn 38"/>
          <p:cNvSpPr/>
          <p:nvPr/>
        </p:nvSpPr>
        <p:spPr>
          <a:xfrm>
            <a:off x="8054814" y="3326648"/>
            <a:ext cx="971169" cy="1080760"/>
          </a:xfrm>
          <a:prstGeom prst="foldedCorner">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lIns="27000" rIns="27000" rtlCol="0" anchor="ctr"/>
          <a:lstStyle/>
          <a:p>
            <a:pPr algn="ctr" defTabSz="514350">
              <a:defRPr/>
            </a:pPr>
            <a:r>
              <a:rPr lang="sv-SE" sz="750" dirty="0">
                <a:solidFill>
                  <a:srgbClr val="FFFFFF"/>
                </a:solidFill>
                <a:latin typeface="Barlow"/>
              </a:rPr>
              <a:t>Handbok för hållbar bemanningsplanering</a:t>
            </a:r>
          </a:p>
        </p:txBody>
      </p:sp>
      <p:cxnSp>
        <p:nvCxnSpPr>
          <p:cNvPr id="41" name="Rak pilkoppling 40"/>
          <p:cNvCxnSpPr/>
          <p:nvPr/>
        </p:nvCxnSpPr>
        <p:spPr>
          <a:xfrm>
            <a:off x="7808500" y="3626633"/>
            <a:ext cx="24631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Rak pilkoppling 42"/>
          <p:cNvCxnSpPr/>
          <p:nvPr/>
        </p:nvCxnSpPr>
        <p:spPr>
          <a:xfrm>
            <a:off x="8531994" y="2933537"/>
            <a:ext cx="0" cy="3931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5915434"/>
      </p:ext>
    </p:extLst>
  </p:cSld>
  <p:clrMapOvr>
    <a:masterClrMapping/>
  </p:clrMapOvr>
</p:sld>
</file>

<file path=ppt/theme/theme1.xml><?xml version="1.0" encoding="utf-8"?>
<a:theme xmlns:a="http://schemas.openxmlformats.org/drawingml/2006/main" name="Office-tema">
  <a:themeElements>
    <a:clrScheme name="Motala kommun">
      <a:dk1>
        <a:srgbClr val="000000"/>
      </a:dk1>
      <a:lt1>
        <a:srgbClr val="FFFFFF"/>
      </a:lt1>
      <a:dk2>
        <a:srgbClr val="515151"/>
      </a:dk2>
      <a:lt2>
        <a:srgbClr val="E7E6E6"/>
      </a:lt2>
      <a:accent1>
        <a:srgbClr val="007FA3"/>
      </a:accent1>
      <a:accent2>
        <a:srgbClr val="007367"/>
      </a:accent2>
      <a:accent3>
        <a:srgbClr val="4E801F"/>
      </a:accent3>
      <a:accent4>
        <a:srgbClr val="CA3604"/>
      </a:accent4>
      <a:accent5>
        <a:srgbClr val="B52555"/>
      </a:accent5>
      <a:accent6>
        <a:srgbClr val="003C71"/>
      </a:accent6>
      <a:hlink>
        <a:srgbClr val="007FA3"/>
      </a:hlink>
      <a:folHlink>
        <a:srgbClr val="003C71"/>
      </a:folHlink>
    </a:clrScheme>
    <a:fontScheme name="Anpassat 1">
      <a:majorFont>
        <a:latin typeface="Barlow Semi Condensed SemiBold"/>
        <a:ea typeface=""/>
        <a:cs typeface=""/>
      </a:majorFont>
      <a:minorFont>
        <a:latin typeface="Barl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alpha val="5000"/>
          </a:schemeClr>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otalakommun_test" id="{60392D21-73CE-4DE6-9890-5EF7B8BA69BD}" vid="{D347AD52-D9D7-4836-A5A9-4908D0480ED4}"/>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Motalakommun</Template>
  <TotalTime>480</TotalTime>
  <Words>2026</Words>
  <Application>Microsoft Office PowerPoint</Application>
  <PresentationFormat>Bildspel på skärmen (16:9)</PresentationFormat>
  <Paragraphs>113</Paragraphs>
  <Slides>17</Slides>
  <Notes>16</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17</vt:i4>
      </vt:variant>
    </vt:vector>
  </HeadingPairs>
  <TitlesOfParts>
    <vt:vector size="25" baseType="lpstr">
      <vt:lpstr>Barlow Semi Condensed SemiBold</vt:lpstr>
      <vt:lpstr>Calibri</vt:lpstr>
      <vt:lpstr>Arial</vt:lpstr>
      <vt:lpstr>Wingdings</vt:lpstr>
      <vt:lpstr>Barlow</vt:lpstr>
      <vt:lpstr>Courier New</vt:lpstr>
      <vt:lpstr>Times New Roman</vt:lpstr>
      <vt:lpstr>Office-tema</vt:lpstr>
      <vt:lpstr>PowerPoint-presentation</vt:lpstr>
      <vt:lpstr>PowerPoint-presentation</vt:lpstr>
      <vt:lpstr>PowerPoint-presentation</vt:lpstr>
      <vt:lpstr>PowerPoint-presentation</vt:lpstr>
      <vt:lpstr>PowerPoint-presentation</vt:lpstr>
      <vt:lpstr>Vem har bestämt detta?</vt:lpstr>
      <vt:lpstr>PowerPoint-presentation</vt:lpstr>
      <vt:lpstr>Från en deltidsorganisation till en heltidsorganisation</vt:lpstr>
      <vt:lpstr>PowerPoint-presentation</vt:lpstr>
      <vt:lpstr>PowerPoint-presentation</vt:lpstr>
      <vt:lpstr>PowerPoint-presentation</vt:lpstr>
      <vt:lpstr>PowerPoint-presentation</vt:lpstr>
      <vt:lpstr>   Varför en handbok?</vt:lpstr>
      <vt:lpstr>Handbok för hållbar bemanningsplanering</vt:lpstr>
      <vt:lpstr>Handboken finns att tillgå för alla och  bemanning ska planeras och följas upp med stöd av den</vt:lpstr>
      <vt:lpstr>PowerPoint-presentation</vt:lpstr>
      <vt:lpstr>PowerPoint-presentation</vt:lpstr>
    </vt:vector>
  </TitlesOfParts>
  <Company>Motala kommun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Frida Dufwenberg</dc:creator>
  <cp:lastModifiedBy>Katarina Persson</cp:lastModifiedBy>
  <cp:revision>65</cp:revision>
  <dcterms:created xsi:type="dcterms:W3CDTF">2020-03-09T13:56:37Z</dcterms:created>
  <dcterms:modified xsi:type="dcterms:W3CDTF">2023-12-12T19:57:46Z</dcterms:modified>
</cp:coreProperties>
</file>