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18"/>
  </p:notesMasterIdLst>
  <p:sldIdLst>
    <p:sldId id="303" r:id="rId2"/>
    <p:sldId id="277" r:id="rId3"/>
    <p:sldId id="283" r:id="rId4"/>
    <p:sldId id="300" r:id="rId5"/>
    <p:sldId id="287" r:id="rId6"/>
    <p:sldId id="304" r:id="rId7"/>
    <p:sldId id="276" r:id="rId8"/>
    <p:sldId id="274" r:id="rId9"/>
    <p:sldId id="270" r:id="rId10"/>
    <p:sldId id="293" r:id="rId11"/>
    <p:sldId id="305" r:id="rId12"/>
    <p:sldId id="309" r:id="rId13"/>
    <p:sldId id="306" r:id="rId14"/>
    <p:sldId id="308" r:id="rId15"/>
    <p:sldId id="310" r:id="rId16"/>
    <p:sldId id="311" r:id="rId17"/>
  </p:sldIdLst>
  <p:sldSz cx="9144000" cy="5143500" type="screen16x9"/>
  <p:notesSz cx="6797675" cy="9926638"/>
  <p:embeddedFontLst>
    <p:embeddedFont>
      <p:font typeface="Barlow" panose="00000500000000000000" pitchFamily="50" charset="0"/>
      <p:regular r:id="rId19"/>
      <p:bold r:id="rId20"/>
      <p:italic r:id="rId21"/>
      <p:boldItalic r:id="rId22"/>
    </p:embeddedFont>
    <p:embeddedFont>
      <p:font typeface="Barlow Semi Condensed SemiBold" panose="00000706000000000000" pitchFamily="50" charset="0"/>
      <p:bold r:id="rId23"/>
      <p:boldItalic r:id="rId24"/>
    </p:embeddedFont>
    <p:embeddedFont>
      <p:font typeface="Calibri" panose="020F0502020204030204" pitchFamily="34" charset="0"/>
      <p:regular r:id="rId25"/>
      <p:bold r:id="rId26"/>
      <p:italic r:id="rId27"/>
      <p:boldItalic r:id="rId28"/>
    </p:embeddedFont>
  </p:embeddedFontLst>
  <p:defaultText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29" autoAdjust="0"/>
    <p:restoredTop sz="77778" autoAdjust="0"/>
  </p:normalViewPr>
  <p:slideViewPr>
    <p:cSldViewPr snapToGrid="0" snapToObjects="1">
      <p:cViewPr varScale="1">
        <p:scale>
          <a:sx n="70" d="100"/>
          <a:sy n="70" d="100"/>
        </p:scale>
        <p:origin x="101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9F399FD-1668-5540-8B3E-AC1846C65C45}" type="datetimeFigureOut">
              <a:rPr lang="sv-SE" smtClean="0"/>
              <a:t>2024-02-11</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383E85A-D979-A147-889D-B48953FC0DD7}" type="slidenum">
              <a:rPr lang="sv-SE" smtClean="0"/>
              <a:t>‹#›</a:t>
            </a:fld>
            <a:endParaRPr lang="sv-SE"/>
          </a:p>
        </p:txBody>
      </p:sp>
    </p:spTree>
    <p:extLst>
      <p:ext uri="{BB962C8B-B14F-4D97-AF65-F5344CB8AC3E}">
        <p14:creationId xmlns:p14="http://schemas.microsoft.com/office/powerpoint/2010/main" val="3933360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Vad är nära vård? </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Det har skett stora framsteg inom hälso- och sjukvården med ny teknik och nya behandlingsmetoder som gör att vi lever längre och mår bättre. </a:t>
            </a:r>
          </a:p>
          <a:p>
            <a:r>
              <a:rPr lang="sv-SE" sz="1200" kern="1200" dirty="0">
                <a:solidFill>
                  <a:schemeClr val="tx1"/>
                </a:solidFill>
                <a:effectLst/>
                <a:latin typeface="+mn-lt"/>
                <a:ea typeface="+mn-ea"/>
                <a:cs typeface="+mn-cs"/>
              </a:rPr>
              <a:t>Sveriges hälso- och sjukvård samt vård och omsorg står inför stora framtida utmaningar med ökade vårdbehov. För att kunna möta dessa utmaningar så pågår ett nationellt arbete med omställningen till Nära vård och omsorg.  Omställningen omfattar hela vårdkedjan från sjukhusvård, regional och kommunal primärvård samt kommunal vård- och omsorg. </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Nära vård och omsorg har sitt ursprung i vårdperspektivet, men att det sedan breddats efterhand. Även andra samhällsarenor behöver involveras för att möjliggöra Nära vård och omsorg.</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2</a:t>
            </a:fld>
            <a:endParaRPr lang="sv-SE"/>
          </a:p>
        </p:txBody>
      </p:sp>
    </p:spTree>
    <p:extLst>
      <p:ext uri="{BB962C8B-B14F-4D97-AF65-F5344CB8AC3E}">
        <p14:creationId xmlns:p14="http://schemas.microsoft.com/office/powerpoint/2010/main" val="3167806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Vilka utmaningar står i inför? </a:t>
            </a:r>
          </a:p>
          <a:p>
            <a:endParaRPr lang="sv-SE" sz="1200" b="1"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Färre ska försörja fler- demografisk utmaning </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Den demografiska utvecklingen (dvs den kommande befolkningsutvecklingen) innebär att vi blir allt färre i arbetsför ålder som klara att möta det ökade vårdbehoven med dels en ökad andel äldre med stora vård och omsorgsbehov och ökad andel individer med kroniska sjukdomar. </a:t>
            </a:r>
          </a:p>
          <a:p>
            <a:pPr lvl="0"/>
            <a:r>
              <a:rPr lang="sv-SE" sz="1200" kern="1200" dirty="0">
                <a:solidFill>
                  <a:schemeClr val="tx1"/>
                </a:solidFill>
                <a:effectLst/>
                <a:latin typeface="+mn-lt"/>
                <a:ea typeface="+mn-ea"/>
                <a:cs typeface="+mn-cs"/>
              </a:rPr>
              <a:t>År 2030 så räknar man med att andelen av befolkningen i arbetsför ålder(20-66år) ökar med 3.9% medan andelen </a:t>
            </a:r>
            <a:r>
              <a:rPr lang="sv-SE" sz="1200" kern="1200" dirty="0" err="1">
                <a:solidFill>
                  <a:schemeClr val="tx1"/>
                </a:solidFill>
                <a:effectLst/>
                <a:latin typeface="+mn-lt"/>
                <a:ea typeface="+mn-ea"/>
                <a:cs typeface="+mn-cs"/>
              </a:rPr>
              <a:t>äldreäldre</a:t>
            </a:r>
            <a:r>
              <a:rPr lang="sv-SE" sz="1200" kern="1200" dirty="0">
                <a:solidFill>
                  <a:schemeClr val="tx1"/>
                </a:solidFill>
                <a:effectLst/>
                <a:latin typeface="+mn-lt"/>
                <a:ea typeface="+mn-ea"/>
                <a:cs typeface="+mn-cs"/>
              </a:rPr>
              <a:t>(80år+) ökar med 49%. </a:t>
            </a:r>
          </a:p>
          <a:p>
            <a:pPr lvl="0"/>
            <a:r>
              <a:rPr lang="sv-SE" sz="1200" kern="1200" dirty="0">
                <a:solidFill>
                  <a:schemeClr val="tx1"/>
                </a:solidFill>
                <a:effectLst/>
                <a:latin typeface="+mn-lt"/>
                <a:ea typeface="+mn-ea"/>
                <a:cs typeface="+mn-cs"/>
              </a:rPr>
              <a:t>Detta innebär att vi inte kommer att kunna täcka vård och omsorgsbehoven med befintligt arbetssätt utan måste hitta nya strategier för att kunna fortsätta bedriva en god vård och omsorg. Exempelvis genom att hitta nya samverkansarenor med andra, användande av välfärdsteknik och digitalisering och att arbeta med preventivt(förebyggande) och hälsofrämjande. </a:t>
            </a:r>
          </a:p>
          <a:p>
            <a:pPr lvl="0"/>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Förändrade behov </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Vår omvärld ändras i en rasande takt. Flera faktorer påverkar vårt sätt att leda och styra utvecklingen av välfärden. Befolkningens behov, beteenden och förväntningar förändras och allt fler personer lever med en eller flera kroniska sjukdomar. Dom nya behoven med ökad ställer krav på att vi hittar nya arbetssätt där vi från östgötens behov snarare än organisationernas struktur. </a:t>
            </a:r>
          </a:p>
          <a:p>
            <a:pPr lvl="0"/>
            <a:r>
              <a:rPr lang="sv-SE" sz="1200" kern="1200" dirty="0">
                <a:solidFill>
                  <a:schemeClr val="tx1"/>
                </a:solidFill>
                <a:effectLst/>
                <a:latin typeface="+mn-lt"/>
                <a:ea typeface="+mn-ea"/>
                <a:cs typeface="+mn-cs"/>
              </a:rPr>
              <a:t>Nära vård handlar om att vården finns där östgöten behöver den. En vård som känns nära oavsett vem man är och var man bor i Östergötland. </a:t>
            </a:r>
          </a:p>
          <a:p>
            <a:pPr lvl="0"/>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Jämlik hälsa </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För att alla ska gå i samma riktning mot Nära vård och omsorg krävs gemensamma mål, samsyn och goda relationer i hela vårdkedjan både internt inom kommunen men även i samverkan andra kommuner, privata vårdgivare och Region Östergötland. </a:t>
            </a:r>
          </a:p>
          <a:p>
            <a:pPr lvl="0"/>
            <a:r>
              <a:rPr lang="sv-SE" sz="1200" kern="1200" dirty="0">
                <a:solidFill>
                  <a:schemeClr val="tx1"/>
                </a:solidFill>
                <a:effectLst/>
                <a:latin typeface="+mn-lt"/>
                <a:ea typeface="+mn-ea"/>
                <a:cs typeface="+mn-cs"/>
              </a:rPr>
              <a:t>Nära vård är ett nytt sätt att arbeta. En mer tillgänglig, närmare vård kan tillsammans med nya arbetssätt i vården innebära att resurserna inom vård och omsorg kan användas bättre och därmed räcka till fler.</a:t>
            </a:r>
          </a:p>
          <a:p>
            <a:pPr lvl="0"/>
            <a:r>
              <a:rPr lang="sv-SE" sz="1200" kern="1200" dirty="0">
                <a:solidFill>
                  <a:schemeClr val="tx1"/>
                </a:solidFill>
                <a:effectLst/>
                <a:latin typeface="+mn-lt"/>
                <a:ea typeface="+mn-ea"/>
                <a:cs typeface="+mn-cs"/>
              </a:rPr>
              <a:t>Vården ska vara hälsofrämjande och förebyggande och ge individen möjlighet att ta ansvar för sin egen hälsa. Detta för att vi ska ha möjlighet att hålla oss friska länge och ha god livskvalitet. </a:t>
            </a:r>
          </a:p>
          <a:p>
            <a:r>
              <a:rPr lang="sv-SE" sz="1200" kern="1200" dirty="0">
                <a:solidFill>
                  <a:schemeClr val="tx1"/>
                </a:solidFill>
                <a:effectLst/>
                <a:latin typeface="+mn-lt"/>
                <a:ea typeface="+mn-ea"/>
                <a:cs typeface="+mn-cs"/>
              </a:rPr>
              <a:t> </a:t>
            </a:r>
          </a:p>
          <a:p>
            <a:r>
              <a:rPr lang="sv-SE" sz="1200" b="1" kern="1200" dirty="0">
                <a:solidFill>
                  <a:schemeClr val="tx1"/>
                </a:solidFill>
                <a:effectLst/>
                <a:latin typeface="+mn-lt"/>
                <a:ea typeface="+mn-ea"/>
                <a:cs typeface="+mn-cs"/>
              </a:rPr>
              <a:t>Digitalisering förändrar beteenden</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Att vården finns nära behöver inte alltid betyda geografiskt nära. Det kan också handla om kontakt via digitala vårdtjänster. </a:t>
            </a:r>
          </a:p>
          <a:p>
            <a:pPr lvl="0"/>
            <a:r>
              <a:rPr lang="sv-SE" sz="1200" kern="1200" dirty="0">
                <a:solidFill>
                  <a:schemeClr val="tx1"/>
                </a:solidFill>
                <a:effectLst/>
                <a:latin typeface="+mn-lt"/>
                <a:ea typeface="+mn-ea"/>
                <a:cs typeface="+mn-cs"/>
              </a:rPr>
              <a:t>Vi behöver också nyttja välfärdsteknik som kan underlätta självständighet och delaktighet för våra patienter och brukare samt frigöra tid för vår personal så att vi kan lägga värdefull tid där den verkligen behövs. </a:t>
            </a:r>
          </a:p>
          <a:p>
            <a:pPr lvl="0"/>
            <a:r>
              <a:rPr lang="sv-SE" sz="1200" kern="1200" dirty="0">
                <a:solidFill>
                  <a:schemeClr val="tx1"/>
                </a:solidFill>
                <a:effectLst/>
                <a:latin typeface="+mn-lt"/>
                <a:ea typeface="+mn-ea"/>
                <a:cs typeface="+mn-cs"/>
              </a:rPr>
              <a:t>Mot denna bakgrund behöver vi utveckla nya tjänster och arbetssätt samt leda tillsammans i system, snarare än enbart i våra enskilda organisationer, samt </a:t>
            </a:r>
            <a:r>
              <a:rPr lang="sv-SE" sz="1200" kern="1200" dirty="0" err="1">
                <a:solidFill>
                  <a:schemeClr val="tx1"/>
                </a:solidFill>
                <a:effectLst/>
                <a:latin typeface="+mn-lt"/>
                <a:ea typeface="+mn-ea"/>
                <a:cs typeface="+mn-cs"/>
              </a:rPr>
              <a:t>samskapa</a:t>
            </a:r>
            <a:r>
              <a:rPr lang="sv-SE" sz="1200" kern="1200" dirty="0">
                <a:solidFill>
                  <a:schemeClr val="tx1"/>
                </a:solidFill>
                <a:effectLst/>
                <a:latin typeface="+mn-lt"/>
                <a:ea typeface="+mn-ea"/>
                <a:cs typeface="+mn-cs"/>
              </a:rPr>
              <a:t> med invånare, patienter och närstående.</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 </a:t>
            </a:r>
          </a:p>
          <a:p>
            <a:pPr>
              <a:lnSpc>
                <a:spcPts val="1200"/>
              </a:lnSpc>
              <a:spcAft>
                <a:spcPts val="1000"/>
              </a:spcAft>
            </a:pPr>
            <a:endParaRPr lang="sv-SE" dirty="0"/>
          </a:p>
        </p:txBody>
      </p:sp>
      <p:sp>
        <p:nvSpPr>
          <p:cNvPr id="4" name="Platshållare för bildnummer 3"/>
          <p:cNvSpPr>
            <a:spLocks noGrp="1"/>
          </p:cNvSpPr>
          <p:nvPr>
            <p:ph type="sldNum" sz="quarter" idx="5"/>
          </p:nvPr>
        </p:nvSpPr>
        <p:spPr/>
        <p:txBody>
          <a:bodyPr/>
          <a:lstStyle/>
          <a:p>
            <a:fld id="{E41CC0A0-101B-415F-89A6-F115079041E4}" type="slidenum">
              <a:rPr lang="sv-SE" smtClean="0"/>
              <a:t>3</a:t>
            </a:fld>
            <a:endParaRPr lang="sv-SE"/>
          </a:p>
        </p:txBody>
      </p:sp>
    </p:spTree>
    <p:extLst>
      <p:ext uri="{BB962C8B-B14F-4D97-AF65-F5344CB8AC3E}">
        <p14:creationId xmlns:p14="http://schemas.microsoft.com/office/powerpoint/2010/main" val="2613464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Fler konkurrerar om samma arbetskraft </a:t>
            </a:r>
          </a:p>
        </p:txBody>
      </p:sp>
      <p:sp>
        <p:nvSpPr>
          <p:cNvPr id="4" name="Platshållare för bildnummer 3"/>
          <p:cNvSpPr>
            <a:spLocks noGrp="1"/>
          </p:cNvSpPr>
          <p:nvPr>
            <p:ph type="sldNum" sz="quarter" idx="5"/>
          </p:nvPr>
        </p:nvSpPr>
        <p:spPr/>
        <p:txBody>
          <a:bodyPr/>
          <a:lstStyle/>
          <a:p>
            <a:fld id="{7383E85A-D979-A147-889D-B48953FC0DD7}" type="slidenum">
              <a:rPr lang="sv-SE" smtClean="0"/>
              <a:t>4</a:t>
            </a:fld>
            <a:endParaRPr lang="sv-SE"/>
          </a:p>
        </p:txBody>
      </p:sp>
    </p:spTree>
    <p:extLst>
      <p:ext uri="{BB962C8B-B14F-4D97-AF65-F5344CB8AC3E}">
        <p14:creationId xmlns:p14="http://schemas.microsoft.com/office/powerpoint/2010/main" val="3952584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Omställningen till nära vård ändrar fokus för hälso-, sjukvård och omsorg. Man kan likna den vid en rörelse som går från att fokusera på organisation till relation, från att vara reaktiv till att bli förebyggande, och från en fragmentiserad till en sammanhängande vård och omsorg. För patienten innebär rörelsen att man blir en aktiv medskapare till istället för en passiv mottagare av vårdens tjänster.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Från fokus på organisation till fokus på person och relation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Utgå från patientens/brukarens individuella förutsättningar, förmågor och behov och bidra till trygghet.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Utgå från att relationer är centrala för kvalitet och effektivitet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kern="1200" dirty="0">
                <a:solidFill>
                  <a:schemeClr val="tx1"/>
                </a:solidFill>
                <a:effectLst/>
                <a:latin typeface="+mn-lt"/>
                <a:ea typeface="+mn-ea"/>
                <a:cs typeface="+mn-cs"/>
              </a:rPr>
              <a:t>Från passiv mottagare till aktiv medskapare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Skapa tillsammans med invånare, patienter och brukare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kern="1200" dirty="0">
                <a:solidFill>
                  <a:schemeClr val="tx1"/>
                </a:solidFill>
                <a:effectLst/>
                <a:latin typeface="+mn-lt"/>
                <a:ea typeface="+mn-ea"/>
                <a:cs typeface="+mn-cs"/>
              </a:rPr>
              <a:t>Från reaktiv till proaktiv och hälsofrämjande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Hälsofrämjande, förebyggande och proaktiva insatser är det med hållbara arbetssättet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Skapa förutsättningar för självständighet och livskvalitet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Skapa förutsättningar för jämlik hälsa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kern="1200" dirty="0">
                <a:solidFill>
                  <a:schemeClr val="tx1"/>
                </a:solidFill>
                <a:effectLst/>
                <a:latin typeface="+mn-lt"/>
                <a:ea typeface="+mn-ea"/>
                <a:cs typeface="+mn-cs"/>
              </a:rPr>
              <a:t>Från isolerade vård- och omsorgsinsatser till samordning utifrån personens fokus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Utgå från det bästa för patienten/brukaren i hela vård- och omsorgsprocessen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Främja </a:t>
            </a:r>
            <a:r>
              <a:rPr lang="sv-SE" sz="1200" b="0" kern="1200" dirty="0" err="1">
                <a:solidFill>
                  <a:schemeClr val="tx1"/>
                </a:solidFill>
                <a:effectLst/>
                <a:latin typeface="+mn-lt"/>
                <a:ea typeface="+mn-ea"/>
                <a:cs typeface="+mn-cs"/>
              </a:rPr>
              <a:t>egmensamt</a:t>
            </a:r>
            <a:r>
              <a:rPr lang="sv-SE" sz="1200" b="0" kern="1200" dirty="0">
                <a:solidFill>
                  <a:schemeClr val="tx1"/>
                </a:solidFill>
                <a:effectLst/>
                <a:latin typeface="+mn-lt"/>
                <a:ea typeface="+mn-ea"/>
                <a:cs typeface="+mn-cs"/>
              </a:rPr>
              <a:t> ansvarstagande och tillit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Skapa förutsättning för jämlik och vård och omsorg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E41CC0A0-101B-415F-89A6-F115079041E4}" type="slidenum">
              <a:rPr lang="sv-SE" smtClean="0"/>
              <a:t>5</a:t>
            </a:fld>
            <a:endParaRPr lang="sv-SE"/>
          </a:p>
        </p:txBody>
      </p:sp>
    </p:spTree>
    <p:extLst>
      <p:ext uri="{BB962C8B-B14F-4D97-AF65-F5344CB8AC3E}">
        <p14:creationId xmlns:p14="http://schemas.microsoft.com/office/powerpoint/2010/main" val="1659757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dirty="0">
                <a:solidFill>
                  <a:schemeClr val="tx1"/>
                </a:solidFill>
                <a:effectLst/>
                <a:latin typeface="+mn-lt"/>
                <a:ea typeface="+mn-ea"/>
                <a:cs typeface="+mn-cs"/>
              </a:rPr>
              <a:t>Nuläget visar var vi står idag med några av de hinder och brister som finns.</a:t>
            </a:r>
          </a:p>
          <a:p>
            <a:r>
              <a:rPr lang="sv-SE" sz="1200" b="0" i="0" kern="1200" dirty="0">
                <a:solidFill>
                  <a:schemeClr val="tx1"/>
                </a:solidFill>
                <a:effectLst/>
                <a:latin typeface="+mn-lt"/>
                <a:ea typeface="+mn-ea"/>
                <a:cs typeface="+mn-cs"/>
              </a:rPr>
              <a:t>Omställningen hälso- och sjukvården står inför kräver nya arbetssätt och djupare samverkan mellan vårdens huvudmän. Eftersom Nära vård kräver en förändringsresa för alla inblandade behövs en gemensam målbild. För att tydliggöra målbilden har även</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nuläge med dess hinder och brister tydliggjorts.</a:t>
            </a:r>
          </a:p>
          <a:p>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Kompetensutveckling</a:t>
            </a:r>
            <a:r>
              <a:rPr lang="sv-SE" sz="1200" b="0" i="0" kern="1200" dirty="0">
                <a:solidFill>
                  <a:schemeClr val="tx1"/>
                </a:solidFill>
                <a:effectLst/>
                <a:latin typeface="+mn-lt"/>
                <a:ea typeface="+mn-ea"/>
                <a:cs typeface="+mn-cs"/>
              </a:rPr>
              <a:t>: </a:t>
            </a:r>
          </a:p>
          <a:p>
            <a:pPr marL="0" indent="0">
              <a:buFont typeface="Arial" panose="020B0604020202020204" pitchFamily="34" charset="0"/>
              <a:buNone/>
            </a:pPr>
            <a:r>
              <a:rPr lang="sv-SE" sz="1200" b="0" i="0" kern="1200" dirty="0">
                <a:solidFill>
                  <a:schemeClr val="tx1"/>
                </a:solidFill>
                <a:effectLst/>
                <a:latin typeface="+mn-lt"/>
                <a:ea typeface="+mn-ea"/>
                <a:cs typeface="+mn-cs"/>
              </a:rPr>
              <a:t>För att klara förändringarna som Nära vård kräver behövs kompetensförflyttning och ökad kompetens inom vissa områden</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Personcentrerad vård</a:t>
            </a:r>
            <a:r>
              <a:rPr lang="sv-SE" sz="1200" b="0" i="0" kern="1200" dirty="0">
                <a:solidFill>
                  <a:schemeClr val="tx1"/>
                </a:solidFill>
                <a:effectLst/>
                <a:latin typeface="+mn-lt"/>
                <a:ea typeface="+mn-ea"/>
                <a:cs typeface="+mn-cs"/>
              </a:rPr>
              <a:t>: </a:t>
            </a:r>
          </a:p>
          <a:p>
            <a:pPr marL="0" indent="0">
              <a:buFont typeface="Arial" panose="020B0604020202020204" pitchFamily="34" charset="0"/>
              <a:buNone/>
            </a:pPr>
            <a:r>
              <a:rPr lang="sv-SE" sz="1200" b="0" i="0" kern="1200" dirty="0">
                <a:solidFill>
                  <a:schemeClr val="tx1"/>
                </a:solidFill>
                <a:effectLst/>
                <a:latin typeface="+mn-lt"/>
                <a:ea typeface="+mn-ea"/>
                <a:cs typeface="+mn-cs"/>
              </a:rPr>
              <a:t>Hälso- och sjukvården behöver förändras och utgå mer utifrån patientens perspektiv. Idag måste patienten anpassa sig efter vården istället för att patientens behov står i centrum.</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Ökade krav på tillgänglighet: </a:t>
            </a:r>
          </a:p>
          <a:p>
            <a:pPr marL="0" indent="0">
              <a:buFont typeface="Arial" panose="020B0604020202020204" pitchFamily="34" charset="0"/>
              <a:buNone/>
            </a:pPr>
            <a:r>
              <a:rPr lang="sv-SE" sz="1200" b="0" i="0" kern="1200" dirty="0">
                <a:solidFill>
                  <a:schemeClr val="tx1"/>
                </a:solidFill>
                <a:effectLst/>
                <a:latin typeface="+mn-lt"/>
                <a:ea typeface="+mn-ea"/>
                <a:cs typeface="+mn-cs"/>
              </a:rPr>
              <a:t>Hälso- och sjukvården behöver förändras i takt med samhällsutvecklingen. Nya förväntningar och krav inom till exempel tillgänglighet och digitalisering i samhället utvecklas.</a:t>
            </a:r>
          </a:p>
          <a:p>
            <a:pPr marL="0" indent="0">
              <a:buFont typeface="Arial" panose="020B0604020202020204" pitchFamily="34" charset="0"/>
              <a:buNone/>
            </a:pPr>
            <a:endParaRPr lang="sv-SE" sz="1200" b="1"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Rekryteringsutmaning</a:t>
            </a:r>
            <a:r>
              <a:rPr lang="sv-SE" sz="1200" b="0" i="0" kern="1200" dirty="0">
                <a:solidFill>
                  <a:schemeClr val="tx1"/>
                </a:solidFill>
                <a:effectLst/>
                <a:latin typeface="+mn-lt"/>
                <a:ea typeface="+mn-ea"/>
                <a:cs typeface="+mn-cs"/>
              </a:rPr>
              <a:t>: </a:t>
            </a:r>
          </a:p>
          <a:p>
            <a:pPr marL="0" indent="0">
              <a:buFont typeface="Arial" panose="020B0604020202020204" pitchFamily="34" charset="0"/>
              <a:buNone/>
            </a:pPr>
            <a:r>
              <a:rPr lang="sv-SE" sz="1200" b="0" i="0" kern="1200" dirty="0">
                <a:solidFill>
                  <a:schemeClr val="tx1"/>
                </a:solidFill>
                <a:effectLst/>
                <a:latin typeface="+mn-lt"/>
                <a:ea typeface="+mn-ea"/>
                <a:cs typeface="+mn-cs"/>
              </a:rPr>
              <a:t>Vården behöver fortsätta rekrytera och attrahera personal i och med pensionsavgångar, lediga tjänster och personalomsättningen.</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Brist på tillit mellan huvudmän:</a:t>
            </a:r>
          </a:p>
          <a:p>
            <a:pPr marL="0" indent="0">
              <a:buFont typeface="Arial" panose="020B0604020202020204" pitchFamily="34" charset="0"/>
              <a:buNone/>
            </a:pPr>
            <a:r>
              <a:rPr lang="sv-SE" sz="1200" b="1" i="0" kern="1200" dirty="0">
                <a:solidFill>
                  <a:schemeClr val="tx1"/>
                </a:solidFill>
                <a:effectLst/>
                <a:latin typeface="+mn-lt"/>
                <a:ea typeface="+mn-ea"/>
                <a:cs typeface="+mn-cs"/>
              </a:rPr>
              <a:t> </a:t>
            </a:r>
            <a:r>
              <a:rPr lang="sv-SE" sz="1200" b="0" i="0" kern="1200" dirty="0">
                <a:solidFill>
                  <a:schemeClr val="tx1"/>
                </a:solidFill>
                <a:effectLst/>
                <a:latin typeface="+mn-lt"/>
                <a:ea typeface="+mn-ea"/>
                <a:cs typeface="+mn-cs"/>
              </a:rPr>
              <a:t>Det kommer att krävas nya arbetssätt och mer samverkan mellan vårdens huvudmän. Nära vård kräver att nya samarbetsformer utvecklas mellan sjukvården i både kommuner och regioner</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Otydlighet i ledning och styrning: </a:t>
            </a:r>
          </a:p>
          <a:p>
            <a:pPr marL="0" indent="0">
              <a:buFont typeface="Arial" panose="020B0604020202020204" pitchFamily="34" charset="0"/>
              <a:buNone/>
            </a:pPr>
            <a:r>
              <a:rPr lang="sv-SE" sz="1200" b="0" i="0" kern="1200" dirty="0">
                <a:solidFill>
                  <a:schemeClr val="tx1"/>
                </a:solidFill>
                <a:effectLst/>
                <a:latin typeface="+mn-lt"/>
                <a:ea typeface="+mn-ea"/>
                <a:cs typeface="+mn-cs"/>
              </a:rPr>
              <a:t>Det är viktigt att styra verksamheterna åt samma håll, framför allt eftersom det är många inblandade. Det är svårt för alla att se sin roll i helheten - vilket behövs för att lyckas nå ett uppsatt mål.</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Olika kulturer: </a:t>
            </a:r>
          </a:p>
          <a:p>
            <a:pPr marL="0" indent="0">
              <a:buFont typeface="Arial" panose="020B0604020202020204" pitchFamily="34" charset="0"/>
              <a:buNone/>
            </a:pPr>
            <a:r>
              <a:rPr lang="sv-SE" sz="1200" b="0" i="0" kern="1200" dirty="0">
                <a:solidFill>
                  <a:schemeClr val="tx1"/>
                </a:solidFill>
                <a:effectLst/>
                <a:latin typeface="+mn-lt"/>
                <a:ea typeface="+mn-ea"/>
                <a:cs typeface="+mn-cs"/>
              </a:rPr>
              <a:t>Det finns mycket tradition och hierarkier i både kommun och region som behöver förändras för att skapa möjlighet till samverkan.</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Demografisk utmaning: </a:t>
            </a:r>
          </a:p>
          <a:p>
            <a:pPr marL="0" indent="0">
              <a:buFont typeface="Arial" panose="020B0604020202020204" pitchFamily="34" charset="0"/>
              <a:buNone/>
            </a:pPr>
            <a:r>
              <a:rPr lang="sv-SE" sz="1200" b="0" i="0" kern="1200" dirty="0">
                <a:solidFill>
                  <a:schemeClr val="tx1"/>
                </a:solidFill>
                <a:effectLst/>
                <a:latin typeface="+mn-lt"/>
                <a:ea typeface="+mn-ea"/>
                <a:cs typeface="+mn-cs"/>
              </a:rPr>
              <a:t>Antalet äldre ökar vilket innebär att behovet av vård och omsorg ökar snabbare än den arbetsföra befolkningen.</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Utmaningar med lagstiftning</a:t>
            </a:r>
            <a:r>
              <a:rPr lang="sv-SE" sz="1200" b="0" i="0" kern="1200" dirty="0">
                <a:solidFill>
                  <a:schemeClr val="tx1"/>
                </a:solidFill>
                <a:effectLst/>
                <a:latin typeface="+mn-lt"/>
                <a:ea typeface="+mn-ea"/>
                <a:cs typeface="+mn-cs"/>
              </a:rPr>
              <a:t>: </a:t>
            </a:r>
          </a:p>
          <a:p>
            <a:pPr marL="0" indent="0">
              <a:buFont typeface="Arial" panose="020B0604020202020204" pitchFamily="34" charset="0"/>
              <a:buNone/>
            </a:pPr>
            <a:r>
              <a:rPr lang="sv-SE" sz="1200" b="0" i="0" kern="1200" dirty="0">
                <a:solidFill>
                  <a:schemeClr val="tx1"/>
                </a:solidFill>
                <a:effectLst/>
                <a:latin typeface="+mn-lt"/>
                <a:ea typeface="+mn-ea"/>
                <a:cs typeface="+mn-cs"/>
              </a:rPr>
              <a:t>Lagstiftningen behöver justeras för att stötta och bidra till den Nära vården.</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Gränsdragning mellan kommun och region</a:t>
            </a:r>
            <a:r>
              <a:rPr lang="sv-SE" sz="1200" b="0" i="0" kern="1200" dirty="0">
                <a:solidFill>
                  <a:schemeClr val="tx1"/>
                </a:solidFill>
                <a:effectLst/>
                <a:latin typeface="+mn-lt"/>
                <a:ea typeface="+mn-ea"/>
                <a:cs typeface="+mn-cs"/>
              </a:rPr>
              <a:t>: </a:t>
            </a:r>
          </a:p>
          <a:p>
            <a:pPr marL="0" indent="0">
              <a:buFont typeface="Arial" panose="020B0604020202020204" pitchFamily="34" charset="0"/>
              <a:buNone/>
            </a:pPr>
            <a:r>
              <a:rPr lang="sv-SE" sz="1200" b="0" i="0" kern="1200" dirty="0">
                <a:solidFill>
                  <a:schemeClr val="tx1"/>
                </a:solidFill>
                <a:effectLst/>
                <a:latin typeface="+mn-lt"/>
                <a:ea typeface="+mn-ea"/>
                <a:cs typeface="+mn-cs"/>
              </a:rPr>
              <a:t>I samarbetet mellan kommun och region kan skarpa gränsdragningar vara ett hinder för den nära vården. För patienten är det svårt att förstå vad som är kommunens respektive regionens ansvar.</a:t>
            </a:r>
          </a:p>
        </p:txBody>
      </p:sp>
      <p:sp>
        <p:nvSpPr>
          <p:cNvPr id="4" name="Platshållare för bildnummer 3"/>
          <p:cNvSpPr>
            <a:spLocks noGrp="1"/>
          </p:cNvSpPr>
          <p:nvPr>
            <p:ph type="sldNum" sz="quarter" idx="5"/>
          </p:nvPr>
        </p:nvSpPr>
        <p:spPr/>
        <p:txBody>
          <a:bodyPr/>
          <a:lstStyle/>
          <a:p>
            <a:fld id="{7383E85A-D979-A147-889D-B48953FC0DD7}" type="slidenum">
              <a:rPr lang="sv-SE" smtClean="0"/>
              <a:t>6</a:t>
            </a:fld>
            <a:endParaRPr lang="sv-SE"/>
          </a:p>
        </p:txBody>
      </p:sp>
    </p:spTree>
    <p:extLst>
      <p:ext uri="{BB962C8B-B14F-4D97-AF65-F5344CB8AC3E}">
        <p14:creationId xmlns:p14="http://schemas.microsoft.com/office/powerpoint/2010/main" val="2536170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Omställningen till Nära vård är ett långsiktigt arbete. En arbetsgrupp bestående av representanter från länets 13 kommuner och Region Östergötland har tagit fram en gemensam målbild för år 2030. Samtidigt fortsätter det arbete som redan påbörjats för omställning till den nära vården genom ett antal initiativ och projekt.</a:t>
            </a:r>
            <a:endParaRPr lang="sv-SE" dirty="0"/>
          </a:p>
          <a:p>
            <a:endParaRPr lang="sv-SE" sz="1200" b="0" i="0" kern="1200" dirty="0">
              <a:solidFill>
                <a:schemeClr val="tx1"/>
              </a:solidFill>
              <a:effectLst/>
              <a:latin typeface="+mn-lt"/>
              <a:ea typeface="+mn-ea"/>
              <a:cs typeface="+mn-cs"/>
            </a:endParaRPr>
          </a:p>
          <a:p>
            <a:r>
              <a:rPr lang="sv-SE" sz="1200" b="0" i="0" kern="1200" dirty="0">
                <a:solidFill>
                  <a:schemeClr val="tx1"/>
                </a:solidFill>
                <a:effectLst/>
                <a:latin typeface="+mn-lt"/>
                <a:ea typeface="+mn-ea"/>
                <a:cs typeface="+mn-cs"/>
              </a:rPr>
              <a:t>Vägen framåt visar hur vi ska arbeta för att nå målbilden.</a:t>
            </a:r>
          </a:p>
          <a:p>
            <a:r>
              <a:rPr lang="sv-SE" sz="1200" b="0" i="0" kern="1200" dirty="0">
                <a:solidFill>
                  <a:schemeClr val="tx1"/>
                </a:solidFill>
                <a:effectLst/>
                <a:latin typeface="+mn-lt"/>
                <a:ea typeface="+mn-ea"/>
                <a:cs typeface="+mn-cs"/>
              </a:rPr>
              <a:t>För att åskådliggöra vårt arbete använder vi jämförelsen med att anlägga en trädgårdsgång</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Strategi</a:t>
            </a:r>
            <a:br>
              <a:rPr lang="sv-SE" dirty="0"/>
            </a:br>
            <a:r>
              <a:rPr lang="sv-SE" sz="1200" b="0" i="0" kern="1200" dirty="0">
                <a:solidFill>
                  <a:schemeClr val="tx1"/>
                </a:solidFill>
                <a:effectLst/>
                <a:latin typeface="+mn-lt"/>
                <a:ea typeface="+mn-ea"/>
                <a:cs typeface="+mn-cs"/>
              </a:rPr>
              <a:t>Beräkna vägen och ta bort hinder - det behöver finnas en riktning för att få en rörelse åt rätt håll. Strategier behövs för att nå </a:t>
            </a:r>
            <a:r>
              <a:rPr lang="sv-SE" sz="1200" b="0" i="0" kern="1200" dirty="0" err="1">
                <a:solidFill>
                  <a:schemeClr val="tx1"/>
                </a:solidFill>
                <a:effectLst/>
                <a:latin typeface="+mn-lt"/>
                <a:ea typeface="+mn-ea"/>
                <a:cs typeface="+mn-cs"/>
              </a:rPr>
              <a:t>måle</a:t>
            </a:r>
            <a:endParaRPr lang="sv-SE" sz="1200" b="0"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Planering</a:t>
            </a:r>
            <a:br>
              <a:rPr lang="sv-SE" dirty="0"/>
            </a:br>
            <a:r>
              <a:rPr lang="sv-SE" sz="1200" b="0" i="0" kern="1200" dirty="0">
                <a:solidFill>
                  <a:schemeClr val="tx1"/>
                </a:solidFill>
                <a:effectLst/>
                <a:latin typeface="+mn-lt"/>
                <a:ea typeface="+mn-ea"/>
                <a:cs typeface="+mn-cs"/>
              </a:rPr>
              <a:t>Grusa, sanda och gräva - För att åstadkomma förändring behöver förutsättningarna finnas. Det behövs en bra grund att bygga på.</a:t>
            </a:r>
          </a:p>
          <a:p>
            <a:endParaRPr lang="sv-SE" dirty="0"/>
          </a:p>
          <a:p>
            <a:r>
              <a:rPr lang="sv-SE" b="1" dirty="0"/>
              <a:t>Genomförande</a:t>
            </a:r>
            <a:br>
              <a:rPr lang="sv-SE" dirty="0"/>
            </a:br>
            <a:r>
              <a:rPr lang="sv-SE" dirty="0"/>
              <a:t>Plattsättning- </a:t>
            </a:r>
            <a:r>
              <a:rPr lang="sv-SE" sz="1200" b="0" i="0" kern="1200" dirty="0">
                <a:solidFill>
                  <a:schemeClr val="tx1"/>
                </a:solidFill>
                <a:effectLst/>
                <a:latin typeface="+mn-lt"/>
                <a:ea typeface="+mn-ea"/>
                <a:cs typeface="+mn-cs"/>
              </a:rPr>
              <a:t>För att nå målbilden 2030 måste många bitar falla på plats och för det krävs samarbete. Många projekt och initiativ kommer bilda vägen framåt.</a:t>
            </a:r>
          </a:p>
          <a:p>
            <a:endParaRPr lang="sv-SE" sz="1200" b="0"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dirty="0"/>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7</a:t>
            </a:fld>
            <a:endParaRPr lang="sv-SE"/>
          </a:p>
        </p:txBody>
      </p:sp>
    </p:spTree>
    <p:extLst>
      <p:ext uri="{BB962C8B-B14F-4D97-AF65-F5344CB8AC3E}">
        <p14:creationId xmlns:p14="http://schemas.microsoft.com/office/powerpoint/2010/main" val="343587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kern="1200" dirty="0">
                <a:solidFill>
                  <a:schemeClr val="tx1"/>
                </a:solidFill>
                <a:effectLst/>
                <a:latin typeface="+mn-lt"/>
                <a:ea typeface="+mn-ea"/>
                <a:cs typeface="+mn-cs"/>
              </a:rPr>
              <a:t>Gemensam målbild som visar vägen inom olika viktiga områden år 2030.</a:t>
            </a:r>
          </a:p>
          <a:p>
            <a:endParaRPr lang="sv-SE" sz="1200" b="1" i="0" kern="1200" dirty="0">
              <a:solidFill>
                <a:schemeClr val="tx1"/>
              </a:solidFill>
              <a:effectLst/>
              <a:latin typeface="+mn-lt"/>
              <a:ea typeface="+mn-ea"/>
              <a:cs typeface="+mn-cs"/>
            </a:endParaRPr>
          </a:p>
          <a:p>
            <a:r>
              <a:rPr lang="sv-SE" sz="1200" b="0" i="0" kern="1200" dirty="0">
                <a:solidFill>
                  <a:schemeClr val="tx1"/>
                </a:solidFill>
                <a:effectLst/>
                <a:latin typeface="+mn-lt"/>
                <a:ea typeface="+mn-ea"/>
                <a:cs typeface="+mn-cs"/>
              </a:rPr>
              <a:t>Eftersom Nära vård kräver en förändringsresa för alla inblandade har en gemensam visuell målbild tagits fram. Den ska visa vägen från nuläge till framtida läge och består av tre delar: målbild, nuläge och vägen framåt.</a:t>
            </a:r>
          </a:p>
          <a:p>
            <a:endParaRPr lang="sv-SE" sz="1200" b="0" i="0" kern="1200" dirty="0">
              <a:solidFill>
                <a:schemeClr val="tx1"/>
              </a:solidFill>
              <a:effectLst/>
              <a:latin typeface="+mn-lt"/>
              <a:ea typeface="+mn-ea"/>
              <a:cs typeface="+mn-cs"/>
            </a:endParaRPr>
          </a:p>
          <a:p>
            <a:r>
              <a:rPr lang="sv-SE" sz="1200" b="0" i="0" kern="1200" dirty="0">
                <a:solidFill>
                  <a:schemeClr val="tx1"/>
                </a:solidFill>
                <a:effectLst/>
                <a:latin typeface="+mn-lt"/>
                <a:ea typeface="+mn-ea"/>
                <a:cs typeface="+mn-cs"/>
              </a:rPr>
              <a:t>Nära vård innebär att vården finns där östgöten behöver den. Den är tillgänglig, samordnad och nära. Att vården finns nära behöver inte alltid betyda geografiskt nära. Det kan också handla om kontakt via digitala vårdtjänster.</a:t>
            </a:r>
          </a:p>
          <a:p>
            <a:r>
              <a:rPr lang="sv-SE" sz="1200" b="0" i="0" kern="1200" dirty="0">
                <a:solidFill>
                  <a:schemeClr val="tx1"/>
                </a:solidFill>
                <a:effectLst/>
                <a:latin typeface="+mn-lt"/>
                <a:ea typeface="+mn-ea"/>
                <a:cs typeface="+mn-cs"/>
              </a:rPr>
              <a:t>Nära vård bygger på relationer och är förebyggande för att östgöten ska vara frisk länge, ha god livskvalitet och kunna ta eget </a:t>
            </a:r>
            <a:r>
              <a:rPr lang="sv-SE" sz="1200" b="0" i="0" kern="1200" dirty="0" err="1">
                <a:solidFill>
                  <a:schemeClr val="tx1"/>
                </a:solidFill>
                <a:effectLst/>
                <a:latin typeface="+mn-lt"/>
                <a:ea typeface="+mn-ea"/>
                <a:cs typeface="+mn-cs"/>
              </a:rPr>
              <a:t>ansvarför</a:t>
            </a:r>
            <a:r>
              <a:rPr lang="sv-SE" sz="1200" b="0" i="0" kern="1200" dirty="0">
                <a:solidFill>
                  <a:schemeClr val="tx1"/>
                </a:solidFill>
                <a:effectLst/>
                <a:latin typeface="+mn-lt"/>
                <a:ea typeface="+mn-ea"/>
                <a:cs typeface="+mn-cs"/>
              </a:rPr>
              <a:t> sin hälsa.</a:t>
            </a:r>
          </a:p>
          <a:p>
            <a:r>
              <a:rPr lang="sv-SE" sz="1200" b="0" i="0" kern="1200" dirty="0">
                <a:solidFill>
                  <a:schemeClr val="tx1"/>
                </a:solidFill>
                <a:effectLst/>
                <a:latin typeface="+mn-lt"/>
                <a:ea typeface="+mn-ea"/>
                <a:cs typeface="+mn-cs"/>
              </a:rPr>
              <a:t>Östgöten ska uppleva att: "Jag får den vård jag behöver, när jag behöver den och på det sätt jag behöver". </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Arbetet med Nära vård drivs av Region Östergötland och länets tretton kommuner.</a:t>
            </a:r>
          </a:p>
          <a:p>
            <a:r>
              <a:rPr lang="sv-SE" sz="1200" b="0" i="0" kern="1200" dirty="0">
                <a:solidFill>
                  <a:schemeClr val="tx1"/>
                </a:solidFill>
                <a:effectLst/>
                <a:latin typeface="+mn-lt"/>
                <a:ea typeface="+mn-ea"/>
                <a:cs typeface="+mn-cs"/>
              </a:rPr>
              <a:t>Östergötlands kommuner och region samverkar för att nå målet med en Nära vård 2030. De 13 olika kommunerna i Östergötland har idag olika utmaningar, bland annat geografiska skillnader. I framtiden krävs ett mer gemensamt grepp.</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Framtidens primärvård: </a:t>
            </a:r>
          </a:p>
          <a:p>
            <a:r>
              <a:rPr lang="sv-SE" sz="1200" b="0" i="0" kern="1200" dirty="0">
                <a:solidFill>
                  <a:schemeClr val="tx1"/>
                </a:solidFill>
                <a:effectLst/>
                <a:latin typeface="+mn-lt"/>
                <a:ea typeface="+mn-ea"/>
                <a:cs typeface="+mn-cs"/>
              </a:rPr>
              <a:t>Primärvården är tillgänglig, upplevs som nära och är den första vårdnivån. Den bedrivs av såväl kommunerna som regionen.</a:t>
            </a:r>
          </a:p>
          <a:p>
            <a:r>
              <a:rPr lang="sv-SE" sz="1200" b="0" i="0" kern="1200" dirty="0">
                <a:solidFill>
                  <a:schemeClr val="tx1"/>
                </a:solidFill>
                <a:effectLst/>
                <a:latin typeface="+mn-lt"/>
                <a:ea typeface="+mn-ea"/>
                <a:cs typeface="+mn-cs"/>
              </a:rPr>
              <a:t>Nära vård bygger på samverkan mellan många olika aktörer. I den nära vården är primärvården den naturliga vägen in i vården. Primärvården samverkar med andra delar av hälso- och sjukvården men också med till exempel socialtjänst och civilsamhället. Goda och attraktiva livs­villkor för invånarna ger förutsättningar för hälsa och vård. Målet är att vården kommer att upplevas tryggare och enklare</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Gemensam styrning och ledning</a:t>
            </a:r>
            <a:r>
              <a:rPr lang="sv-SE" sz="1200" b="0" i="0" kern="1200" dirty="0">
                <a:solidFill>
                  <a:schemeClr val="tx1"/>
                </a:solidFill>
                <a:effectLst/>
                <a:latin typeface="+mn-lt"/>
                <a:ea typeface="+mn-ea"/>
                <a:cs typeface="+mn-cs"/>
              </a:rPr>
              <a:t>: </a:t>
            </a:r>
          </a:p>
          <a:p>
            <a:r>
              <a:rPr lang="sv-SE" sz="1200" b="0" i="0" kern="1200" dirty="0">
                <a:solidFill>
                  <a:schemeClr val="tx1"/>
                </a:solidFill>
                <a:effectLst/>
                <a:latin typeface="+mn-lt"/>
                <a:ea typeface="+mn-ea"/>
                <a:cs typeface="+mn-cs"/>
              </a:rPr>
              <a:t>SVO (Samråd vård och omsorg) och LGVO (Ledningsgrupp vård och omsorg) har kraftsamlat och håller ihop arbetet som drivs mot patientcentrerad vård.</a:t>
            </a:r>
          </a:p>
          <a:p>
            <a:r>
              <a:rPr lang="sv-SE" sz="1200" b="0" i="0" kern="1200" dirty="0">
                <a:solidFill>
                  <a:schemeClr val="tx1"/>
                </a:solidFill>
                <a:effectLst/>
                <a:latin typeface="+mn-lt"/>
                <a:ea typeface="+mn-ea"/>
                <a:cs typeface="+mn-cs"/>
              </a:rPr>
              <a:t>Arbetet mot Nära vård och personcentrerade arbetssätt uppmuntras av ledningen. Det finns en tydlig lokal samverkansstruktur mellan kommunal och regional vård. Man samverkar runt patienten genom SVOP (Samordnad vård och omsorgsplanering), SIP (Samordnad individuell plan) och </a:t>
            </a:r>
            <a:r>
              <a:rPr lang="sv-SE" sz="1200" b="0" i="0" kern="1200" dirty="0" err="1">
                <a:solidFill>
                  <a:schemeClr val="tx1"/>
                </a:solidFill>
                <a:effectLst/>
                <a:latin typeface="+mn-lt"/>
                <a:ea typeface="+mn-ea"/>
                <a:cs typeface="+mn-cs"/>
              </a:rPr>
              <a:t>patientkontrakt</a:t>
            </a:r>
            <a:r>
              <a:rPr lang="sv-SE" sz="1200" b="0" i="0" kern="1200" dirty="0">
                <a:solidFill>
                  <a:schemeClr val="tx1"/>
                </a:solidFill>
                <a:effectLst/>
                <a:latin typeface="+mn-lt"/>
                <a:ea typeface="+mn-ea"/>
                <a:cs typeface="+mn-cs"/>
              </a:rPr>
              <a:t>.</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Känsla av en vårdgivare: </a:t>
            </a:r>
          </a:p>
          <a:p>
            <a:r>
              <a:rPr lang="sv-SE" sz="1200" b="0" i="0" kern="1200" dirty="0">
                <a:solidFill>
                  <a:schemeClr val="tx1"/>
                </a:solidFill>
                <a:effectLst/>
                <a:latin typeface="+mn-lt"/>
                <a:ea typeface="+mn-ea"/>
                <a:cs typeface="+mn-cs"/>
              </a:rPr>
              <a:t>Östgöten ska inte behöva fundera över vem man ska vända sig till när man behöver söka vård.</a:t>
            </a:r>
          </a:p>
          <a:p>
            <a:r>
              <a:rPr lang="sv-SE" sz="1200" b="0" i="0" kern="1200" dirty="0">
                <a:solidFill>
                  <a:schemeClr val="tx1"/>
                </a:solidFill>
                <a:effectLst/>
                <a:latin typeface="+mn-lt"/>
                <a:ea typeface="+mn-ea"/>
                <a:cs typeface="+mn-cs"/>
              </a:rPr>
              <a:t>Det ska kännas som en och samma vårdgivare oavsett om det är kommunal eller regional regi. Medarbetarna ska lätt kunna nå varandra, oavsett huvudman, så att kommunikationen och informationsutbytet fungerar smidigt och effektivt</a:t>
            </a:r>
          </a:p>
          <a:p>
            <a:endParaRPr lang="sv-SE" sz="1200" b="1"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Hälsofrämjande vård: </a:t>
            </a:r>
          </a:p>
          <a:p>
            <a:r>
              <a:rPr lang="sv-SE" sz="1200" b="0" i="0" kern="1200" dirty="0">
                <a:solidFill>
                  <a:schemeClr val="tx1"/>
                </a:solidFill>
                <a:effectLst/>
                <a:latin typeface="+mn-lt"/>
                <a:ea typeface="+mn-ea"/>
                <a:cs typeface="+mn-cs"/>
              </a:rPr>
              <a:t>Vi arbetar förebyggande för att östgöten ska få vara frisk länge, </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ha god livskvalitet och ta eget ansvar för sin hälsa.</a:t>
            </a:r>
          </a:p>
          <a:p>
            <a:r>
              <a:rPr lang="sv-SE" sz="1200" b="0" i="0" kern="1200" dirty="0">
                <a:solidFill>
                  <a:schemeClr val="tx1"/>
                </a:solidFill>
                <a:effectLst/>
                <a:latin typeface="+mn-lt"/>
                <a:ea typeface="+mn-ea"/>
                <a:cs typeface="+mn-cs"/>
              </a:rPr>
              <a:t>Det minskar individens behov av sjukvård. I arbetet med hälsofrämjande vård ingår medveten samhällsplanering, som bland annat ska hjälpa till att stärka patienters sociala nätverk. Egenvård och egenmonitorering ska fungera som hjälpmedel för ett hälsosammare liv.</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Vård där patienten finns: </a:t>
            </a:r>
          </a:p>
          <a:p>
            <a:r>
              <a:rPr lang="sv-SE" sz="1200" b="0" i="0" kern="1200" dirty="0">
                <a:solidFill>
                  <a:schemeClr val="tx1"/>
                </a:solidFill>
                <a:effectLst/>
                <a:latin typeface="+mn-lt"/>
                <a:ea typeface="+mn-ea"/>
                <a:cs typeface="+mn-cs"/>
              </a:rPr>
              <a:t>Vård ska utföras där den behövs som mest och där östgöten önskar.</a:t>
            </a:r>
          </a:p>
          <a:p>
            <a:r>
              <a:rPr lang="sv-SE" sz="1200" b="0" i="0" kern="1200" dirty="0">
                <a:solidFill>
                  <a:schemeClr val="tx1"/>
                </a:solidFill>
                <a:effectLst/>
                <a:latin typeface="+mn-lt"/>
                <a:ea typeface="+mn-ea"/>
                <a:cs typeface="+mn-cs"/>
              </a:rPr>
              <a:t>Att vården finns nära behöver inte alltid betyda geografiskt nära. Det kan också handla om kontakt via digitala vårdtjänster eller vård i sitt egna hem eller på ett särskilt boende. Att arbeta förebyggande med stöd och hjälp leder till att östgöten kan vara frisk länge och ha god livskvalitet. Samtidigt som man tar eget ansvar för sin hälsa bidrar man själv till sitt välmående och kan få vård på hemmaplan längre.</a:t>
            </a:r>
          </a:p>
          <a:p>
            <a:endParaRPr lang="sv-SE" sz="1200" b="1"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Gemensam kultur: </a:t>
            </a:r>
          </a:p>
          <a:p>
            <a:r>
              <a:rPr lang="sv-SE" sz="1200" b="0" i="0" kern="1200" dirty="0">
                <a:solidFill>
                  <a:schemeClr val="tx1"/>
                </a:solidFill>
                <a:effectLst/>
                <a:latin typeface="+mn-lt"/>
                <a:ea typeface="+mn-ea"/>
                <a:cs typeface="+mn-cs"/>
              </a:rPr>
              <a:t>Vi i regionen och kommunen har en gemensam målbild med Nära vård. Tillsammans har vi arbetat fram och hittat en gemensam kultur – vilket underlättar vid stora förändringar.</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Delaktighet och personcentrering: </a:t>
            </a:r>
          </a:p>
          <a:p>
            <a:r>
              <a:rPr lang="sv-SE" sz="1200" b="0" i="0" kern="1200" dirty="0">
                <a:solidFill>
                  <a:schemeClr val="tx1"/>
                </a:solidFill>
                <a:effectLst/>
                <a:latin typeface="+mn-lt"/>
                <a:ea typeface="+mn-ea"/>
                <a:cs typeface="+mn-cs"/>
              </a:rPr>
              <a:t>Östgöten är delaktig i sin egen vård och har en hög grad av självbestämmande. Vårdpersonal sätter östgöten i centrum när vården planeras.</a:t>
            </a:r>
          </a:p>
          <a:p>
            <a:r>
              <a:rPr lang="sv-SE" sz="1200" b="0" i="0" kern="1200" dirty="0">
                <a:solidFill>
                  <a:schemeClr val="tx1"/>
                </a:solidFill>
                <a:effectLst/>
                <a:latin typeface="+mn-lt"/>
                <a:ea typeface="+mn-ea"/>
                <a:cs typeface="+mn-cs"/>
              </a:rPr>
              <a:t>Kärnan i nära vård är ett personcentrerat arbetssätt som utgår från individens behov och förutsättningar. Det innebär att se, involvera och anpassa insatserna efter vad som är viktigt för just den personen.</a:t>
            </a:r>
          </a:p>
          <a:p>
            <a:endParaRPr lang="sv-SE" sz="1200" b="1"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Teambaserad vård: </a:t>
            </a:r>
          </a:p>
          <a:p>
            <a:r>
              <a:rPr lang="sv-SE" sz="1200" b="0" i="0" kern="1200" dirty="0">
                <a:solidFill>
                  <a:schemeClr val="tx1"/>
                </a:solidFill>
                <a:effectLst/>
                <a:latin typeface="+mn-lt"/>
                <a:ea typeface="+mn-ea"/>
                <a:cs typeface="+mn-cs"/>
              </a:rPr>
              <a:t>Alla bidrar i teamet! Östgöten, medarbetare och beslutsfattare inkluderas.</a:t>
            </a:r>
          </a:p>
          <a:p>
            <a:r>
              <a:rPr lang="sv-SE" sz="1200" b="0" i="0" kern="1200" dirty="0">
                <a:solidFill>
                  <a:schemeClr val="tx1"/>
                </a:solidFill>
                <a:effectLst/>
                <a:latin typeface="+mn-lt"/>
                <a:ea typeface="+mn-ea"/>
                <a:cs typeface="+mn-cs"/>
              </a:rPr>
              <a:t>Alla involverade vet hur man på bästa sätt jobbar mot gemensamma mål för östgötens optimala hälsa.</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Kompetensförsörjning: </a:t>
            </a:r>
          </a:p>
          <a:p>
            <a:r>
              <a:rPr lang="sv-SE" sz="1200" b="0" i="0" kern="1200" dirty="0">
                <a:solidFill>
                  <a:schemeClr val="tx1"/>
                </a:solidFill>
                <a:effectLst/>
                <a:latin typeface="+mn-lt"/>
                <a:ea typeface="+mn-ea"/>
                <a:cs typeface="+mn-cs"/>
              </a:rPr>
              <a:t>Hälso- och sjukvården ska attrahera medarbetare som vill jobba med den nära vården.</a:t>
            </a:r>
          </a:p>
          <a:p>
            <a:r>
              <a:rPr lang="sv-SE" sz="1200" b="0" i="0" kern="1200" dirty="0">
                <a:solidFill>
                  <a:schemeClr val="tx1"/>
                </a:solidFill>
                <a:effectLst/>
                <a:latin typeface="+mn-lt"/>
                <a:ea typeface="+mn-ea"/>
                <a:cs typeface="+mn-cs"/>
              </a:rPr>
              <a:t>De ska erbjudas god kompetensutveckling för att ha ett stimulerande och utvecklande arbetsliv.</a:t>
            </a: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8</a:t>
            </a:fld>
            <a:endParaRPr lang="sv-SE"/>
          </a:p>
        </p:txBody>
      </p:sp>
    </p:spTree>
    <p:extLst>
      <p:ext uri="{BB962C8B-B14F-4D97-AF65-F5344CB8AC3E}">
        <p14:creationId xmlns:p14="http://schemas.microsoft.com/office/powerpoint/2010/main" val="1202266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kern="1200" dirty="0">
                <a:solidFill>
                  <a:schemeClr val="tx1"/>
                </a:solidFill>
                <a:effectLst/>
                <a:latin typeface="+mn-lt"/>
                <a:ea typeface="+mn-ea"/>
                <a:cs typeface="+mn-cs"/>
              </a:rPr>
              <a:t>Grunden för Nära vård</a:t>
            </a:r>
            <a:endParaRPr lang="sv-SE"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sv-SE" sz="1200" b="0" i="0" kern="1200" dirty="0">
                <a:solidFill>
                  <a:schemeClr val="tx1"/>
                </a:solidFill>
                <a:effectLst/>
                <a:latin typeface="+mn-lt"/>
                <a:ea typeface="+mn-ea"/>
                <a:cs typeface="+mn-cs"/>
              </a:rPr>
              <a:t>Primärvård bedrivs både i kommunal och regional hälso- och sjukvård och ska utgöra navet i omställningen till en Nära vård och omsorg. </a:t>
            </a:r>
          </a:p>
          <a:p>
            <a:pPr marL="171450" indent="-171450">
              <a:buFont typeface="Arial" panose="020B0604020202020204" pitchFamily="34" charset="0"/>
              <a:buChar char="•"/>
            </a:pPr>
            <a:r>
              <a:rPr lang="sv-SE" sz="1200" b="0" i="0" kern="1200" dirty="0">
                <a:solidFill>
                  <a:schemeClr val="tx1"/>
                </a:solidFill>
                <a:effectLst/>
                <a:latin typeface="+mn-lt"/>
                <a:ea typeface="+mn-ea"/>
                <a:cs typeface="+mn-cs"/>
              </a:rPr>
              <a:t>Primärvården får en central roll i att arbeta med att förebygga sjukdomar, samt att bidra med hälsofrämjande insatser. </a:t>
            </a:r>
          </a:p>
          <a:p>
            <a:pPr marL="171450" indent="-171450">
              <a:buFont typeface="Arial" panose="020B0604020202020204" pitchFamily="34" charset="0"/>
              <a:buChar char="•"/>
            </a:pPr>
            <a:r>
              <a:rPr lang="sv-SE" sz="1200" b="0" i="0" kern="1200" dirty="0">
                <a:solidFill>
                  <a:schemeClr val="tx1"/>
                </a:solidFill>
                <a:effectLst/>
                <a:latin typeface="+mn-lt"/>
                <a:ea typeface="+mn-ea"/>
                <a:cs typeface="+mn-cs"/>
              </a:rPr>
              <a:t>För att patientens behov ska stå i centrum krävs det att nya arbetssätt och samarbetsformer utvecklas mellan vårdens olika aktörer samt socialtjänsten och civilsamhälle. </a:t>
            </a:r>
          </a:p>
          <a:p>
            <a:pPr marL="171450" indent="-171450">
              <a:buFont typeface="Arial" panose="020B0604020202020204" pitchFamily="34" charset="0"/>
              <a:buChar char="•"/>
            </a:pPr>
            <a:r>
              <a:rPr lang="sv-SE" sz="1200" b="0" i="0" kern="1200" dirty="0">
                <a:solidFill>
                  <a:schemeClr val="tx1"/>
                </a:solidFill>
                <a:effectLst/>
                <a:latin typeface="+mn-lt"/>
                <a:ea typeface="+mn-ea"/>
                <a:cs typeface="+mn-cs"/>
              </a:rPr>
              <a:t>Det behövs också och en djupare samverkan mellan vårdens ansvariga huvudmän om vi ska lyckas med den nödvändiga omställningen till en bättre vård i framtiden.</a:t>
            </a:r>
          </a:p>
          <a:p>
            <a:pPr marL="22622" indent="0">
              <a:buNone/>
            </a:pPr>
            <a:endParaRPr lang="sv-SE" sz="1200" dirty="0"/>
          </a:p>
          <a:p>
            <a:pPr marL="22622" indent="0">
              <a:buNone/>
            </a:pPr>
            <a:r>
              <a:rPr lang="sv-SE" sz="1200" dirty="0"/>
              <a:t>Målet med omställningen av hälso- och sjukvården bör vara att patienten får en </a:t>
            </a:r>
            <a:r>
              <a:rPr lang="sv-SE" sz="1200" b="1" dirty="0"/>
              <a:t>god, nära och samordnad </a:t>
            </a:r>
            <a:r>
              <a:rPr lang="sv-SE" sz="1200" dirty="0"/>
              <a:t>vård som stärker </a:t>
            </a:r>
            <a:r>
              <a:rPr lang="sv-SE" sz="1200" b="1" dirty="0"/>
              <a:t>hälsan</a:t>
            </a:r>
            <a:r>
              <a:rPr lang="sv-SE" sz="1200" dirty="0"/>
              <a:t>. </a:t>
            </a:r>
          </a:p>
          <a:p>
            <a:pPr marL="22622" indent="0">
              <a:buNone/>
            </a:pPr>
            <a:r>
              <a:rPr lang="sv-SE" sz="1200" dirty="0"/>
              <a:t>Målet bör också vara att </a:t>
            </a:r>
            <a:r>
              <a:rPr lang="sv-SE" sz="1200" b="1" dirty="0"/>
              <a:t>patienten är delaktig </a:t>
            </a:r>
            <a:r>
              <a:rPr lang="sv-SE" sz="1200" dirty="0"/>
              <a:t>utifrån sina förutsättningar och preferenser och att en </a:t>
            </a:r>
            <a:r>
              <a:rPr lang="sv-SE" sz="1200" b="1" dirty="0"/>
              <a:t>effektivare</a:t>
            </a:r>
            <a:r>
              <a:rPr lang="sv-SE" sz="1200" dirty="0"/>
              <a:t> användning av hälso- och sjukvårdens resurser ska kunna uppnås.</a:t>
            </a:r>
          </a:p>
          <a:p>
            <a:pPr marL="22622" indent="0">
              <a:buNone/>
            </a:pPr>
            <a:endParaRPr lang="sv-SE" sz="1200" dirty="0"/>
          </a:p>
          <a:p>
            <a:pPr marL="22622" indent="0">
              <a:buNone/>
            </a:pPr>
            <a:r>
              <a:rPr lang="sv-SE" sz="1200" b="0" i="1" u="none" strike="noStrike" kern="1200" baseline="0" dirty="0">
                <a:solidFill>
                  <a:schemeClr val="tx1"/>
                </a:solidFill>
                <a:latin typeface="+mn-lt"/>
                <a:ea typeface="+mn-ea"/>
                <a:cs typeface="+mn-cs"/>
              </a:rPr>
              <a:t>1 Från 1 juli 2021 ändras definitionen av primärvård i hälso- och sjukvårdslagen. Den nya definitionen innebär att primärvården ska svara för behovet av medicinsk bedömning och behandling, omvårdnad, förebyggande arbete och rehabilitering som inte kräver särskilda medicinska eller tekniska resurser eller annan särskild kompetens. Den nya bestämmelsen anger vad som ska ingå i primärvårdens grunduppdrag. Lag (2020:1043) </a:t>
            </a:r>
            <a:endParaRPr lang="sv-SE" sz="1200" i="1" dirty="0"/>
          </a:p>
          <a:p>
            <a:r>
              <a:rPr lang="sv-SE" sz="1200" i="1" kern="1200" dirty="0">
                <a:solidFill>
                  <a:schemeClr val="tx1"/>
                </a:solidFill>
                <a:effectLst/>
                <a:latin typeface="+mn-lt"/>
                <a:ea typeface="+mn-ea"/>
                <a:cs typeface="+mn-cs"/>
              </a:rPr>
              <a:t> </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9</a:t>
            </a:fld>
            <a:endParaRPr lang="sv-SE"/>
          </a:p>
        </p:txBody>
      </p:sp>
    </p:spTree>
    <p:extLst>
      <p:ext uri="{BB962C8B-B14F-4D97-AF65-F5344CB8AC3E}">
        <p14:creationId xmlns:p14="http://schemas.microsoft.com/office/powerpoint/2010/main" val="2752673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kern="1200" dirty="0">
                <a:solidFill>
                  <a:schemeClr val="tx1"/>
                </a:solidFill>
                <a:effectLst/>
                <a:latin typeface="+mn-lt"/>
                <a:ea typeface="+mn-ea"/>
                <a:cs typeface="+mn-cs"/>
              </a:rPr>
              <a:t>Micaela</a:t>
            </a:r>
          </a:p>
          <a:p>
            <a:endParaRPr lang="sv-SE" dirty="0"/>
          </a:p>
        </p:txBody>
      </p:sp>
      <p:sp>
        <p:nvSpPr>
          <p:cNvPr id="4" name="Platshållare för bildnummer 3"/>
          <p:cNvSpPr>
            <a:spLocks noGrp="1"/>
          </p:cNvSpPr>
          <p:nvPr>
            <p:ph type="sldNum" sz="quarter" idx="10"/>
          </p:nvPr>
        </p:nvSpPr>
        <p:spPr/>
        <p:txBody>
          <a:bodyPr/>
          <a:lstStyle/>
          <a:p>
            <a:fld id="{7383E85A-D979-A147-889D-B48953FC0DD7}" type="slidenum">
              <a:rPr lang="sv-SE" smtClean="0"/>
              <a:t>10</a:t>
            </a:fld>
            <a:endParaRPr lang="sv-SE"/>
          </a:p>
        </p:txBody>
      </p:sp>
    </p:spTree>
    <p:extLst>
      <p:ext uri="{BB962C8B-B14F-4D97-AF65-F5344CB8AC3E}">
        <p14:creationId xmlns:p14="http://schemas.microsoft.com/office/powerpoint/2010/main" val="2513348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13</a:t>
            </a:fld>
            <a:endParaRPr lang="sv-SE"/>
          </a:p>
        </p:txBody>
      </p:sp>
    </p:spTree>
    <p:extLst>
      <p:ext uri="{BB962C8B-B14F-4D97-AF65-F5344CB8AC3E}">
        <p14:creationId xmlns:p14="http://schemas.microsoft.com/office/powerpoint/2010/main" val="470580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u="none" strike="noStrike" kern="1200" baseline="0" dirty="0">
                <a:solidFill>
                  <a:schemeClr val="tx1"/>
                </a:solidFill>
                <a:latin typeface="+mn-lt"/>
                <a:ea typeface="+mn-ea"/>
                <a:cs typeface="+mn-cs"/>
              </a:rPr>
              <a:t>Utredningen samordnad utveckling för god och nära vård (S 2017:01)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Utredningen överlämnade ett första delbetänkande (God och nära vård – En gemensam färdplan och målbild, SOU 2017:53) till regeringen den 7 juni 2017. </a:t>
            </a:r>
          </a:p>
          <a:p>
            <a:r>
              <a:rPr lang="sv-SE" sz="1200" b="0" i="0" u="none" strike="noStrike" kern="1200" baseline="0" dirty="0">
                <a:solidFill>
                  <a:schemeClr val="tx1"/>
                </a:solidFill>
                <a:latin typeface="+mn-lt"/>
                <a:ea typeface="+mn-ea"/>
                <a:cs typeface="+mn-cs"/>
              </a:rPr>
              <a:t>Det andra delbetänkandet (God och när vård – En primärvårdsreform, SOU 2018:39) överlämnades den 1 juni 2018. </a:t>
            </a:r>
          </a:p>
          <a:p>
            <a:r>
              <a:rPr lang="sv-SE" sz="1200" b="0" i="0" u="none" strike="noStrike" kern="1200" baseline="0" dirty="0">
                <a:solidFill>
                  <a:schemeClr val="tx1"/>
                </a:solidFill>
                <a:latin typeface="+mn-lt"/>
                <a:ea typeface="+mn-ea"/>
                <a:cs typeface="+mn-cs"/>
              </a:rPr>
              <a:t>Det tredje delbetänkandet (God och nära vård – Vård i samverkan, SOU2019:29) överlämnades den 5 juni 2019. </a:t>
            </a:r>
          </a:p>
          <a:p>
            <a:r>
              <a:rPr lang="sv-SE" sz="1200" b="0" i="0" u="none" strike="noStrike" kern="1200" baseline="0" dirty="0">
                <a:solidFill>
                  <a:schemeClr val="tx1"/>
                </a:solidFill>
                <a:latin typeface="+mn-lt"/>
                <a:ea typeface="+mn-ea"/>
                <a:cs typeface="+mn-cs"/>
              </a:rPr>
              <a:t>Utredningens huvudbetänkande (God och nära vård – En reform för ett hållbart hälso- och sjukvårdssystem. SOU 2020:19) överlämnades den 1 april 2020 </a:t>
            </a:r>
          </a:p>
          <a:p>
            <a:r>
              <a:rPr lang="sv-SE" sz="1200" b="0" i="0" u="none" strike="noStrike" kern="1200" baseline="0" dirty="0">
                <a:solidFill>
                  <a:schemeClr val="tx1"/>
                </a:solidFill>
                <a:latin typeface="+mn-lt"/>
                <a:ea typeface="+mn-ea"/>
                <a:cs typeface="+mn-cs"/>
              </a:rPr>
              <a:t>Det avslutande betänkandet (God och nära vård – Rätt stöd till psykisk hälsa. SOU 2021:6) överlämnades den 28 januari 2021. </a:t>
            </a:r>
            <a:endParaRPr lang="sv-SE" dirty="0"/>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15</a:t>
            </a:fld>
            <a:endParaRPr lang="sv-SE"/>
          </a:p>
        </p:txBody>
      </p:sp>
    </p:spTree>
    <p:extLst>
      <p:ext uri="{BB962C8B-B14F-4D97-AF65-F5344CB8AC3E}">
        <p14:creationId xmlns:p14="http://schemas.microsoft.com/office/powerpoint/2010/main" val="2630257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kapitelsid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E67CD122-A79F-C442-B6DD-04FED1D302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A4DEE449-9CBD-C548-BCE0-C82BA7512917}"/>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AB7E3727-1CD1-E34B-B9DB-B70B785B5632}"/>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12" name="Platshållare för bildnummer 11">
            <a:extLst>
              <a:ext uri="{FF2B5EF4-FFF2-40B4-BE49-F238E27FC236}">
                <a16:creationId xmlns:a16="http://schemas.microsoft.com/office/drawing/2014/main" id="{775F9B0C-A857-FD47-9E6A-6B189286224D}"/>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375081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kapitelsida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1">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1075280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sida mörkgrö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E67CD122-A79F-C442-B6DD-04FED1D302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A4DEE449-9CBD-C548-BCE0-C82BA7512917}"/>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AB7E3727-1CD1-E34B-B9DB-B70B785B5632}"/>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96A80BCA-10E4-3D4F-981A-599BF66529B9}"/>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277372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sida mörkgrön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2">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1978175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elsida grö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pic>
        <p:nvPicPr>
          <p:cNvPr id="8" name="Bild 7">
            <a:extLst>
              <a:ext uri="{FF2B5EF4-FFF2-40B4-BE49-F238E27FC236}">
                <a16:creationId xmlns:a16="http://schemas.microsoft.com/office/drawing/2014/main" id="{71CF116D-D6FD-2341-8E95-7AF53214ED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2D96E855-D81C-FD4E-821D-8119E720C4F5}"/>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86AFEE12-C57C-C849-9CA0-D161E46B71F6}"/>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17E29388-6420-C642-8680-B8F1A1BA77FA}"/>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376747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elsida grön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3">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348229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elsida orang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pic>
        <p:nvPicPr>
          <p:cNvPr id="8" name="Bild 7">
            <a:extLst>
              <a:ext uri="{FF2B5EF4-FFF2-40B4-BE49-F238E27FC236}">
                <a16:creationId xmlns:a16="http://schemas.microsoft.com/office/drawing/2014/main" id="{C98D89CE-7826-B14C-BF8A-238E7718304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628151F3-50A2-D840-9B47-BD97EF66A4FB}"/>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3EAB990B-538E-C844-A743-D37037929723}"/>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A057CA41-9427-5C48-BFDF-BE8DD6490185}"/>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403079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sida orange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4">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310555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apitelsida ros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61A0DCB3-20C5-6047-A3E7-B5C87AEA3F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B7FCFCCF-0D4D-5D4A-81BC-E5E6A080EF0D}"/>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D5679DD8-BB91-7F47-81E3-C0D1EE57AD1F}"/>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F1AA71C8-1FE0-7047-8EA9-63602B03A755}"/>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273241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elsida rosa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5">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3324608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elsida mörk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EE2A4141-BB01-A44B-A36A-DDCC017DE6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1F60A8D8-C29B-BD4F-9703-46D4DF81620C}"/>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1FDFAAE1-6E29-0148-ADFA-5051572A23FB}"/>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D08D41C6-9E97-8A4D-AF25-9D09C2924F6F}"/>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217366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sida mörkblå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6">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1966899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sida med bild">
    <p:spTree>
      <p:nvGrpSpPr>
        <p:cNvPr id="1" name=""/>
        <p:cNvGrpSpPr/>
        <p:nvPr/>
      </p:nvGrpSpPr>
      <p:grpSpPr>
        <a:xfrm>
          <a:off x="0" y="0"/>
          <a:ext cx="0" cy="0"/>
          <a:chOff x="0" y="0"/>
          <a:chExt cx="0" cy="0"/>
        </a:xfrm>
      </p:grpSpPr>
      <p:sp>
        <p:nvSpPr>
          <p:cNvPr id="13" name="Platshållare för bild 8">
            <a:extLst>
              <a:ext uri="{FF2B5EF4-FFF2-40B4-BE49-F238E27FC236}">
                <a16:creationId xmlns:a16="http://schemas.microsoft.com/office/drawing/2014/main" id="{5886DE3D-E97A-9547-B90E-ECD199C3D748}"/>
              </a:ext>
            </a:extLst>
          </p:cNvPr>
          <p:cNvSpPr>
            <a:spLocks noGrp="1"/>
          </p:cNvSpPr>
          <p:nvPr>
            <p:ph type="pic" sz="quarter" idx="13" hasCustomPrompt="1"/>
          </p:nvPr>
        </p:nvSpPr>
        <p:spPr>
          <a:xfrm>
            <a:off x="4572000" y="96786"/>
            <a:ext cx="4463950"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5" name="Rubrik 1">
            <a:extLst>
              <a:ext uri="{FF2B5EF4-FFF2-40B4-BE49-F238E27FC236}">
                <a16:creationId xmlns:a16="http://schemas.microsoft.com/office/drawing/2014/main" id="{CECEBB14-48AF-8145-958D-4CC720C89EB4}"/>
              </a:ext>
            </a:extLst>
          </p:cNvPr>
          <p:cNvSpPr>
            <a:spLocks noGrp="1"/>
          </p:cNvSpPr>
          <p:nvPr>
            <p:ph type="title"/>
          </p:nvPr>
        </p:nvSpPr>
        <p:spPr>
          <a:xfrm>
            <a:off x="108000" y="96785"/>
            <a:ext cx="4460914" cy="955610"/>
          </a:xfrm>
        </p:spPr>
        <p:txBody>
          <a:bodyPr tIns="288000" anchor="b" anchorCtr="0">
            <a:noAutofit/>
          </a:bodyPr>
          <a:lstStyle>
            <a:lvl1pPr>
              <a:defRPr sz="2400"/>
            </a:lvl1pPr>
          </a:lstStyle>
          <a:p>
            <a:r>
              <a:rPr lang="sv-SE" dirty="0"/>
              <a:t>Klicka här för att ändra format</a:t>
            </a:r>
          </a:p>
        </p:txBody>
      </p:sp>
      <p:sp>
        <p:nvSpPr>
          <p:cNvPr id="3" name="Platshållare för bildnummer 2">
            <a:extLst>
              <a:ext uri="{FF2B5EF4-FFF2-40B4-BE49-F238E27FC236}">
                <a16:creationId xmlns:a16="http://schemas.microsoft.com/office/drawing/2014/main" id="{CFA8AB5F-8283-704B-8175-BDAD60322C0D}"/>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18" name="Platshållare för text 17">
            <a:extLst>
              <a:ext uri="{FF2B5EF4-FFF2-40B4-BE49-F238E27FC236}">
                <a16:creationId xmlns:a16="http://schemas.microsoft.com/office/drawing/2014/main" id="{43296DDB-4997-C449-87B9-F2402EA2C091}"/>
              </a:ext>
            </a:extLst>
          </p:cNvPr>
          <p:cNvSpPr>
            <a:spLocks noGrp="1"/>
          </p:cNvSpPr>
          <p:nvPr>
            <p:ph type="body" sz="quarter" idx="15"/>
          </p:nvPr>
        </p:nvSpPr>
        <p:spPr>
          <a:xfrm>
            <a:off x="107950" y="1052395"/>
            <a:ext cx="4460914" cy="3548179"/>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6447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sida utan bild">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A3A2424E-5E75-5346-BDA2-84143190CE55}"/>
              </a:ext>
            </a:extLst>
          </p:cNvPr>
          <p:cNvSpPr>
            <a:spLocks noGrp="1"/>
          </p:cNvSpPr>
          <p:nvPr>
            <p:ph type="title"/>
          </p:nvPr>
        </p:nvSpPr>
        <p:spPr>
          <a:xfrm>
            <a:off x="107999" y="96785"/>
            <a:ext cx="8921875" cy="955610"/>
          </a:xfrm>
        </p:spPr>
        <p:txBody>
          <a:bodyPr tIns="288000" anchor="b" anchorCtr="0">
            <a:noAutofit/>
          </a:bodyPr>
          <a:lstStyle>
            <a:lvl1pPr>
              <a:defRPr sz="2400"/>
            </a:lvl1pPr>
          </a:lstStyle>
          <a:p>
            <a:r>
              <a:rPr lang="sv-SE" dirty="0"/>
              <a:t>Klicka här för att ändra format</a:t>
            </a:r>
          </a:p>
        </p:txBody>
      </p:sp>
      <p:sp>
        <p:nvSpPr>
          <p:cNvPr id="2" name="Platshållare för bildnummer 1">
            <a:extLst>
              <a:ext uri="{FF2B5EF4-FFF2-40B4-BE49-F238E27FC236}">
                <a16:creationId xmlns:a16="http://schemas.microsoft.com/office/drawing/2014/main" id="{E951F9E6-216A-284C-A962-DDB966D293F1}"/>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14" name="Platshållare för text 17">
            <a:extLst>
              <a:ext uri="{FF2B5EF4-FFF2-40B4-BE49-F238E27FC236}">
                <a16:creationId xmlns:a16="http://schemas.microsoft.com/office/drawing/2014/main" id="{B0CF1C82-CE90-1C46-9340-19A6297A6191}"/>
              </a:ext>
            </a:extLst>
          </p:cNvPr>
          <p:cNvSpPr>
            <a:spLocks noGrp="1"/>
          </p:cNvSpPr>
          <p:nvPr>
            <p:ph type="body" sz="quarter" idx="15"/>
          </p:nvPr>
        </p:nvSpPr>
        <p:spPr>
          <a:xfrm>
            <a:off x="107950" y="1052395"/>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text 17">
            <a:extLst>
              <a:ext uri="{FF2B5EF4-FFF2-40B4-BE49-F238E27FC236}">
                <a16:creationId xmlns:a16="http://schemas.microsoft.com/office/drawing/2014/main" id="{32969E9F-D701-B742-94D8-26D90D197838}"/>
              </a:ext>
            </a:extLst>
          </p:cNvPr>
          <p:cNvSpPr>
            <a:spLocks noGrp="1"/>
          </p:cNvSpPr>
          <p:nvPr>
            <p:ph type="body" sz="quarter" idx="16"/>
          </p:nvPr>
        </p:nvSpPr>
        <p:spPr>
          <a:xfrm>
            <a:off x="4568960" y="1052394"/>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165448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sida vit med bi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A16B8F66-D772-5A45-A194-BD06925027C2}"/>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2" name="Rektangel 1">
            <a:extLst>
              <a:ext uri="{FF2B5EF4-FFF2-40B4-BE49-F238E27FC236}">
                <a16:creationId xmlns:a16="http://schemas.microsoft.com/office/drawing/2014/main" id="{22BE14B0-D77C-704E-A101-F16FEFAA6276}"/>
              </a:ext>
            </a:extLst>
          </p:cNvPr>
          <p:cNvSpPr/>
          <p:nvPr userDrawn="1"/>
        </p:nvSpPr>
        <p:spPr>
          <a:xfrm>
            <a:off x="0" y="0"/>
            <a:ext cx="9144000" cy="462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cxnSp>
        <p:nvCxnSpPr>
          <p:cNvPr id="6" name="Rak 5">
            <a:extLst>
              <a:ext uri="{FF2B5EF4-FFF2-40B4-BE49-F238E27FC236}">
                <a16:creationId xmlns:a16="http://schemas.microsoft.com/office/drawing/2014/main" id="{0B744345-3D94-2248-90C5-11665C78EBD6}"/>
              </a:ext>
            </a:extLst>
          </p:cNvPr>
          <p:cNvCxnSpPr>
            <a:cxnSpLocks/>
          </p:cNvCxnSpPr>
          <p:nvPr userDrawn="1"/>
        </p:nvCxnSpPr>
        <p:spPr>
          <a:xfrm>
            <a:off x="108000" y="4605663"/>
            <a:ext cx="89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9" name="Platshållare för bild 8">
            <a:extLst>
              <a:ext uri="{FF2B5EF4-FFF2-40B4-BE49-F238E27FC236}">
                <a16:creationId xmlns:a16="http://schemas.microsoft.com/office/drawing/2014/main" id="{5886DE3D-E97A-9547-B90E-ECD199C3D748}"/>
              </a:ext>
            </a:extLst>
          </p:cNvPr>
          <p:cNvSpPr>
            <a:spLocks noGrp="1"/>
          </p:cNvSpPr>
          <p:nvPr>
            <p:ph type="pic" sz="quarter" idx="13" hasCustomPrompt="1"/>
          </p:nvPr>
        </p:nvSpPr>
        <p:spPr>
          <a:xfrm>
            <a:off x="4572000" y="96786"/>
            <a:ext cx="4463950"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0" name="Rubrik 1">
            <a:extLst>
              <a:ext uri="{FF2B5EF4-FFF2-40B4-BE49-F238E27FC236}">
                <a16:creationId xmlns:a16="http://schemas.microsoft.com/office/drawing/2014/main" id="{CECEBB14-48AF-8145-958D-4CC720C89EB4}"/>
              </a:ext>
            </a:extLst>
          </p:cNvPr>
          <p:cNvSpPr>
            <a:spLocks noGrp="1"/>
          </p:cNvSpPr>
          <p:nvPr>
            <p:ph type="title"/>
          </p:nvPr>
        </p:nvSpPr>
        <p:spPr>
          <a:xfrm>
            <a:off x="108000" y="96785"/>
            <a:ext cx="4460914" cy="955610"/>
          </a:xfrm>
        </p:spPr>
        <p:txBody>
          <a:bodyPr tIns="288000" anchor="b" anchorCtr="0">
            <a:noAutofit/>
          </a:bodyPr>
          <a:lstStyle>
            <a:lvl1pPr>
              <a:defRPr sz="2400"/>
            </a:lvl1pPr>
          </a:lstStyle>
          <a:p>
            <a:r>
              <a:rPr lang="sv-SE"/>
              <a:t>Klicka här för att ändra format</a:t>
            </a:r>
            <a:endParaRPr lang="sv-SE" dirty="0"/>
          </a:p>
        </p:txBody>
      </p:sp>
      <p:sp>
        <p:nvSpPr>
          <p:cNvPr id="11" name="Platshållare för text 17">
            <a:extLst>
              <a:ext uri="{FF2B5EF4-FFF2-40B4-BE49-F238E27FC236}">
                <a16:creationId xmlns:a16="http://schemas.microsoft.com/office/drawing/2014/main" id="{43296DDB-4997-C449-87B9-F2402EA2C091}"/>
              </a:ext>
            </a:extLst>
          </p:cNvPr>
          <p:cNvSpPr>
            <a:spLocks noGrp="1"/>
          </p:cNvSpPr>
          <p:nvPr>
            <p:ph type="body" sz="quarter" idx="15"/>
          </p:nvPr>
        </p:nvSpPr>
        <p:spPr>
          <a:xfrm>
            <a:off x="107950" y="1052395"/>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41287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sida vit utan bi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A16B8F66-D772-5A45-A194-BD06925027C2}"/>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2" name="Rektangel 1">
            <a:extLst>
              <a:ext uri="{FF2B5EF4-FFF2-40B4-BE49-F238E27FC236}">
                <a16:creationId xmlns:a16="http://schemas.microsoft.com/office/drawing/2014/main" id="{22BE14B0-D77C-704E-A101-F16FEFAA6276}"/>
              </a:ext>
            </a:extLst>
          </p:cNvPr>
          <p:cNvSpPr/>
          <p:nvPr userDrawn="1"/>
        </p:nvSpPr>
        <p:spPr>
          <a:xfrm>
            <a:off x="0" y="0"/>
            <a:ext cx="9144000" cy="462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cxnSp>
        <p:nvCxnSpPr>
          <p:cNvPr id="6" name="Rak 5">
            <a:extLst>
              <a:ext uri="{FF2B5EF4-FFF2-40B4-BE49-F238E27FC236}">
                <a16:creationId xmlns:a16="http://schemas.microsoft.com/office/drawing/2014/main" id="{0B744345-3D94-2248-90C5-11665C78EBD6}"/>
              </a:ext>
            </a:extLst>
          </p:cNvPr>
          <p:cNvCxnSpPr>
            <a:cxnSpLocks/>
          </p:cNvCxnSpPr>
          <p:nvPr userDrawn="1"/>
        </p:nvCxnSpPr>
        <p:spPr>
          <a:xfrm>
            <a:off x="108000" y="4605663"/>
            <a:ext cx="89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Rubrik 1">
            <a:extLst>
              <a:ext uri="{FF2B5EF4-FFF2-40B4-BE49-F238E27FC236}">
                <a16:creationId xmlns:a16="http://schemas.microsoft.com/office/drawing/2014/main" id="{A3A2424E-5E75-5346-BDA2-84143190CE55}"/>
              </a:ext>
            </a:extLst>
          </p:cNvPr>
          <p:cNvSpPr>
            <a:spLocks noGrp="1"/>
          </p:cNvSpPr>
          <p:nvPr>
            <p:ph type="title"/>
          </p:nvPr>
        </p:nvSpPr>
        <p:spPr>
          <a:xfrm>
            <a:off x="107999" y="96785"/>
            <a:ext cx="8921875" cy="955610"/>
          </a:xfrm>
        </p:spPr>
        <p:txBody>
          <a:bodyPr tIns="288000" anchor="b" anchorCtr="0">
            <a:noAutofit/>
          </a:bodyPr>
          <a:lstStyle>
            <a:lvl1pPr>
              <a:defRPr sz="2400"/>
            </a:lvl1pPr>
          </a:lstStyle>
          <a:p>
            <a:r>
              <a:rPr lang="sv-SE"/>
              <a:t>Klicka här för att ändra format</a:t>
            </a:r>
            <a:endParaRPr lang="sv-SE" dirty="0"/>
          </a:p>
        </p:txBody>
      </p:sp>
      <p:sp>
        <p:nvSpPr>
          <p:cNvPr id="7" name="Platshållare för text 17">
            <a:extLst>
              <a:ext uri="{FF2B5EF4-FFF2-40B4-BE49-F238E27FC236}">
                <a16:creationId xmlns:a16="http://schemas.microsoft.com/office/drawing/2014/main" id="{B0CF1C82-CE90-1C46-9340-19A6297A6191}"/>
              </a:ext>
            </a:extLst>
          </p:cNvPr>
          <p:cNvSpPr>
            <a:spLocks noGrp="1"/>
          </p:cNvSpPr>
          <p:nvPr>
            <p:ph type="body" sz="quarter" idx="15"/>
          </p:nvPr>
        </p:nvSpPr>
        <p:spPr>
          <a:xfrm>
            <a:off x="107950" y="1052395"/>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text 17">
            <a:extLst>
              <a:ext uri="{FF2B5EF4-FFF2-40B4-BE49-F238E27FC236}">
                <a16:creationId xmlns:a16="http://schemas.microsoft.com/office/drawing/2014/main" id="{32969E9F-D701-B742-94D8-26D90D197838}"/>
              </a:ext>
            </a:extLst>
          </p:cNvPr>
          <p:cNvSpPr>
            <a:spLocks noGrp="1"/>
          </p:cNvSpPr>
          <p:nvPr>
            <p:ph type="body" sz="quarter" idx="16"/>
          </p:nvPr>
        </p:nvSpPr>
        <p:spPr>
          <a:xfrm>
            <a:off x="4568960" y="1052394"/>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30194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2024-02-11</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9402535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p:txBody>
          <a:body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2024-02-11</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2384310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A0A9BD-3415-5A48-BE41-B2A7CB231A5B}"/>
              </a:ext>
            </a:extLst>
          </p:cNvPr>
          <p:cNvSpPr txBox="1">
            <a:spLocks/>
          </p:cNvSpPr>
          <p:nvPr userDrawn="1"/>
        </p:nvSpPr>
        <p:spPr>
          <a:xfrm>
            <a:off x="1143000" y="1840465"/>
            <a:ext cx="5626359" cy="132766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6000" dirty="0">
                <a:solidFill>
                  <a:schemeClr val="bg1"/>
                </a:solidFill>
              </a:rPr>
              <a:t>NÄRA VÅRD</a:t>
            </a:r>
            <a:br>
              <a:rPr lang="sv-SE" sz="3600" dirty="0">
                <a:solidFill>
                  <a:schemeClr val="bg1"/>
                </a:solidFill>
              </a:rPr>
            </a:br>
            <a:r>
              <a:rPr lang="sv-SE" sz="2100" b="0" i="0" kern="1200" dirty="0">
                <a:solidFill>
                  <a:schemeClr val="bg1"/>
                </a:solidFill>
                <a:latin typeface="Arial" panose="020B0604020202020204" pitchFamily="34" charset="0"/>
                <a:ea typeface="+mj-ea"/>
                <a:cs typeface="Arial" panose="020B0604020202020204" pitchFamily="34" charset="0"/>
              </a:rPr>
              <a:t>ÖSTERGÖTLAND</a:t>
            </a:r>
            <a:endParaRPr lang="sv-SE" sz="3300" b="0" i="0" dirty="0">
              <a:solidFill>
                <a:schemeClr val="bg1"/>
              </a:solidFill>
              <a:latin typeface="Arial" panose="020B0604020202020204" pitchFamily="34" charset="0"/>
              <a:cs typeface="Arial" panose="020B0604020202020204" pitchFamily="34" charset="0"/>
            </a:endParaRPr>
          </a:p>
        </p:txBody>
      </p:sp>
      <p:cxnSp>
        <p:nvCxnSpPr>
          <p:cNvPr id="3" name="Rak 2">
            <a:extLst>
              <a:ext uri="{FF2B5EF4-FFF2-40B4-BE49-F238E27FC236}">
                <a16:creationId xmlns:a16="http://schemas.microsoft.com/office/drawing/2014/main" id="{76BC9A89-9D77-5D4B-8246-F3222D805603}"/>
              </a:ext>
            </a:extLst>
          </p:cNvPr>
          <p:cNvCxnSpPr>
            <a:cxnSpLocks/>
          </p:cNvCxnSpPr>
          <p:nvPr userDrawn="1"/>
        </p:nvCxnSpPr>
        <p:spPr>
          <a:xfrm>
            <a:off x="1223962" y="3289040"/>
            <a:ext cx="545425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Platshållare för text 6"/>
          <p:cNvSpPr>
            <a:spLocks noGrp="1"/>
          </p:cNvSpPr>
          <p:nvPr>
            <p:ph type="body" sz="quarter" idx="10" hasCustomPrompt="1"/>
          </p:nvPr>
        </p:nvSpPr>
        <p:spPr>
          <a:xfrm>
            <a:off x="1143001" y="3414751"/>
            <a:ext cx="5535216" cy="411034"/>
          </a:xfrm>
        </p:spPr>
        <p:txBody>
          <a:bodyPr>
            <a:normAutofit/>
          </a:bodyPr>
          <a:lstStyle>
            <a:lvl1pPr marL="0" indent="0" algn="l">
              <a:buFontTx/>
              <a:buNone/>
              <a:defRPr sz="1800">
                <a:latin typeface="+mn-lt"/>
              </a:defRPr>
            </a:lvl1pPr>
          </a:lstStyle>
          <a:p>
            <a:r>
              <a:rPr lang="sv-SE" sz="2100" dirty="0" err="1">
                <a:solidFill>
                  <a:schemeClr val="bg1"/>
                </a:solidFill>
                <a:latin typeface="+mn-lt"/>
              </a:rPr>
              <a:t>Uciae</a:t>
            </a:r>
            <a:r>
              <a:rPr lang="sv-SE" sz="2100" dirty="0">
                <a:solidFill>
                  <a:schemeClr val="bg1"/>
                </a:solidFill>
                <a:latin typeface="+mn-lt"/>
              </a:rPr>
              <a:t> </a:t>
            </a:r>
            <a:r>
              <a:rPr lang="sv-SE" sz="2100" dirty="0" err="1">
                <a:solidFill>
                  <a:schemeClr val="bg1"/>
                </a:solidFill>
                <a:latin typeface="+mn-lt"/>
              </a:rPr>
              <a:t>cusvolo</a:t>
            </a:r>
            <a:r>
              <a:rPr lang="sv-SE" sz="2100" dirty="0">
                <a:solidFill>
                  <a:schemeClr val="bg1"/>
                </a:solidFill>
                <a:latin typeface="+mn-lt"/>
              </a:rPr>
              <a:t> </a:t>
            </a:r>
            <a:r>
              <a:rPr lang="sv-SE" sz="2100" dirty="0" err="1">
                <a:solidFill>
                  <a:schemeClr val="bg1"/>
                </a:solidFill>
                <a:latin typeface="+mn-lt"/>
              </a:rPr>
              <a:t>mut</a:t>
            </a:r>
            <a:r>
              <a:rPr lang="sv-SE" sz="2100" dirty="0">
                <a:solidFill>
                  <a:schemeClr val="bg1"/>
                </a:solidFill>
                <a:latin typeface="+mn-lt"/>
              </a:rPr>
              <a:t> </a:t>
            </a:r>
            <a:r>
              <a:rPr lang="sv-SE" sz="2100" dirty="0" err="1">
                <a:solidFill>
                  <a:schemeClr val="bg1"/>
                </a:solidFill>
                <a:latin typeface="+mn-lt"/>
              </a:rPr>
              <a:t>doloreas</a:t>
            </a:r>
            <a:r>
              <a:rPr lang="sv-SE" sz="2100" dirty="0">
                <a:solidFill>
                  <a:schemeClr val="bg1"/>
                </a:solidFill>
                <a:latin typeface="+mn-lt"/>
              </a:rPr>
              <a:t> </a:t>
            </a:r>
            <a:r>
              <a:rPr lang="sv-SE" sz="2100" dirty="0" err="1">
                <a:solidFill>
                  <a:schemeClr val="bg1"/>
                </a:solidFill>
                <a:latin typeface="+mn-lt"/>
              </a:rPr>
              <a:t>antis</a:t>
            </a:r>
            <a:r>
              <a:rPr lang="sv-SE" sz="2100" dirty="0">
                <a:solidFill>
                  <a:schemeClr val="bg1"/>
                </a:solidFill>
                <a:latin typeface="+mn-lt"/>
              </a:rPr>
              <a:t> </a:t>
            </a:r>
            <a:r>
              <a:rPr lang="sv-SE" sz="2100" dirty="0" err="1">
                <a:solidFill>
                  <a:schemeClr val="bg1"/>
                </a:solidFill>
                <a:latin typeface="+mn-lt"/>
              </a:rPr>
              <a:t>minnonse</a:t>
            </a:r>
            <a:endParaRPr lang="sv-SE" dirty="0">
              <a:solidFill>
                <a:schemeClr val="bg1"/>
              </a:solidFill>
              <a:latin typeface="+mn-lt"/>
            </a:endParaRPr>
          </a:p>
        </p:txBody>
      </p:sp>
    </p:spTree>
    <p:extLst>
      <p:ext uri="{BB962C8B-B14F-4D97-AF65-F5344CB8AC3E}">
        <p14:creationId xmlns:p14="http://schemas.microsoft.com/office/powerpoint/2010/main" val="2127838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4.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7105C11B-CC1E-3849-9B7A-37EA9405FFA8}"/>
              </a:ext>
            </a:extLst>
          </p:cNvPr>
          <p:cNvSpPr/>
          <p:nvPr userDrawn="1"/>
        </p:nvSpPr>
        <p:spPr>
          <a:xfrm>
            <a:off x="108000" y="102393"/>
            <a:ext cx="8928000" cy="4503270"/>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Platshållare för rubrik 1">
            <a:extLst>
              <a:ext uri="{FF2B5EF4-FFF2-40B4-BE49-F238E27FC236}">
                <a16:creationId xmlns:a16="http://schemas.microsoft.com/office/drawing/2014/main" id="{3CC9E82B-5733-9048-BE26-E951DA9D00F7}"/>
              </a:ext>
            </a:extLst>
          </p:cNvPr>
          <p:cNvSpPr>
            <a:spLocks noGrp="1"/>
          </p:cNvSpPr>
          <p:nvPr>
            <p:ph type="title"/>
          </p:nvPr>
        </p:nvSpPr>
        <p:spPr>
          <a:xfrm>
            <a:off x="107999" y="102393"/>
            <a:ext cx="8927999" cy="900000"/>
          </a:xfrm>
          <a:prstGeom prst="rect">
            <a:avLst/>
          </a:prstGeom>
        </p:spPr>
        <p:txBody>
          <a:bodyPr vert="horz" lIns="288000" tIns="0" rIns="288000" bIns="0" rtlCol="0" anchor="b" anchorCtr="0">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5394C773-AEA7-7546-9D46-9CF883B784B0}"/>
              </a:ext>
            </a:extLst>
          </p:cNvPr>
          <p:cNvSpPr>
            <a:spLocks noGrp="1"/>
          </p:cNvSpPr>
          <p:nvPr>
            <p:ph type="body" idx="1"/>
          </p:nvPr>
        </p:nvSpPr>
        <p:spPr>
          <a:xfrm>
            <a:off x="107997" y="1002393"/>
            <a:ext cx="8927998" cy="3603270"/>
          </a:xfrm>
          <a:prstGeom prst="rect">
            <a:avLst/>
          </a:prstGeom>
        </p:spPr>
        <p:txBody>
          <a:bodyPr vert="horz" lIns="288000" tIns="144000" rIns="28800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a:extLst>
              <a:ext uri="{FF2B5EF4-FFF2-40B4-BE49-F238E27FC236}">
                <a16:creationId xmlns:a16="http://schemas.microsoft.com/office/drawing/2014/main" id="{FE8C26DD-2866-334B-AD6A-61665D77E0BB}"/>
              </a:ext>
            </a:extLst>
          </p:cNvPr>
          <p:cNvSpPr>
            <a:spLocks noGrp="1"/>
          </p:cNvSpPr>
          <p:nvPr>
            <p:ph type="sldNum" sz="quarter" idx="4"/>
          </p:nvPr>
        </p:nvSpPr>
        <p:spPr>
          <a:xfrm>
            <a:off x="4290817" y="4764055"/>
            <a:ext cx="562357" cy="215444"/>
          </a:xfrm>
          <a:prstGeom prst="rect">
            <a:avLst/>
          </a:prstGeom>
        </p:spPr>
        <p:txBody>
          <a:bodyPr vert="horz" wrap="square" lIns="91440" tIns="45720" rIns="91440" bIns="45720" rtlCol="0" anchor="ctr">
            <a:spAutoFit/>
          </a:bodyPr>
          <a:lstStyle>
            <a:lvl1pPr algn="ctr">
              <a:defRPr sz="800">
                <a:solidFill>
                  <a:schemeClr val="tx1">
                    <a:tint val="75000"/>
                  </a:schemeClr>
                </a:solidFill>
                <a:latin typeface="Barlow" pitchFamily="2" charset="77"/>
              </a:defRPr>
            </a:lvl1pPr>
          </a:lstStyle>
          <a:p>
            <a:fld id="{DD7EE01C-7D4D-3049-8107-6C261A7D8CF8}" type="slidenum">
              <a:rPr lang="sv-SE" smtClean="0"/>
              <a:pPr/>
              <a:t>‹#›</a:t>
            </a:fld>
            <a:endParaRPr lang="sv-SE" dirty="0"/>
          </a:p>
        </p:txBody>
      </p:sp>
      <p:sp>
        <p:nvSpPr>
          <p:cNvPr id="7" name="textruta 6">
            <a:extLst>
              <a:ext uri="{FF2B5EF4-FFF2-40B4-BE49-F238E27FC236}">
                <a16:creationId xmlns:a16="http://schemas.microsoft.com/office/drawing/2014/main" id="{49736CD7-D0A6-3541-9784-6959D6FD5147}"/>
              </a:ext>
            </a:extLst>
          </p:cNvPr>
          <p:cNvSpPr txBox="1"/>
          <p:nvPr userDrawn="1"/>
        </p:nvSpPr>
        <p:spPr>
          <a:xfrm>
            <a:off x="107996" y="4802528"/>
            <a:ext cx="741257" cy="138499"/>
          </a:xfrm>
          <a:prstGeom prst="rect">
            <a:avLst/>
          </a:prstGeom>
          <a:noFill/>
        </p:spPr>
        <p:txBody>
          <a:bodyPr wrap="none" lIns="288000" tIns="0" rIns="0" bIns="0" rtlCol="0" anchor="ctr" anchorCtr="0">
            <a:spAutoFit/>
          </a:bodyPr>
          <a:lstStyle/>
          <a:p>
            <a:r>
              <a:rPr lang="sv-SE" sz="900" b="0" i="0" dirty="0">
                <a:latin typeface="Barlow Semi Condensed SemiBold" pitchFamily="2" charset="77"/>
              </a:rPr>
              <a:t>motala.se</a:t>
            </a:r>
          </a:p>
        </p:txBody>
      </p:sp>
      <p:pic>
        <p:nvPicPr>
          <p:cNvPr id="11" name="Bild 10">
            <a:extLst>
              <a:ext uri="{FF2B5EF4-FFF2-40B4-BE49-F238E27FC236}">
                <a16:creationId xmlns:a16="http://schemas.microsoft.com/office/drawing/2014/main" id="{F56319D0-4C8A-814E-BBF3-103251DA5B7A}"/>
              </a:ext>
            </a:extLst>
          </p:cNvPr>
          <p:cNvPicPr>
            <a:picLocks noChangeAspect="1"/>
          </p:cNvPicPr>
          <p:nvPr userDrawn="1"/>
        </p:nvPicPr>
        <p:blipFill>
          <a:blip r:embed="rId21">
            <a:extLst>
              <a:ext uri="{96DAC541-7B7A-43D3-8B79-37D633B846F1}">
                <asvg:svgBlip xmlns:asvg="http://schemas.microsoft.com/office/drawing/2016/SVG/main" r:embed="rId22"/>
              </a:ext>
            </a:extLst>
          </a:blip>
          <a:stretch>
            <a:fillRect/>
          </a:stretch>
        </p:blipFill>
        <p:spPr>
          <a:xfrm>
            <a:off x="8084571" y="4697385"/>
            <a:ext cx="663429" cy="360000"/>
          </a:xfrm>
          <a:prstGeom prst="rect">
            <a:avLst/>
          </a:prstGeom>
        </p:spPr>
      </p:pic>
      <p:pic>
        <p:nvPicPr>
          <p:cNvPr id="26" name="Bild 25">
            <a:extLst>
              <a:ext uri="{FF2B5EF4-FFF2-40B4-BE49-F238E27FC236}">
                <a16:creationId xmlns:a16="http://schemas.microsoft.com/office/drawing/2014/main" id="{784DDFEA-86B9-0A41-B46D-1D1572E81FAB}"/>
              </a:ext>
            </a:extLst>
          </p:cNvPr>
          <p:cNvPicPr>
            <a:picLocks noChangeAspect="1"/>
          </p:cNvPicPr>
          <p:nvPr userDrawn="1"/>
        </p:nvPicPr>
        <p:blipFill>
          <a:blip r:embed="rId23">
            <a:extLst>
              <a:ext uri="{96DAC541-7B7A-43D3-8B79-37D633B846F1}">
                <asvg:svgBlip xmlns:asvg="http://schemas.microsoft.com/office/drawing/2016/SVG/main" r:embed="rId24"/>
              </a:ext>
            </a:extLst>
          </a:blip>
          <a:stretch>
            <a:fillRect/>
          </a:stretch>
        </p:blipFill>
        <p:spPr>
          <a:xfrm>
            <a:off x="5220873" y="2352782"/>
            <a:ext cx="3816646" cy="2252881"/>
          </a:xfrm>
          <a:prstGeom prst="rect">
            <a:avLst/>
          </a:prstGeom>
        </p:spPr>
      </p:pic>
    </p:spTree>
    <p:extLst>
      <p:ext uri="{BB962C8B-B14F-4D97-AF65-F5344CB8AC3E}">
        <p14:creationId xmlns:p14="http://schemas.microsoft.com/office/powerpoint/2010/main" val="3346754496"/>
      </p:ext>
    </p:extLst>
  </p:cSld>
  <p:clrMap bg1="lt1" tx1="dk1" bg2="lt2" tx2="dk2" accent1="accent1" accent2="accent2" accent3="accent3" accent4="accent4" accent5="accent5" accent6="accent6" hlink="hlink" folHlink="folHlink"/>
  <p:sldLayoutIdLst>
    <p:sldLayoutId id="2147483672" r:id="rId1"/>
    <p:sldLayoutId id="2147483660" r:id="rId2"/>
    <p:sldLayoutId id="2147483666" r:id="rId3"/>
    <p:sldLayoutId id="2147483676" r:id="rId4"/>
    <p:sldLayoutId id="2147483667" r:id="rId5"/>
    <p:sldLayoutId id="2147483678" r:id="rId6"/>
    <p:sldLayoutId id="2147483668" r:id="rId7"/>
    <p:sldLayoutId id="2147483679" r:id="rId8"/>
    <p:sldLayoutId id="2147483669" r:id="rId9"/>
    <p:sldLayoutId id="2147483680" r:id="rId10"/>
    <p:sldLayoutId id="2147483670" r:id="rId11"/>
    <p:sldLayoutId id="2147483681" r:id="rId12"/>
    <p:sldLayoutId id="2147483665" r:id="rId13"/>
    <p:sldLayoutId id="2147483671" r:id="rId14"/>
    <p:sldLayoutId id="2147483677" r:id="rId15"/>
    <p:sldLayoutId id="2147483675" r:id="rId16"/>
    <p:sldLayoutId id="2147483682" r:id="rId17"/>
    <p:sldLayoutId id="2147483683" r:id="rId18"/>
    <p:sldLayoutId id="2147483684" r:id="rId19"/>
  </p:sldLayoutIdLst>
  <p:hf sldNum="0" hdr="0" ftr="0" dt="0"/>
  <p:txStyles>
    <p:titleStyle>
      <a:lvl1pPr algn="l" defTabSz="685800" rtl="0" eaLnBrk="1" latinLnBrk="0" hangingPunct="1">
        <a:lnSpc>
          <a:spcPct val="90000"/>
        </a:lnSpc>
        <a:spcBef>
          <a:spcPct val="0"/>
        </a:spcBef>
        <a:buNone/>
        <a:defRPr sz="2800" b="0" i="0" kern="1200">
          <a:solidFill>
            <a:schemeClr val="tx1"/>
          </a:solidFill>
          <a:latin typeface="Barlow Semi Condensed SemiBold" pitchFamily="2" charset="77"/>
          <a:ea typeface="+mj-ea"/>
          <a:cs typeface="+mj-cs"/>
        </a:defRPr>
      </a:lvl1pPr>
    </p:titleStyle>
    <p:bodyStyle>
      <a:lvl1pPr marL="171450" indent="-171450" algn="l" defTabSz="685800" rtl="0" eaLnBrk="1" latinLnBrk="0" hangingPunct="1">
        <a:lnSpc>
          <a:spcPts val="2500"/>
        </a:lnSpc>
        <a:spcBef>
          <a:spcPts val="1500"/>
        </a:spcBef>
        <a:buFont typeface="Arial" panose="020B0604020202020204" pitchFamily="34" charset="0"/>
        <a:buChar char="•"/>
        <a:defRPr sz="2000" b="0" i="0" kern="1200">
          <a:solidFill>
            <a:schemeClr val="tx1"/>
          </a:solidFill>
          <a:latin typeface="Barlow" pitchFamily="2" charset="77"/>
          <a:ea typeface="+mn-ea"/>
          <a:cs typeface="+mn-cs"/>
        </a:defRPr>
      </a:lvl1pPr>
      <a:lvl2pPr marL="514350" indent="-171450" algn="l" defTabSz="685800" rtl="0" eaLnBrk="1" latinLnBrk="0" hangingPunct="1">
        <a:lnSpc>
          <a:spcPts val="2500"/>
        </a:lnSpc>
        <a:spcBef>
          <a:spcPts val="1500"/>
        </a:spcBef>
        <a:buFont typeface="Arial" panose="020B0604020202020204" pitchFamily="34" charset="0"/>
        <a:buChar char="•"/>
        <a:defRPr sz="1800" b="0" i="0" kern="1200">
          <a:solidFill>
            <a:schemeClr val="tx1"/>
          </a:solidFill>
          <a:latin typeface="Barlow" pitchFamily="2" charset="77"/>
          <a:ea typeface="+mn-ea"/>
          <a:cs typeface="+mn-cs"/>
        </a:defRPr>
      </a:lvl2pPr>
      <a:lvl3pPr marL="857250" indent="-171450" algn="l" defTabSz="685800" rtl="0" eaLnBrk="1" latinLnBrk="0" hangingPunct="1">
        <a:lnSpc>
          <a:spcPts val="2500"/>
        </a:lnSpc>
        <a:spcBef>
          <a:spcPts val="1500"/>
        </a:spcBef>
        <a:buFont typeface="Arial" panose="020B0604020202020204" pitchFamily="34" charset="0"/>
        <a:buChar char="•"/>
        <a:defRPr sz="1600" b="0" i="0" kern="1200">
          <a:solidFill>
            <a:schemeClr val="tx1"/>
          </a:solidFill>
          <a:latin typeface="Barlow" pitchFamily="2" charset="77"/>
          <a:ea typeface="+mn-ea"/>
          <a:cs typeface="+mn-cs"/>
        </a:defRPr>
      </a:lvl3pPr>
      <a:lvl4pPr marL="1200150" indent="-171450" algn="l" defTabSz="685800" rtl="0" eaLnBrk="1" latinLnBrk="0" hangingPunct="1">
        <a:lnSpc>
          <a:spcPts val="2500"/>
        </a:lnSpc>
        <a:spcBef>
          <a:spcPts val="1500"/>
        </a:spcBef>
        <a:buFont typeface="Arial" panose="020B0604020202020204" pitchFamily="34" charset="0"/>
        <a:buChar char="•"/>
        <a:defRPr sz="1400" b="0" i="0" kern="1200">
          <a:solidFill>
            <a:schemeClr val="tx1"/>
          </a:solidFill>
          <a:latin typeface="Barlow" pitchFamily="2" charset="77"/>
          <a:ea typeface="+mn-ea"/>
          <a:cs typeface="+mn-cs"/>
        </a:defRPr>
      </a:lvl4pPr>
      <a:lvl5pPr marL="1543050" indent="-171450" algn="l" defTabSz="685800" rtl="0" eaLnBrk="1" latinLnBrk="0" hangingPunct="1">
        <a:lnSpc>
          <a:spcPts val="2500"/>
        </a:lnSpc>
        <a:spcBef>
          <a:spcPts val="1500"/>
        </a:spcBef>
        <a:buFont typeface="Arial" panose="020B0604020202020204" pitchFamily="34" charset="0"/>
        <a:buChar char="•"/>
        <a:defRPr sz="1200" b="0" i="0" kern="1200">
          <a:solidFill>
            <a:schemeClr val="tx1"/>
          </a:solidFill>
          <a:latin typeface="Barlow"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s://skr.se/skr/halsasjukvard/utvecklingavverksamhet/naravard/berattelserochstod/naravardpodden.29690.html" TargetMode="External"/><Relationship Id="rId3" Type="http://schemas.openxmlformats.org/officeDocument/2006/relationships/hyperlink" Target="https://extranat.motala.se/medarbetare/organisation/socialforvaltningen/nara-vard-och-omsorg/" TargetMode="External"/><Relationship Id="rId7" Type="http://schemas.openxmlformats.org/officeDocument/2006/relationships/hyperlink" Target="https://skr.se/skr/halsasjukvard/utvecklingavverksamhet/naravard/berattelserochstod/ledarskapsstod.34757.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skr.se/download/18.5627773817e39e979ef38073/1642161045377/Att_driva_omstallning_nara_vard.pdf" TargetMode="External"/><Relationship Id="rId5" Type="http://schemas.openxmlformats.org/officeDocument/2006/relationships/hyperlink" Target="https://skr.se/skr/halsasjukvard/utvecklingavverksamhet/naravard.6250.html" TargetMode="External"/><Relationship Id="rId10" Type="http://schemas.openxmlformats.org/officeDocument/2006/relationships/image" Target="../media/image21.png"/><Relationship Id="rId4" Type="http://schemas.openxmlformats.org/officeDocument/2006/relationships/hyperlink" Target="https://naravard.regionostergotland.se/" TargetMode="External"/><Relationship Id="rId9" Type="http://schemas.openxmlformats.org/officeDocument/2006/relationships/hyperlink" Target="https://skr.se/skr/halsasjukvard/utvecklingavverksamhet/naravard/forskningutbildning.66294.html"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mailto:katarina.persson@motala.se" TargetMode="External"/><Relationship Id="rId2" Type="http://schemas.openxmlformats.org/officeDocument/2006/relationships/hyperlink" Target="mailto:Micaela.carlsson@motala.s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9B7650FA-7544-43C5-9642-9651353CE0A9}"/>
              </a:ext>
            </a:extLst>
          </p:cNvPr>
          <p:cNvSpPr>
            <a:spLocks noGrp="1"/>
          </p:cNvSpPr>
          <p:nvPr>
            <p:ph type="body" sz="quarter" idx="14"/>
          </p:nvPr>
        </p:nvSpPr>
        <p:spPr/>
        <p:txBody>
          <a:bodyPr/>
          <a:lstStyle/>
          <a:p>
            <a:r>
              <a:rPr lang="sv-SE" dirty="0"/>
              <a:t>Nära vård och omsorg</a:t>
            </a:r>
          </a:p>
        </p:txBody>
      </p:sp>
      <p:sp>
        <p:nvSpPr>
          <p:cNvPr id="3" name="Underrubrik 2">
            <a:extLst>
              <a:ext uri="{FF2B5EF4-FFF2-40B4-BE49-F238E27FC236}">
                <a16:creationId xmlns:a16="http://schemas.microsoft.com/office/drawing/2014/main" id="{8CF16A77-D0AD-4B3C-B6D9-7C2A7FB5CC73}"/>
              </a:ext>
            </a:extLst>
          </p:cNvPr>
          <p:cNvSpPr>
            <a:spLocks noGrp="1"/>
          </p:cNvSpPr>
          <p:nvPr>
            <p:ph type="subTitle" idx="1"/>
          </p:nvPr>
        </p:nvSpPr>
        <p:spPr/>
        <p:txBody>
          <a:bodyPr/>
          <a:lstStyle/>
          <a:p>
            <a:r>
              <a:rPr lang="sv-SE" dirty="0"/>
              <a:t>Socialförvaltningen</a:t>
            </a:r>
          </a:p>
          <a:p>
            <a:endParaRPr lang="sv-SE" dirty="0"/>
          </a:p>
          <a:p>
            <a:br>
              <a:rPr lang="sv-SE" dirty="0"/>
            </a:br>
            <a:endParaRPr lang="sv-SE" dirty="0"/>
          </a:p>
          <a:p>
            <a:r>
              <a:rPr lang="sv-SE" sz="1050" dirty="0"/>
              <a:t>Senast reviderad</a:t>
            </a:r>
            <a:r>
              <a:rPr lang="sv-SE" sz="1050"/>
              <a:t>: 11 </a:t>
            </a:r>
            <a:r>
              <a:rPr lang="sv-SE" sz="1050" dirty="0"/>
              <a:t>februari 2024</a:t>
            </a:r>
          </a:p>
        </p:txBody>
      </p:sp>
      <p:pic>
        <p:nvPicPr>
          <p:cNvPr id="4" name="Bildobjekt 3">
            <a:extLst>
              <a:ext uri="{FF2B5EF4-FFF2-40B4-BE49-F238E27FC236}">
                <a16:creationId xmlns:a16="http://schemas.microsoft.com/office/drawing/2014/main" id="{0C12C611-3A66-41AA-9868-997948E1C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7232" y="207085"/>
            <a:ext cx="1383269" cy="908339"/>
          </a:xfrm>
          <a:prstGeom prst="rect">
            <a:avLst/>
          </a:prstGeom>
        </p:spPr>
      </p:pic>
    </p:spTree>
    <p:extLst>
      <p:ext uri="{BB962C8B-B14F-4D97-AF65-F5344CB8AC3E}">
        <p14:creationId xmlns:p14="http://schemas.microsoft.com/office/powerpoint/2010/main" val="1615174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3D5722A3-2783-4D39-B760-B4D2DD771894}"/>
              </a:ext>
            </a:extLst>
          </p:cNvPr>
          <p:cNvSpPr>
            <a:spLocks noGrp="1"/>
          </p:cNvSpPr>
          <p:nvPr>
            <p:ph type="body" sz="quarter" idx="14"/>
          </p:nvPr>
        </p:nvSpPr>
        <p:spPr>
          <a:xfrm>
            <a:off x="199390" y="344083"/>
            <a:ext cx="5111403" cy="748116"/>
          </a:xfrm>
        </p:spPr>
        <p:txBody>
          <a:bodyPr/>
          <a:lstStyle/>
          <a:p>
            <a:r>
              <a:rPr lang="sv-SE" dirty="0"/>
              <a:t>Vad är Nära vård? </a:t>
            </a:r>
          </a:p>
        </p:txBody>
      </p:sp>
      <p:sp>
        <p:nvSpPr>
          <p:cNvPr id="4" name="Underrubrik 3">
            <a:extLst>
              <a:ext uri="{FF2B5EF4-FFF2-40B4-BE49-F238E27FC236}">
                <a16:creationId xmlns:a16="http://schemas.microsoft.com/office/drawing/2014/main" id="{56DFF27E-4CE7-4FAE-9C85-614D651C4A98}"/>
              </a:ext>
            </a:extLst>
          </p:cNvPr>
          <p:cNvSpPr>
            <a:spLocks noGrp="1"/>
          </p:cNvSpPr>
          <p:nvPr>
            <p:ph type="subTitle" idx="1"/>
          </p:nvPr>
        </p:nvSpPr>
        <p:spPr>
          <a:xfrm>
            <a:off x="199390" y="2053590"/>
            <a:ext cx="5111403" cy="2033913"/>
          </a:xfrm>
        </p:spPr>
        <p:txBody>
          <a:bodyPr/>
          <a:lstStyle/>
          <a:p>
            <a:r>
              <a:rPr lang="sv-SE" dirty="0"/>
              <a:t>https://youtu.be/KB9qSHo2kgY</a:t>
            </a:r>
          </a:p>
        </p:txBody>
      </p:sp>
      <p:pic>
        <p:nvPicPr>
          <p:cNvPr id="8" name="Bildobjekt 7">
            <a:extLst>
              <a:ext uri="{FF2B5EF4-FFF2-40B4-BE49-F238E27FC236}">
                <a16:creationId xmlns:a16="http://schemas.microsoft.com/office/drawing/2014/main" id="{D2A62340-0A3A-43A4-B87F-8BA89A4935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2060" y="279150"/>
            <a:ext cx="1385536" cy="909828"/>
          </a:xfrm>
          <a:prstGeom prst="rect">
            <a:avLst/>
          </a:prstGeom>
        </p:spPr>
      </p:pic>
      <p:pic>
        <p:nvPicPr>
          <p:cNvPr id="10" name="Bildobjekt 9">
            <a:extLst>
              <a:ext uri="{FF2B5EF4-FFF2-40B4-BE49-F238E27FC236}">
                <a16:creationId xmlns:a16="http://schemas.microsoft.com/office/drawing/2014/main" id="{82F4B69B-E997-480B-9194-58010917F9D5}"/>
              </a:ext>
            </a:extLst>
          </p:cNvPr>
          <p:cNvPicPr/>
          <p:nvPr/>
        </p:nvPicPr>
        <p:blipFill rotWithShape="1">
          <a:blip r:embed="rId4"/>
          <a:srcRect l="17870" t="57530" r="13085" b="12342"/>
          <a:stretch/>
        </p:blipFill>
        <p:spPr bwMode="auto">
          <a:xfrm>
            <a:off x="84384" y="3050420"/>
            <a:ext cx="5727476" cy="1557417"/>
          </a:xfrm>
          <a:prstGeom prst="rect">
            <a:avLst/>
          </a:prstGeom>
          <a:ln>
            <a:noFill/>
          </a:ln>
          <a:extLst>
            <a:ext uri="{53640926-AAD7-44D8-BBD7-CCE9431645EC}">
              <a14:shadowObscured xmlns:a14="http://schemas.microsoft.com/office/drawing/2010/main"/>
            </a:ext>
          </a:extLst>
        </p:spPr>
      </p:pic>
      <p:pic>
        <p:nvPicPr>
          <p:cNvPr id="7" name="Bildobjekt 6">
            <a:extLst>
              <a:ext uri="{FF2B5EF4-FFF2-40B4-BE49-F238E27FC236}">
                <a16:creationId xmlns:a16="http://schemas.microsoft.com/office/drawing/2014/main" id="{D2BD5544-30A8-4394-B551-918C79502A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34677" y="558426"/>
            <a:ext cx="1354365" cy="3061205"/>
          </a:xfrm>
          <a:prstGeom prst="rect">
            <a:avLst/>
          </a:prstGeom>
        </p:spPr>
      </p:pic>
    </p:spTree>
    <p:extLst>
      <p:ext uri="{BB962C8B-B14F-4D97-AF65-F5344CB8AC3E}">
        <p14:creationId xmlns:p14="http://schemas.microsoft.com/office/powerpoint/2010/main" val="81975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text&#10;&#10;Automatiskt genererad beskrivning">
            <a:extLst>
              <a:ext uri="{FF2B5EF4-FFF2-40B4-BE49-F238E27FC236}">
                <a16:creationId xmlns:a16="http://schemas.microsoft.com/office/drawing/2014/main" id="{8D96C5C5-F28A-4F88-BB9D-8CCC50FE57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 y="67734"/>
            <a:ext cx="9143111" cy="5143500"/>
          </a:xfrm>
          <a:prstGeom prst="rect">
            <a:avLst/>
          </a:prstGeom>
        </p:spPr>
      </p:pic>
    </p:spTree>
    <p:extLst>
      <p:ext uri="{BB962C8B-B14F-4D97-AF65-F5344CB8AC3E}">
        <p14:creationId xmlns:p14="http://schemas.microsoft.com/office/powerpoint/2010/main" val="536142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amp;H">
            <a:extLst>
              <a:ext uri="{FF2B5EF4-FFF2-40B4-BE49-F238E27FC236}">
                <a16:creationId xmlns:a16="http://schemas.microsoft.com/office/drawing/2014/main" id="{7F409B7C-36AD-4977-812E-60290E64AC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84" y="-82061"/>
            <a:ext cx="8951976" cy="4695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44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Illustration som visar de fokusförflyttning som ska göras inom nära vård. Från fokus på: &#10;- organisation till person och relation&#10;- isolerade vård- och omsorgsinsatser till samordning utifrån personens fokus&#10;- reaktiv till proaktiv och hälsofrämjande&#10;- invånare och patienter som passiva mottagare till aktiva medskapare&#10;"/>
          <p:cNvPicPr>
            <a:picLocks noChangeAspect="1"/>
          </p:cNvPicPr>
          <p:nvPr/>
        </p:nvPicPr>
        <p:blipFill>
          <a:blip r:embed="rId3">
            <a:extLst>
              <a:ext uri="{28A0092B-C50C-407E-A947-70E740481C1C}">
                <a14:useLocalDpi xmlns:a14="http://schemas.microsoft.com/office/drawing/2010/main" val="0"/>
              </a:ext>
            </a:extLst>
          </a:blip>
          <a:srcRect/>
          <a:stretch/>
        </p:blipFill>
        <p:spPr>
          <a:xfrm>
            <a:off x="-23924" y="1"/>
            <a:ext cx="9200788" cy="5239193"/>
          </a:xfrm>
          <a:prstGeom prst="rect">
            <a:avLst/>
          </a:prstGeom>
        </p:spPr>
      </p:pic>
    </p:spTree>
    <p:extLst>
      <p:ext uri="{BB962C8B-B14F-4D97-AF65-F5344CB8AC3E}">
        <p14:creationId xmlns:p14="http://schemas.microsoft.com/office/powerpoint/2010/main" val="2776686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98F13D22-9599-493F-8F16-8FFFB128CFEF}"/>
              </a:ext>
            </a:extLst>
          </p:cNvPr>
          <p:cNvSpPr>
            <a:spLocks noGrp="1"/>
          </p:cNvSpPr>
          <p:nvPr>
            <p:ph type="body" sz="quarter" idx="14"/>
          </p:nvPr>
        </p:nvSpPr>
        <p:spPr>
          <a:xfrm>
            <a:off x="107951" y="121746"/>
            <a:ext cx="5374604" cy="576293"/>
          </a:xfrm>
        </p:spPr>
        <p:txBody>
          <a:bodyPr/>
          <a:lstStyle/>
          <a:p>
            <a:r>
              <a:rPr lang="sv-SE" dirty="0"/>
              <a:t>Vi behöver förändra vårt nuläge….</a:t>
            </a:r>
          </a:p>
        </p:txBody>
      </p:sp>
      <p:pic>
        <p:nvPicPr>
          <p:cNvPr id="4" name="Bildobjekt 3">
            <a:extLst>
              <a:ext uri="{FF2B5EF4-FFF2-40B4-BE49-F238E27FC236}">
                <a16:creationId xmlns:a16="http://schemas.microsoft.com/office/drawing/2014/main" id="{EEFCC297-EED9-4569-9A14-EB4EAE0AAA5B}"/>
              </a:ext>
            </a:extLst>
          </p:cNvPr>
          <p:cNvPicPr>
            <a:picLocks noChangeAspect="1"/>
          </p:cNvPicPr>
          <p:nvPr/>
        </p:nvPicPr>
        <p:blipFill>
          <a:blip r:embed="rId3"/>
          <a:stretch>
            <a:fillRect/>
          </a:stretch>
        </p:blipFill>
        <p:spPr>
          <a:xfrm>
            <a:off x="107951" y="698039"/>
            <a:ext cx="6768337" cy="4019704"/>
          </a:xfrm>
          <a:prstGeom prst="rect">
            <a:avLst/>
          </a:prstGeom>
        </p:spPr>
      </p:pic>
      <p:pic>
        <p:nvPicPr>
          <p:cNvPr id="5" name="Bildobjekt 4">
            <a:extLst>
              <a:ext uri="{FF2B5EF4-FFF2-40B4-BE49-F238E27FC236}">
                <a16:creationId xmlns:a16="http://schemas.microsoft.com/office/drawing/2014/main" id="{948FEAEF-FFA0-4968-96CB-B3A2E7B8AE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8269" y="203454"/>
            <a:ext cx="1385536" cy="909828"/>
          </a:xfrm>
          <a:prstGeom prst="rect">
            <a:avLst/>
          </a:prstGeom>
        </p:spPr>
      </p:pic>
    </p:spTree>
    <p:extLst>
      <p:ext uri="{BB962C8B-B14F-4D97-AF65-F5344CB8AC3E}">
        <p14:creationId xmlns:p14="http://schemas.microsoft.com/office/powerpoint/2010/main" val="2648626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DA2A3680-33D0-41D5-A8D2-3A163346A60F}"/>
              </a:ext>
            </a:extLst>
          </p:cNvPr>
          <p:cNvSpPr>
            <a:spLocks noGrp="1"/>
          </p:cNvSpPr>
          <p:nvPr>
            <p:ph type="body" sz="quarter" idx="14"/>
          </p:nvPr>
        </p:nvSpPr>
        <p:spPr>
          <a:xfrm>
            <a:off x="0" y="321850"/>
            <a:ext cx="5111403" cy="1150334"/>
          </a:xfrm>
        </p:spPr>
        <p:txBody>
          <a:bodyPr/>
          <a:lstStyle/>
          <a:p>
            <a:r>
              <a:rPr lang="sv-SE" dirty="0"/>
              <a:t>Omställningen till </a:t>
            </a:r>
            <a:br>
              <a:rPr lang="sv-SE" dirty="0"/>
            </a:br>
            <a:r>
              <a:rPr lang="sv-SE" dirty="0"/>
              <a:t>Nära vård och omsorg</a:t>
            </a:r>
            <a:br>
              <a:rPr lang="sv-SE" dirty="0"/>
            </a:br>
            <a:r>
              <a:rPr lang="sv-SE" dirty="0"/>
              <a:t>i tre steg </a:t>
            </a:r>
          </a:p>
        </p:txBody>
      </p:sp>
      <p:pic>
        <p:nvPicPr>
          <p:cNvPr id="7" name="Bildobjekt 6">
            <a:extLst>
              <a:ext uri="{FF2B5EF4-FFF2-40B4-BE49-F238E27FC236}">
                <a16:creationId xmlns:a16="http://schemas.microsoft.com/office/drawing/2014/main" id="{A6A70C1F-5194-4C66-8E96-BA5C8133AAC9}"/>
              </a:ext>
            </a:extLst>
          </p:cNvPr>
          <p:cNvPicPr>
            <a:picLocks noChangeAspect="1"/>
          </p:cNvPicPr>
          <p:nvPr/>
        </p:nvPicPr>
        <p:blipFill rotWithShape="1">
          <a:blip r:embed="rId3"/>
          <a:srcRect t="5200" b="5355"/>
          <a:stretch/>
        </p:blipFill>
        <p:spPr>
          <a:xfrm>
            <a:off x="3392424" y="102394"/>
            <a:ext cx="5643625" cy="4524470"/>
          </a:xfrm>
          <a:prstGeom prst="rect">
            <a:avLst/>
          </a:prstGeom>
        </p:spPr>
      </p:pic>
      <p:pic>
        <p:nvPicPr>
          <p:cNvPr id="8" name="Bildobjekt 7">
            <a:extLst>
              <a:ext uri="{FF2B5EF4-FFF2-40B4-BE49-F238E27FC236}">
                <a16:creationId xmlns:a16="http://schemas.microsoft.com/office/drawing/2014/main" id="{8A2F4250-12D5-4C52-B318-D22787BCFA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008" y="2116836"/>
            <a:ext cx="1385536" cy="909828"/>
          </a:xfrm>
          <a:prstGeom prst="rect">
            <a:avLst/>
          </a:prstGeom>
        </p:spPr>
      </p:pic>
    </p:spTree>
    <p:extLst>
      <p:ext uri="{BB962C8B-B14F-4D97-AF65-F5344CB8AC3E}">
        <p14:creationId xmlns:p14="http://schemas.microsoft.com/office/powerpoint/2010/main" val="477478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FADCCA89-4B64-4D21-94B5-22786F15B5EF}"/>
              </a:ext>
            </a:extLst>
          </p:cNvPr>
          <p:cNvSpPr>
            <a:spLocks noGrp="1"/>
          </p:cNvSpPr>
          <p:nvPr>
            <p:ph type="body" sz="quarter" idx="14"/>
          </p:nvPr>
        </p:nvSpPr>
        <p:spPr>
          <a:xfrm>
            <a:off x="107951" y="102394"/>
            <a:ext cx="5111403" cy="491966"/>
          </a:xfrm>
        </p:spPr>
        <p:txBody>
          <a:bodyPr/>
          <a:lstStyle/>
          <a:p>
            <a:r>
              <a:rPr lang="sv-SE" dirty="0"/>
              <a:t>Målbild 2030</a:t>
            </a:r>
          </a:p>
        </p:txBody>
      </p:sp>
      <p:pic>
        <p:nvPicPr>
          <p:cNvPr id="7" name="Bildobjekt 6">
            <a:extLst>
              <a:ext uri="{FF2B5EF4-FFF2-40B4-BE49-F238E27FC236}">
                <a16:creationId xmlns:a16="http://schemas.microsoft.com/office/drawing/2014/main" id="{EE173831-053C-48BB-B9EB-4B6DA1D87989}"/>
              </a:ext>
            </a:extLst>
          </p:cNvPr>
          <p:cNvPicPr>
            <a:picLocks noChangeAspect="1"/>
          </p:cNvPicPr>
          <p:nvPr/>
        </p:nvPicPr>
        <p:blipFill rotWithShape="1">
          <a:blip r:embed="rId3"/>
          <a:srcRect t="4953" b="5770"/>
          <a:stretch/>
        </p:blipFill>
        <p:spPr>
          <a:xfrm>
            <a:off x="2267712" y="102394"/>
            <a:ext cx="6768336" cy="4551902"/>
          </a:xfrm>
          <a:prstGeom prst="rect">
            <a:avLst/>
          </a:prstGeom>
        </p:spPr>
      </p:pic>
      <p:pic>
        <p:nvPicPr>
          <p:cNvPr id="8" name="Bildobjekt 7">
            <a:extLst>
              <a:ext uri="{FF2B5EF4-FFF2-40B4-BE49-F238E27FC236}">
                <a16:creationId xmlns:a16="http://schemas.microsoft.com/office/drawing/2014/main" id="{34426843-2BBA-40BF-8D84-2E0F1EA587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065" y="1787004"/>
            <a:ext cx="1385534" cy="909828"/>
          </a:xfrm>
          <a:prstGeom prst="rect">
            <a:avLst/>
          </a:prstGeom>
        </p:spPr>
      </p:pic>
    </p:spTree>
    <p:extLst>
      <p:ext uri="{BB962C8B-B14F-4D97-AF65-F5344CB8AC3E}">
        <p14:creationId xmlns:p14="http://schemas.microsoft.com/office/powerpoint/2010/main" val="1788650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397A1758-266A-4C59-A9FC-1797B98E346B}"/>
              </a:ext>
            </a:extLst>
          </p:cNvPr>
          <p:cNvSpPr>
            <a:spLocks noGrp="1"/>
          </p:cNvSpPr>
          <p:nvPr>
            <p:ph type="body" sz="quarter" idx="14"/>
          </p:nvPr>
        </p:nvSpPr>
        <p:spPr>
          <a:xfrm>
            <a:off x="107951" y="449866"/>
            <a:ext cx="2892013" cy="546830"/>
          </a:xfrm>
        </p:spPr>
        <p:txBody>
          <a:bodyPr/>
          <a:lstStyle/>
          <a:p>
            <a:r>
              <a:rPr lang="sv-SE" dirty="0"/>
              <a:t>Primärvården som nav </a:t>
            </a:r>
          </a:p>
        </p:txBody>
      </p:sp>
      <p:pic>
        <p:nvPicPr>
          <p:cNvPr id="4" name="Bildobjekt 3">
            <a:extLst>
              <a:ext uri="{FF2B5EF4-FFF2-40B4-BE49-F238E27FC236}">
                <a16:creationId xmlns:a16="http://schemas.microsoft.com/office/drawing/2014/main" id="{AA8CF8E2-8469-4985-9BA6-7810C20E8D27}"/>
              </a:ext>
            </a:extLst>
          </p:cNvPr>
          <p:cNvPicPr>
            <a:picLocks noChangeAspect="1"/>
          </p:cNvPicPr>
          <p:nvPr/>
        </p:nvPicPr>
        <p:blipFill>
          <a:blip r:embed="rId3"/>
          <a:stretch>
            <a:fillRect/>
          </a:stretch>
        </p:blipFill>
        <p:spPr>
          <a:xfrm>
            <a:off x="2999964" y="102394"/>
            <a:ext cx="6036085" cy="4506182"/>
          </a:xfrm>
          <a:prstGeom prst="rect">
            <a:avLst/>
          </a:prstGeom>
        </p:spPr>
      </p:pic>
      <p:pic>
        <p:nvPicPr>
          <p:cNvPr id="8" name="Bildobjekt 7">
            <a:extLst>
              <a:ext uri="{FF2B5EF4-FFF2-40B4-BE49-F238E27FC236}">
                <a16:creationId xmlns:a16="http://schemas.microsoft.com/office/drawing/2014/main" id="{2E3BC039-9E47-48F1-B4C4-AC99B63D8E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373" y="1618876"/>
            <a:ext cx="1451086" cy="952874"/>
          </a:xfrm>
          <a:prstGeom prst="rect">
            <a:avLst/>
          </a:prstGeom>
        </p:spPr>
      </p:pic>
    </p:spTree>
    <p:extLst>
      <p:ext uri="{BB962C8B-B14F-4D97-AF65-F5344CB8AC3E}">
        <p14:creationId xmlns:p14="http://schemas.microsoft.com/office/powerpoint/2010/main" val="1469528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326931CB-AB68-4D23-9EFE-275F733373A9}"/>
              </a:ext>
            </a:extLst>
          </p:cNvPr>
          <p:cNvSpPr>
            <a:spLocks noGrp="1"/>
          </p:cNvSpPr>
          <p:nvPr>
            <p:ph type="body" sz="quarter" idx="14"/>
          </p:nvPr>
        </p:nvSpPr>
        <p:spPr>
          <a:xfrm>
            <a:off x="312031" y="241292"/>
            <a:ext cx="6763765" cy="550164"/>
          </a:xfrm>
        </p:spPr>
        <p:txBody>
          <a:bodyPr/>
          <a:lstStyle/>
          <a:p>
            <a:r>
              <a:rPr lang="sv-SE" dirty="0"/>
              <a:t>Nära vård och omsorg i socialförvaltningen</a:t>
            </a:r>
          </a:p>
        </p:txBody>
      </p:sp>
      <p:sp>
        <p:nvSpPr>
          <p:cNvPr id="4" name="Underrubrik 3">
            <a:extLst>
              <a:ext uri="{FF2B5EF4-FFF2-40B4-BE49-F238E27FC236}">
                <a16:creationId xmlns:a16="http://schemas.microsoft.com/office/drawing/2014/main" id="{2306B439-1148-4386-9A36-D594B15445FD}"/>
              </a:ext>
            </a:extLst>
          </p:cNvPr>
          <p:cNvSpPr>
            <a:spLocks noGrp="1"/>
          </p:cNvSpPr>
          <p:nvPr>
            <p:ph type="subTitle" idx="1"/>
          </p:nvPr>
        </p:nvSpPr>
        <p:spPr>
          <a:xfrm>
            <a:off x="359411" y="886198"/>
            <a:ext cx="6299081" cy="3115072"/>
          </a:xfrm>
        </p:spPr>
        <p:txBody>
          <a:bodyPr/>
          <a:lstStyle/>
          <a:p>
            <a:r>
              <a:rPr lang="sv-SE" sz="1400" dirty="0"/>
              <a:t>Arbetet med omställningen till Nära vård och omsorg är ett gemensamt och långsiktigt arbete som </a:t>
            </a:r>
            <a:r>
              <a:rPr lang="sv-SE" sz="1400" b="1" dirty="0"/>
              <a:t>kräver att vi samarbetar och jobbar tillsammans!</a:t>
            </a:r>
          </a:p>
          <a:p>
            <a:r>
              <a:rPr lang="sv-SE" sz="1400" dirty="0"/>
              <a:t>Omställningen ställer krav på</a:t>
            </a:r>
          </a:p>
          <a:p>
            <a:pPr marL="171450" indent="-171450">
              <a:buFont typeface="Arial" panose="020B0604020202020204" pitchFamily="34" charset="0"/>
              <a:buChar char="•"/>
            </a:pPr>
            <a:r>
              <a:rPr lang="sv-SE" sz="1400" dirty="0"/>
              <a:t> strategisk omvärldsbevakning</a:t>
            </a:r>
          </a:p>
          <a:p>
            <a:pPr marL="171450" indent="-171450">
              <a:buFont typeface="Arial" panose="020B0604020202020204" pitchFamily="34" charset="0"/>
              <a:buChar char="•"/>
            </a:pPr>
            <a:r>
              <a:rPr lang="sv-SE" sz="1400" dirty="0"/>
              <a:t>prestigelös samverkan</a:t>
            </a:r>
          </a:p>
          <a:p>
            <a:pPr marL="171450" indent="-171450">
              <a:buFont typeface="Arial" panose="020B0604020202020204" pitchFamily="34" charset="0"/>
              <a:buChar char="•"/>
            </a:pPr>
            <a:r>
              <a:rPr lang="sv-SE" sz="1400" dirty="0"/>
              <a:t>modigt ledarskap i hela kedjan</a:t>
            </a:r>
          </a:p>
          <a:p>
            <a:pPr marL="171450" indent="-171450">
              <a:buFont typeface="Arial" panose="020B0604020202020204" pitchFamily="34" charset="0"/>
              <a:buChar char="•"/>
            </a:pPr>
            <a:r>
              <a:rPr lang="sv-SE" sz="1400" dirty="0"/>
              <a:t>kreativa idéer från verksamhetsnära personal</a:t>
            </a:r>
            <a:br>
              <a:rPr lang="sv-SE" sz="1400" dirty="0"/>
            </a:br>
            <a:endParaRPr lang="sv-SE" sz="1400" dirty="0"/>
          </a:p>
          <a:p>
            <a:r>
              <a:rPr lang="sv-SE" sz="1400" b="1" dirty="0">
                <a:solidFill>
                  <a:schemeClr val="tx1"/>
                </a:solidFill>
              </a:rPr>
              <a:t>Majoriteten av det utvecklings- och förbättringsarbete som bedrivs inom socialförvaltningen har bäring på Nära vård och omsorg!</a:t>
            </a:r>
          </a:p>
        </p:txBody>
      </p:sp>
      <p:pic>
        <p:nvPicPr>
          <p:cNvPr id="7" name="Bildobjekt 6">
            <a:extLst>
              <a:ext uri="{FF2B5EF4-FFF2-40B4-BE49-F238E27FC236}">
                <a16:creationId xmlns:a16="http://schemas.microsoft.com/office/drawing/2014/main" id="{88746E86-2053-4223-A0BB-74123B8A8E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9053" y="274820"/>
            <a:ext cx="1385536" cy="909828"/>
          </a:xfrm>
          <a:prstGeom prst="rect">
            <a:avLst/>
          </a:prstGeom>
        </p:spPr>
      </p:pic>
    </p:spTree>
    <p:extLst>
      <p:ext uri="{BB962C8B-B14F-4D97-AF65-F5344CB8AC3E}">
        <p14:creationId xmlns:p14="http://schemas.microsoft.com/office/powerpoint/2010/main" val="179004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4D616097-F215-49F9-9911-21778DBE4CBF}"/>
              </a:ext>
            </a:extLst>
          </p:cNvPr>
          <p:cNvSpPr>
            <a:spLocks noGrp="1"/>
          </p:cNvSpPr>
          <p:nvPr>
            <p:ph type="body" sz="quarter" idx="14"/>
          </p:nvPr>
        </p:nvSpPr>
        <p:spPr>
          <a:xfrm>
            <a:off x="107951" y="255297"/>
            <a:ext cx="4826377" cy="576293"/>
          </a:xfrm>
        </p:spPr>
        <p:txBody>
          <a:bodyPr/>
          <a:lstStyle/>
          <a:p>
            <a:r>
              <a:rPr lang="sv-SE" dirty="0"/>
              <a:t>Exempel på vad vi genomfört?</a:t>
            </a:r>
          </a:p>
        </p:txBody>
      </p:sp>
      <p:sp>
        <p:nvSpPr>
          <p:cNvPr id="5" name="Rektangel 4">
            <a:extLst>
              <a:ext uri="{FF2B5EF4-FFF2-40B4-BE49-F238E27FC236}">
                <a16:creationId xmlns:a16="http://schemas.microsoft.com/office/drawing/2014/main" id="{138E20E4-6866-486C-BA98-44EBE55855AF}"/>
              </a:ext>
            </a:extLst>
          </p:cNvPr>
          <p:cNvSpPr/>
          <p:nvPr/>
        </p:nvSpPr>
        <p:spPr>
          <a:xfrm>
            <a:off x="420624" y="1057180"/>
            <a:ext cx="8522208" cy="3272563"/>
          </a:xfrm>
          <a:prstGeom prst="rect">
            <a:avLst/>
          </a:prstGeom>
        </p:spPr>
        <p:txBody>
          <a:bodyPr wrap="square">
            <a:spAutoFit/>
          </a:bodyPr>
          <a:lstStyle/>
          <a:p>
            <a:pPr marL="171450" indent="-171450">
              <a:lnSpc>
                <a:spcPct val="150000"/>
              </a:lnSpc>
              <a:buFont typeface="Arial" panose="020B0604020202020204" pitchFamily="34" charset="0"/>
              <a:buChar char="•"/>
            </a:pPr>
            <a:r>
              <a:rPr lang="sv-SE" sz="1400" dirty="0"/>
              <a:t>Multiprofessionella teamträffar inom hemtjänst, särskilt boende </a:t>
            </a:r>
          </a:p>
          <a:p>
            <a:pPr marL="171450" indent="-171450">
              <a:lnSpc>
                <a:spcPct val="150000"/>
              </a:lnSpc>
              <a:buFont typeface="Arial" panose="020B0604020202020204" pitchFamily="34" charset="0"/>
              <a:buChar char="•"/>
            </a:pPr>
            <a:r>
              <a:rPr lang="sv-SE" sz="1400" dirty="0"/>
              <a:t>Cosmic Link-teamet för samordnad vård- och omsorgsplanering (SVOP)</a:t>
            </a:r>
          </a:p>
          <a:p>
            <a:pPr marL="171450" indent="-171450">
              <a:lnSpc>
                <a:spcPct val="150000"/>
              </a:lnSpc>
              <a:buFont typeface="Arial" panose="020B0604020202020204" pitchFamily="34" charset="0"/>
              <a:buChar char="•"/>
            </a:pPr>
            <a:r>
              <a:rPr lang="sv-SE" sz="1400" dirty="0"/>
              <a:t>Välfärdsteknik - Trygghetskamera, digitala nycklar, Previct</a:t>
            </a:r>
          </a:p>
          <a:p>
            <a:pPr marL="171450" indent="-171450">
              <a:lnSpc>
                <a:spcPct val="150000"/>
              </a:lnSpc>
              <a:buFont typeface="Arial" panose="020B0604020202020204" pitchFamily="34" charset="0"/>
              <a:buChar char="•"/>
            </a:pPr>
            <a:r>
              <a:rPr lang="sv-SE" sz="1400" dirty="0"/>
              <a:t>Arbetstekniska hjälpmedel  - exempelvis Raizer</a:t>
            </a:r>
          </a:p>
          <a:p>
            <a:pPr marL="171450" indent="-171450">
              <a:lnSpc>
                <a:spcPct val="150000"/>
              </a:lnSpc>
              <a:buFont typeface="Arial" panose="020B0604020202020204" pitchFamily="34" charset="0"/>
              <a:buChar char="•"/>
            </a:pPr>
            <a:r>
              <a:rPr lang="sv-SE" sz="1400" dirty="0"/>
              <a:t>Korttidsprocessen </a:t>
            </a:r>
          </a:p>
          <a:p>
            <a:pPr marL="171450" indent="-171450">
              <a:lnSpc>
                <a:spcPct val="150000"/>
              </a:lnSpc>
              <a:buFont typeface="Arial" panose="020B0604020202020204" pitchFamily="34" charset="0"/>
              <a:buChar char="•"/>
            </a:pPr>
            <a:r>
              <a:rPr lang="sv-SE" sz="1400" dirty="0"/>
              <a:t>Vuxencentrum och beroendekliniken</a:t>
            </a:r>
          </a:p>
          <a:p>
            <a:pPr marL="171450" indent="-171450">
              <a:lnSpc>
                <a:spcPct val="150000"/>
              </a:lnSpc>
              <a:buFont typeface="Arial" panose="020B0604020202020204" pitchFamily="34" charset="0"/>
              <a:buChar char="•"/>
            </a:pPr>
            <a:r>
              <a:rPr lang="sv-SE" sz="1400" dirty="0"/>
              <a:t>MiniMaria och Ungdomshälsan </a:t>
            </a:r>
          </a:p>
          <a:p>
            <a:pPr marL="171450" indent="-171450">
              <a:lnSpc>
                <a:spcPct val="150000"/>
              </a:lnSpc>
              <a:buFont typeface="Arial" panose="020B0604020202020204" pitchFamily="34" charset="0"/>
              <a:buChar char="•"/>
            </a:pPr>
            <a:r>
              <a:rPr lang="sv-SE" sz="1400" dirty="0"/>
              <a:t>Samverkansmöten med Region Östergötland – gott exempel inom länet </a:t>
            </a:r>
            <a:r>
              <a:rPr lang="sv-SE" sz="1400" dirty="0">
                <a:sym typeface="Wingdings" panose="05000000000000000000" pitchFamily="2" charset="2"/>
              </a:rPr>
              <a:t></a:t>
            </a:r>
            <a:endParaRPr lang="sv-SE" sz="1400" dirty="0"/>
          </a:p>
          <a:p>
            <a:pPr marL="171450" indent="-171450">
              <a:lnSpc>
                <a:spcPct val="150000"/>
              </a:lnSpc>
              <a:buFont typeface="Arial" panose="020B0604020202020204" pitchFamily="34" charset="0"/>
              <a:buChar char="•"/>
            </a:pPr>
            <a:r>
              <a:rPr lang="sv-SE" sz="1400" dirty="0"/>
              <a:t>Hygienforum – standard</a:t>
            </a:r>
          </a:p>
          <a:p>
            <a:pPr marL="171450" indent="-171450">
              <a:lnSpc>
                <a:spcPct val="150000"/>
              </a:lnSpc>
              <a:buFont typeface="Arial" panose="020B0604020202020204" pitchFamily="34" charset="0"/>
              <a:buChar char="•"/>
            </a:pPr>
            <a:r>
              <a:rPr lang="sv-SE" sz="1400" dirty="0"/>
              <a:t>Upphandling av trygghetsskapande välfärdsteknik – trygghetslarm, sensorer, GPS-larm</a:t>
            </a:r>
            <a:endParaRPr lang="sv-SE" dirty="0"/>
          </a:p>
        </p:txBody>
      </p:sp>
      <p:pic>
        <p:nvPicPr>
          <p:cNvPr id="7" name="Bildobjekt 6">
            <a:extLst>
              <a:ext uri="{FF2B5EF4-FFF2-40B4-BE49-F238E27FC236}">
                <a16:creationId xmlns:a16="http://schemas.microsoft.com/office/drawing/2014/main" id="{23903EED-025C-4A4B-922A-77C05B3E32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3834" y="236033"/>
            <a:ext cx="1451086" cy="952874"/>
          </a:xfrm>
          <a:prstGeom prst="rect">
            <a:avLst/>
          </a:prstGeom>
        </p:spPr>
      </p:pic>
    </p:spTree>
    <p:extLst>
      <p:ext uri="{BB962C8B-B14F-4D97-AF65-F5344CB8AC3E}">
        <p14:creationId xmlns:p14="http://schemas.microsoft.com/office/powerpoint/2010/main" val="416444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4D616097-F215-49F9-9911-21778DBE4CBF}"/>
              </a:ext>
            </a:extLst>
          </p:cNvPr>
          <p:cNvSpPr>
            <a:spLocks noGrp="1"/>
          </p:cNvSpPr>
          <p:nvPr>
            <p:ph type="body" sz="quarter" idx="14"/>
          </p:nvPr>
        </p:nvSpPr>
        <p:spPr>
          <a:xfrm>
            <a:off x="107951" y="255297"/>
            <a:ext cx="5413076" cy="576293"/>
          </a:xfrm>
        </p:spPr>
        <p:txBody>
          <a:bodyPr/>
          <a:lstStyle/>
          <a:p>
            <a:r>
              <a:rPr lang="sv-SE" dirty="0"/>
              <a:t>Mer exempel på vad vi genomfört?</a:t>
            </a:r>
          </a:p>
        </p:txBody>
      </p:sp>
      <p:sp>
        <p:nvSpPr>
          <p:cNvPr id="5" name="Rektangel 4">
            <a:extLst>
              <a:ext uri="{FF2B5EF4-FFF2-40B4-BE49-F238E27FC236}">
                <a16:creationId xmlns:a16="http://schemas.microsoft.com/office/drawing/2014/main" id="{138E20E4-6866-486C-BA98-44EBE55855AF}"/>
              </a:ext>
            </a:extLst>
          </p:cNvPr>
          <p:cNvSpPr/>
          <p:nvPr/>
        </p:nvSpPr>
        <p:spPr>
          <a:xfrm>
            <a:off x="420624" y="1057180"/>
            <a:ext cx="8522208" cy="3282630"/>
          </a:xfrm>
          <a:prstGeom prst="rect">
            <a:avLst/>
          </a:prstGeom>
        </p:spPr>
        <p:txBody>
          <a:bodyPr wrap="square">
            <a:spAutoFit/>
          </a:bodyPr>
          <a:lstStyle/>
          <a:p>
            <a:pPr marL="171450" indent="-171450">
              <a:lnSpc>
                <a:spcPct val="150000"/>
              </a:lnSpc>
              <a:buFont typeface="Arial" panose="020B0604020202020204" pitchFamily="34" charset="0"/>
              <a:buChar char="•"/>
            </a:pPr>
            <a:r>
              <a:rPr lang="sv-SE" sz="1400" dirty="0"/>
              <a:t>Arbetsförmågebedömningar kopplat till personer med försörjningsstöd</a:t>
            </a:r>
          </a:p>
          <a:p>
            <a:pPr marL="171450" indent="-171450">
              <a:lnSpc>
                <a:spcPct val="150000"/>
              </a:lnSpc>
              <a:buFont typeface="Arial" panose="020B0604020202020204" pitchFamily="34" charset="0"/>
              <a:buChar char="•"/>
            </a:pPr>
            <a:r>
              <a:rPr lang="sv-SE" sz="1400" dirty="0"/>
              <a:t>Förebyggande insatser såsom Senior alert inom hemtjänst och kommunal hälso- och sjukvård</a:t>
            </a:r>
          </a:p>
          <a:p>
            <a:pPr marL="171450" indent="-171450">
              <a:lnSpc>
                <a:spcPct val="150000"/>
              </a:lnSpc>
              <a:buFont typeface="Arial" panose="020B0604020202020204" pitchFamily="34" charset="0"/>
              <a:buChar char="•"/>
            </a:pPr>
            <a:r>
              <a:rPr lang="sv-SE" sz="1400" dirty="0"/>
              <a:t>Automatisering försörjningsstöd – Mina sidor</a:t>
            </a:r>
          </a:p>
          <a:p>
            <a:pPr marL="171450" indent="-171450">
              <a:lnSpc>
                <a:spcPct val="150000"/>
              </a:lnSpc>
              <a:buFont typeface="Arial" panose="020B0604020202020204" pitchFamily="34" charset="0"/>
              <a:buChar char="•"/>
            </a:pPr>
            <a:r>
              <a:rPr lang="sv-SE" sz="1400" dirty="0"/>
              <a:t>Digital orosanmälan</a:t>
            </a:r>
          </a:p>
          <a:p>
            <a:pPr marL="171450" indent="-171450">
              <a:lnSpc>
                <a:spcPct val="150000"/>
              </a:lnSpc>
              <a:buFont typeface="Arial" panose="020B0604020202020204" pitchFamily="34" charset="0"/>
              <a:buChar char="•"/>
            </a:pPr>
            <a:r>
              <a:rPr lang="sv-SE" sz="1400" dirty="0"/>
              <a:t>Översyn av sjuksköterskornas arbetsuppgifter inom korttidsenheten</a:t>
            </a:r>
          </a:p>
          <a:p>
            <a:pPr marL="171450" indent="-171450">
              <a:lnSpc>
                <a:spcPct val="150000"/>
              </a:lnSpc>
              <a:buFont typeface="Arial" panose="020B0604020202020204" pitchFamily="34" charset="0"/>
              <a:buChar char="•"/>
            </a:pPr>
            <a:r>
              <a:rPr lang="sv-SE" sz="1400" dirty="0"/>
              <a:t>Differentierade arbetssätt</a:t>
            </a:r>
          </a:p>
          <a:p>
            <a:pPr marL="171450" indent="-171450">
              <a:lnSpc>
                <a:spcPct val="150000"/>
              </a:lnSpc>
              <a:buFont typeface="Arial" panose="020B0604020202020204" pitchFamily="34" charset="0"/>
              <a:buChar char="•"/>
            </a:pPr>
            <a:r>
              <a:rPr lang="sv-SE" sz="1400" dirty="0"/>
              <a:t>Förstärkning gällande området våld i nära relationer</a:t>
            </a:r>
          </a:p>
          <a:p>
            <a:pPr marL="171450" indent="-171450">
              <a:lnSpc>
                <a:spcPct val="150000"/>
              </a:lnSpc>
              <a:buFont typeface="Arial" panose="020B0604020202020204" pitchFamily="34" charset="0"/>
              <a:buChar char="•"/>
            </a:pPr>
            <a:r>
              <a:rPr lang="sv-SE" sz="1400" dirty="0"/>
              <a:t>Översyn av hur individuella behov tillgodoses nattetid inom servicebostad (LSS)</a:t>
            </a:r>
          </a:p>
          <a:p>
            <a:pPr marL="171450" indent="-171450">
              <a:lnSpc>
                <a:spcPct val="150000"/>
              </a:lnSpc>
              <a:buFont typeface="Arial" panose="020B0604020202020204" pitchFamily="34" charset="0"/>
              <a:buChar char="•"/>
            </a:pPr>
            <a:r>
              <a:rPr lang="sv-SE" sz="1400" dirty="0"/>
              <a:t>Heltid som norm, del I</a:t>
            </a:r>
          </a:p>
          <a:p>
            <a:pPr marL="171450" indent="-171450">
              <a:lnSpc>
                <a:spcPct val="150000"/>
              </a:lnSpc>
              <a:buFont typeface="Arial" panose="020B0604020202020204" pitchFamily="34" charset="0"/>
              <a:buChar char="•"/>
            </a:pPr>
            <a:endParaRPr lang="sv-SE" sz="1400" dirty="0"/>
          </a:p>
        </p:txBody>
      </p:sp>
      <p:pic>
        <p:nvPicPr>
          <p:cNvPr id="7" name="Bildobjekt 6">
            <a:extLst>
              <a:ext uri="{FF2B5EF4-FFF2-40B4-BE49-F238E27FC236}">
                <a16:creationId xmlns:a16="http://schemas.microsoft.com/office/drawing/2014/main" id="{FDDBDDD2-E790-49DD-8054-7A233D85C6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3834" y="236033"/>
            <a:ext cx="1451086" cy="952874"/>
          </a:xfrm>
          <a:prstGeom prst="rect">
            <a:avLst/>
          </a:prstGeom>
        </p:spPr>
      </p:pic>
    </p:spTree>
    <p:extLst>
      <p:ext uri="{BB962C8B-B14F-4D97-AF65-F5344CB8AC3E}">
        <p14:creationId xmlns:p14="http://schemas.microsoft.com/office/powerpoint/2010/main" val="1799391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0894FE3F-4041-48B6-AB6E-7280356BD89C}"/>
              </a:ext>
            </a:extLst>
          </p:cNvPr>
          <p:cNvSpPr>
            <a:spLocks noGrp="1"/>
          </p:cNvSpPr>
          <p:nvPr>
            <p:ph type="body" sz="quarter" idx="14"/>
          </p:nvPr>
        </p:nvSpPr>
        <p:spPr>
          <a:xfrm>
            <a:off x="107951" y="185754"/>
            <a:ext cx="2910789" cy="576293"/>
          </a:xfrm>
        </p:spPr>
        <p:txBody>
          <a:bodyPr/>
          <a:lstStyle/>
          <a:p>
            <a:r>
              <a:rPr lang="sv-SE" dirty="0"/>
              <a:t>Vad är igång nu?</a:t>
            </a:r>
          </a:p>
        </p:txBody>
      </p:sp>
      <p:sp>
        <p:nvSpPr>
          <p:cNvPr id="5" name="Rektangel 4">
            <a:extLst>
              <a:ext uri="{FF2B5EF4-FFF2-40B4-BE49-F238E27FC236}">
                <a16:creationId xmlns:a16="http://schemas.microsoft.com/office/drawing/2014/main" id="{369470AB-B9F2-4770-826A-5E729DF2A69B}"/>
              </a:ext>
            </a:extLst>
          </p:cNvPr>
          <p:cNvSpPr/>
          <p:nvPr/>
        </p:nvSpPr>
        <p:spPr>
          <a:xfrm>
            <a:off x="420624" y="1057180"/>
            <a:ext cx="8522208" cy="2626232"/>
          </a:xfrm>
          <a:prstGeom prst="rect">
            <a:avLst/>
          </a:prstGeom>
        </p:spPr>
        <p:txBody>
          <a:bodyPr wrap="square">
            <a:spAutoFit/>
          </a:bodyPr>
          <a:lstStyle/>
          <a:p>
            <a:pPr marL="171450" indent="-171450">
              <a:lnSpc>
                <a:spcPct val="150000"/>
              </a:lnSpc>
              <a:buFont typeface="Arial" panose="020B0604020202020204" pitchFamily="34" charset="0"/>
              <a:buChar char="•"/>
            </a:pPr>
            <a:r>
              <a:rPr lang="sv-SE" sz="1400" dirty="0"/>
              <a:t>Fördjupning/översyn av Barn och unga (myndighetsutövning)</a:t>
            </a:r>
          </a:p>
          <a:p>
            <a:pPr marL="171450" indent="-171450">
              <a:lnSpc>
                <a:spcPct val="150000"/>
              </a:lnSpc>
              <a:buFont typeface="Arial" panose="020B0604020202020204" pitchFamily="34" charset="0"/>
              <a:buChar char="•"/>
            </a:pPr>
            <a:r>
              <a:rPr lang="sv-SE" sz="1400" dirty="0"/>
              <a:t>Heltid som norm, del II</a:t>
            </a:r>
          </a:p>
          <a:p>
            <a:pPr marL="171450" indent="-171450">
              <a:lnSpc>
                <a:spcPct val="150000"/>
              </a:lnSpc>
              <a:buFont typeface="Arial" panose="020B0604020202020204" pitchFamily="34" charset="0"/>
              <a:buChar char="•"/>
            </a:pPr>
            <a:r>
              <a:rPr lang="sv-SE" sz="1400" dirty="0"/>
              <a:t>Öppna insatser för seniorer</a:t>
            </a:r>
          </a:p>
          <a:p>
            <a:pPr marL="171450" indent="-171450">
              <a:lnSpc>
                <a:spcPct val="150000"/>
              </a:lnSpc>
              <a:buFont typeface="Arial" panose="020B0604020202020204" pitchFamily="34" charset="0"/>
              <a:buChar char="•"/>
            </a:pPr>
            <a:r>
              <a:rPr lang="sv-SE" sz="1400" dirty="0"/>
              <a:t>Översyn av den kommunala hälso- och sjukvården – del I sjuksköterskor inom särskilt boende för äldre</a:t>
            </a:r>
          </a:p>
          <a:p>
            <a:pPr marL="171450" indent="-171450">
              <a:lnSpc>
                <a:spcPct val="150000"/>
              </a:lnSpc>
              <a:buFont typeface="Arial" panose="020B0604020202020204" pitchFamily="34" charset="0"/>
              <a:buChar char="•"/>
            </a:pPr>
            <a:r>
              <a:rPr lang="sv-SE" sz="1400" dirty="0"/>
              <a:t>Digital signering HSL</a:t>
            </a:r>
          </a:p>
          <a:p>
            <a:pPr marL="171450" indent="-171450">
              <a:lnSpc>
                <a:spcPct val="150000"/>
              </a:lnSpc>
              <a:buFont typeface="Arial" panose="020B0604020202020204" pitchFamily="34" charset="0"/>
              <a:buChar char="•"/>
            </a:pPr>
            <a:r>
              <a:rPr lang="sv-SE" sz="1400" dirty="0"/>
              <a:t>Utveckling av socialförvaltningens ledningssystem för systematiskt kvalitetsarbete inklusive processarbete/processutveckling</a:t>
            </a:r>
          </a:p>
          <a:p>
            <a:pPr marL="171450" indent="-171450">
              <a:lnSpc>
                <a:spcPct val="150000"/>
              </a:lnSpc>
              <a:buFont typeface="Arial" panose="020B0604020202020204" pitchFamily="34" charset="0"/>
              <a:buChar char="•"/>
            </a:pPr>
            <a:endParaRPr lang="sv-SE" dirty="0"/>
          </a:p>
        </p:txBody>
      </p:sp>
      <p:pic>
        <p:nvPicPr>
          <p:cNvPr id="7" name="Picture 4" descr="Stream 02 Systemledning – att leda systemet för Nära vård from SKR Nära vård  | Listen online for free on SoundCloud">
            <a:extLst>
              <a:ext uri="{FF2B5EF4-FFF2-40B4-BE49-F238E27FC236}">
                <a16:creationId xmlns:a16="http://schemas.microsoft.com/office/drawing/2014/main" id="{844DEA55-7A4B-4661-A01E-A75E8BF4C7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85" r="4263"/>
          <a:stretch/>
        </p:blipFill>
        <p:spPr bwMode="auto">
          <a:xfrm>
            <a:off x="6704329" y="92617"/>
            <a:ext cx="2331720" cy="2600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52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0894FE3F-4041-48B6-AB6E-7280356BD89C}"/>
              </a:ext>
            </a:extLst>
          </p:cNvPr>
          <p:cNvSpPr>
            <a:spLocks noGrp="1"/>
          </p:cNvSpPr>
          <p:nvPr>
            <p:ph type="body" sz="quarter" idx="14"/>
          </p:nvPr>
        </p:nvSpPr>
        <p:spPr>
          <a:xfrm>
            <a:off x="107951" y="185754"/>
            <a:ext cx="3364438" cy="576293"/>
          </a:xfrm>
        </p:spPr>
        <p:txBody>
          <a:bodyPr/>
          <a:lstStyle/>
          <a:p>
            <a:r>
              <a:rPr lang="sv-SE" dirty="0"/>
              <a:t>Vad är kommande?</a:t>
            </a:r>
          </a:p>
        </p:txBody>
      </p:sp>
      <p:sp>
        <p:nvSpPr>
          <p:cNvPr id="5" name="Rektangel 4">
            <a:extLst>
              <a:ext uri="{FF2B5EF4-FFF2-40B4-BE49-F238E27FC236}">
                <a16:creationId xmlns:a16="http://schemas.microsoft.com/office/drawing/2014/main" id="{369470AB-B9F2-4770-826A-5E729DF2A69B}"/>
              </a:ext>
            </a:extLst>
          </p:cNvPr>
          <p:cNvSpPr/>
          <p:nvPr/>
        </p:nvSpPr>
        <p:spPr>
          <a:xfrm>
            <a:off x="420624" y="1057180"/>
            <a:ext cx="7187184" cy="1666803"/>
          </a:xfrm>
          <a:prstGeom prst="rect">
            <a:avLst/>
          </a:prstGeom>
        </p:spPr>
        <p:txBody>
          <a:bodyPr wrap="square">
            <a:spAutoFit/>
          </a:bodyPr>
          <a:lstStyle/>
          <a:p>
            <a:pPr marL="171450" indent="-171450">
              <a:lnSpc>
                <a:spcPct val="150000"/>
              </a:lnSpc>
              <a:buFont typeface="Arial" panose="020B0604020202020204" pitchFamily="34" charset="0"/>
              <a:buChar char="•"/>
            </a:pPr>
            <a:r>
              <a:rPr lang="sv-SE" sz="1400" dirty="0"/>
              <a:t>Upphandling av läkemedelsrobotar</a:t>
            </a:r>
          </a:p>
          <a:p>
            <a:pPr marL="171450" indent="-171450">
              <a:lnSpc>
                <a:spcPct val="150000"/>
              </a:lnSpc>
              <a:buFont typeface="Arial" panose="020B0604020202020204" pitchFamily="34" charset="0"/>
              <a:buChar char="•"/>
            </a:pPr>
            <a:r>
              <a:rPr lang="sv-SE" sz="1400" dirty="0"/>
              <a:t>Digitala inköp av dagligvaror inom Utförare hemtjänst samt Utförare LSS och socialpsykiatri</a:t>
            </a:r>
          </a:p>
          <a:p>
            <a:pPr marL="171450" indent="-171450">
              <a:lnSpc>
                <a:spcPct val="150000"/>
              </a:lnSpc>
              <a:buFont typeface="Arial" panose="020B0604020202020204" pitchFamily="34" charset="0"/>
              <a:buChar char="•"/>
            </a:pPr>
            <a:r>
              <a:rPr lang="sv-SE" sz="1400" dirty="0"/>
              <a:t>Öppna insatser för socialtjänstens övriga målgrupper</a:t>
            </a:r>
          </a:p>
          <a:p>
            <a:pPr marL="171450" indent="-171450">
              <a:lnSpc>
                <a:spcPct val="150000"/>
              </a:lnSpc>
              <a:buFont typeface="Arial" panose="020B0604020202020204" pitchFamily="34" charset="0"/>
              <a:buChar char="•"/>
            </a:pPr>
            <a:r>
              <a:rPr lang="sv-SE" sz="1400" dirty="0"/>
              <a:t>Översyn av hemtjänsten och dess organisering</a:t>
            </a:r>
          </a:p>
        </p:txBody>
      </p:sp>
      <p:pic>
        <p:nvPicPr>
          <p:cNvPr id="4" name="Bildobjekt 3">
            <a:extLst>
              <a:ext uri="{FF2B5EF4-FFF2-40B4-BE49-F238E27FC236}">
                <a16:creationId xmlns:a16="http://schemas.microsoft.com/office/drawing/2014/main" id="{4ED2F73F-92F9-486A-AB3A-AFAAF80A6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578" y="177667"/>
            <a:ext cx="1605592" cy="1759025"/>
          </a:xfrm>
          <a:prstGeom prst="rect">
            <a:avLst/>
          </a:prstGeom>
        </p:spPr>
      </p:pic>
    </p:spTree>
    <p:extLst>
      <p:ext uri="{BB962C8B-B14F-4D97-AF65-F5344CB8AC3E}">
        <p14:creationId xmlns:p14="http://schemas.microsoft.com/office/powerpoint/2010/main" val="3392159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49BA8236-FC0A-449D-AA86-317863648198}"/>
              </a:ext>
            </a:extLst>
          </p:cNvPr>
          <p:cNvSpPr>
            <a:spLocks noGrp="1"/>
          </p:cNvSpPr>
          <p:nvPr>
            <p:ph type="body" sz="quarter" idx="14"/>
          </p:nvPr>
        </p:nvSpPr>
        <p:spPr>
          <a:xfrm>
            <a:off x="107951" y="149178"/>
            <a:ext cx="6584871" cy="576293"/>
          </a:xfrm>
        </p:spPr>
        <p:txBody>
          <a:bodyPr/>
          <a:lstStyle/>
          <a:p>
            <a:r>
              <a:rPr lang="sv-SE" dirty="0"/>
              <a:t>Vill du veta mer om Nära vård och omsorg?</a:t>
            </a:r>
          </a:p>
        </p:txBody>
      </p:sp>
      <p:sp>
        <p:nvSpPr>
          <p:cNvPr id="4" name="textruta 3">
            <a:extLst>
              <a:ext uri="{FF2B5EF4-FFF2-40B4-BE49-F238E27FC236}">
                <a16:creationId xmlns:a16="http://schemas.microsoft.com/office/drawing/2014/main" id="{069CBC9E-2171-42B7-862F-4CC413A1F384}"/>
              </a:ext>
            </a:extLst>
          </p:cNvPr>
          <p:cNvSpPr txBox="1"/>
          <p:nvPr/>
        </p:nvSpPr>
        <p:spPr>
          <a:xfrm>
            <a:off x="228601" y="816679"/>
            <a:ext cx="4636008" cy="4054956"/>
          </a:xfrm>
          <a:prstGeom prst="rect">
            <a:avLst/>
          </a:prstGeom>
          <a:noFill/>
        </p:spPr>
        <p:txBody>
          <a:bodyPr wrap="square" rtlCol="0">
            <a:spAutoFit/>
          </a:bodyPr>
          <a:lstStyle/>
          <a:p>
            <a:pPr marL="285750" indent="-285750">
              <a:buFont typeface="Arial" panose="020B0604020202020204" pitchFamily="34" charset="0"/>
              <a:buChar char="•"/>
            </a:pPr>
            <a:r>
              <a:rPr lang="sv-SE" sz="1200" dirty="0"/>
              <a:t>Extranätet</a:t>
            </a:r>
            <a:br>
              <a:rPr lang="sv-SE" sz="1200" dirty="0"/>
            </a:br>
            <a:r>
              <a:rPr lang="sv-SE" sz="1200" dirty="0">
                <a:hlinkClick r:id="rId3"/>
              </a:rPr>
              <a:t>Nära vård och omsorg - Motala extranät</a:t>
            </a:r>
            <a:endParaRPr lang="sv-SE" sz="1200" dirty="0"/>
          </a:p>
          <a:p>
            <a:endParaRPr lang="sv-SE" sz="1200" dirty="0"/>
          </a:p>
          <a:p>
            <a:pPr marL="285750" indent="-285750">
              <a:buFont typeface="Arial" panose="020B0604020202020204" pitchFamily="34" charset="0"/>
              <a:buChar char="•"/>
            </a:pPr>
            <a:r>
              <a:rPr lang="sv-SE" sz="1200" dirty="0"/>
              <a:t>Region Östergötland</a:t>
            </a:r>
            <a:br>
              <a:rPr lang="sv-SE" sz="1200" dirty="0"/>
            </a:br>
            <a:r>
              <a:rPr lang="sv-SE" sz="1200" dirty="0">
                <a:hlinkClick r:id="rId4"/>
              </a:rPr>
              <a:t>Nära vård (regionostergotland.se)</a:t>
            </a:r>
            <a:endParaRPr lang="sv-SE" sz="1200" dirty="0"/>
          </a:p>
          <a:p>
            <a:endParaRPr lang="sv-SE" sz="1200" dirty="0"/>
          </a:p>
          <a:p>
            <a:pPr marL="285750" indent="-285750">
              <a:buFont typeface="Arial" panose="020B0604020202020204" pitchFamily="34" charset="0"/>
              <a:buChar char="•"/>
            </a:pPr>
            <a:r>
              <a:rPr lang="sv-SE" sz="1200" dirty="0"/>
              <a:t>SKR</a:t>
            </a:r>
            <a:br>
              <a:rPr lang="sv-SE" sz="1200" dirty="0"/>
            </a:br>
            <a:r>
              <a:rPr lang="sv-SE" sz="1200" dirty="0">
                <a:hlinkClick r:id="rId5"/>
              </a:rPr>
              <a:t>Nära vård | SKR</a:t>
            </a:r>
            <a:endParaRPr lang="sv-SE" sz="1200" dirty="0"/>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Handbok: att driva omställningen till Nära vård</a:t>
            </a:r>
            <a:br>
              <a:rPr lang="sv-SE" sz="1200" dirty="0"/>
            </a:br>
            <a:r>
              <a:rPr lang="sv-SE" sz="1200" dirty="0">
                <a:hlinkClick r:id="rId6"/>
              </a:rPr>
              <a:t>Att_driva_omstallning_nara_vard.pdf (skr.se)</a:t>
            </a:r>
            <a:endParaRPr lang="sv-SE" sz="1200" dirty="0"/>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Ledarskapsprogram/ledarskapsstöd</a:t>
            </a:r>
            <a:br>
              <a:rPr lang="sv-SE" sz="1200" dirty="0"/>
            </a:br>
            <a:r>
              <a:rPr lang="sv-SE" sz="1200" dirty="0" err="1">
                <a:hlinkClick r:id="rId7"/>
              </a:rPr>
              <a:t>Ledarskapsstöd</a:t>
            </a:r>
            <a:r>
              <a:rPr lang="sv-SE" sz="1200" dirty="0">
                <a:hlinkClick r:id="rId7"/>
              </a:rPr>
              <a:t> | SKR</a:t>
            </a:r>
            <a:endParaRPr lang="sv-SE" sz="1200" dirty="0"/>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Nära vård-</a:t>
            </a:r>
            <a:r>
              <a:rPr lang="sv-SE" sz="1200" dirty="0" err="1"/>
              <a:t>podd</a:t>
            </a:r>
            <a:br>
              <a:rPr lang="sv-SE" sz="1200" dirty="0"/>
            </a:br>
            <a:r>
              <a:rPr lang="sv-SE" sz="1200" dirty="0">
                <a:hlinkClick r:id="rId8"/>
              </a:rPr>
              <a:t>Nära vård-</a:t>
            </a:r>
            <a:r>
              <a:rPr lang="sv-SE" sz="1200" dirty="0" err="1">
                <a:hlinkClick r:id="rId8"/>
              </a:rPr>
              <a:t>podden</a:t>
            </a:r>
            <a:r>
              <a:rPr lang="sv-SE" sz="1200" dirty="0">
                <a:hlinkClick r:id="rId8"/>
              </a:rPr>
              <a:t> | SKR</a:t>
            </a:r>
            <a:endParaRPr lang="sv-SE" sz="1200" dirty="0"/>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Forskningsfrukost</a:t>
            </a:r>
            <a:br>
              <a:rPr lang="sv-SE" sz="1200" dirty="0"/>
            </a:br>
            <a:r>
              <a:rPr lang="sv-SE" sz="1200" dirty="0">
                <a:hlinkClick r:id="rId9"/>
              </a:rPr>
              <a:t>Forskning, utbildning | SKR</a:t>
            </a:r>
            <a:endParaRPr lang="sv-SE" sz="1200" dirty="0"/>
          </a:p>
          <a:p>
            <a:endParaRPr lang="sv-SE" dirty="0"/>
          </a:p>
        </p:txBody>
      </p:sp>
      <p:pic>
        <p:nvPicPr>
          <p:cNvPr id="5" name="Bildobjekt 4">
            <a:extLst>
              <a:ext uri="{FF2B5EF4-FFF2-40B4-BE49-F238E27FC236}">
                <a16:creationId xmlns:a16="http://schemas.microsoft.com/office/drawing/2014/main" id="{B098D529-D4C5-4A85-BDE9-11C52B265B8C}"/>
              </a:ext>
            </a:extLst>
          </p:cNvPr>
          <p:cNvPicPr>
            <a:picLocks noChangeAspect="1"/>
          </p:cNvPicPr>
          <p:nvPr/>
        </p:nvPicPr>
        <p:blipFill>
          <a:blip r:embed="rId10"/>
          <a:stretch>
            <a:fillRect/>
          </a:stretch>
        </p:blipFill>
        <p:spPr>
          <a:xfrm>
            <a:off x="5559552" y="872022"/>
            <a:ext cx="3492001" cy="3747984"/>
          </a:xfrm>
          <a:prstGeom prst="rect">
            <a:avLst/>
          </a:prstGeom>
        </p:spPr>
      </p:pic>
    </p:spTree>
    <p:extLst>
      <p:ext uri="{BB962C8B-B14F-4D97-AF65-F5344CB8AC3E}">
        <p14:creationId xmlns:p14="http://schemas.microsoft.com/office/powerpoint/2010/main" val="1229482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CF72C520-DE3F-4078-A64A-7737FE6670C3}"/>
              </a:ext>
            </a:extLst>
          </p:cNvPr>
          <p:cNvSpPr>
            <a:spLocks noGrp="1"/>
          </p:cNvSpPr>
          <p:nvPr>
            <p:ph type="body" sz="quarter" idx="14"/>
          </p:nvPr>
        </p:nvSpPr>
        <p:spPr>
          <a:xfrm>
            <a:off x="107951" y="102394"/>
            <a:ext cx="8928098" cy="1397222"/>
          </a:xfrm>
        </p:spPr>
        <p:txBody>
          <a:bodyPr/>
          <a:lstStyle/>
          <a:p>
            <a:r>
              <a:rPr lang="sv-SE" dirty="0"/>
              <a:t>Tillsammans utvecklar vi socialförvaltningen och Motala kommuns arbete till en Nära vård och omsorg!</a:t>
            </a:r>
          </a:p>
        </p:txBody>
      </p:sp>
      <p:sp>
        <p:nvSpPr>
          <p:cNvPr id="3" name="Underrubrik 2">
            <a:extLst>
              <a:ext uri="{FF2B5EF4-FFF2-40B4-BE49-F238E27FC236}">
                <a16:creationId xmlns:a16="http://schemas.microsoft.com/office/drawing/2014/main" id="{54A342D6-5EB4-4896-90C5-89BEFC375BA5}"/>
              </a:ext>
            </a:extLst>
          </p:cNvPr>
          <p:cNvSpPr>
            <a:spLocks noGrp="1"/>
          </p:cNvSpPr>
          <p:nvPr>
            <p:ph type="subTitle" idx="1"/>
          </p:nvPr>
        </p:nvSpPr>
        <p:spPr>
          <a:xfrm>
            <a:off x="217679" y="2407158"/>
            <a:ext cx="6411721" cy="2033913"/>
          </a:xfrm>
        </p:spPr>
        <p:txBody>
          <a:bodyPr/>
          <a:lstStyle/>
          <a:p>
            <a:r>
              <a:rPr lang="sv-SE" b="1" dirty="0">
                <a:solidFill>
                  <a:schemeClr val="tx1"/>
                </a:solidFill>
              </a:rPr>
              <a:t>Kontaktpersoner:</a:t>
            </a:r>
          </a:p>
          <a:p>
            <a:r>
              <a:rPr lang="sv-SE" sz="1600" dirty="0">
                <a:solidFill>
                  <a:schemeClr val="tx1"/>
                </a:solidFill>
              </a:rPr>
              <a:t>Micaela Carlsson, MAR &amp; verksamhetsutvecklare</a:t>
            </a:r>
            <a:br>
              <a:rPr lang="sv-SE" sz="1600" dirty="0">
                <a:solidFill>
                  <a:schemeClr val="tx1"/>
                </a:solidFill>
              </a:rPr>
            </a:br>
            <a:r>
              <a:rPr lang="sv-SE" sz="1600" u="sng" dirty="0">
                <a:solidFill>
                  <a:schemeClr val="tx1"/>
                </a:solidFill>
              </a:rPr>
              <a:t>m</a:t>
            </a:r>
            <a:r>
              <a:rPr lang="sv-SE" sz="1600" u="sng" dirty="0">
                <a:solidFill>
                  <a:schemeClr val="tx1"/>
                </a:solidFill>
                <a:hlinkClick r:id="rId2">
                  <a:extLst>
                    <a:ext uri="{A12FA001-AC4F-418D-AE19-62706E023703}">
                      <ahyp:hlinkClr xmlns:ahyp="http://schemas.microsoft.com/office/drawing/2018/hyperlinkcolor" val="tx"/>
                    </a:ext>
                  </a:extLst>
                </a:hlinkClick>
              </a:rPr>
              <a:t>icaela.carlsson@motala.se</a:t>
            </a:r>
            <a:r>
              <a:rPr lang="sv-SE" sz="1600" u="sng" dirty="0">
                <a:solidFill>
                  <a:schemeClr val="tx1"/>
                </a:solidFill>
              </a:rPr>
              <a:t> </a:t>
            </a:r>
          </a:p>
          <a:p>
            <a:r>
              <a:rPr lang="sv-SE" sz="1600" dirty="0">
                <a:solidFill>
                  <a:schemeClr val="tx1"/>
                </a:solidFill>
              </a:rPr>
              <a:t>Katarina Persson, utvecklingsstrateg</a:t>
            </a:r>
            <a:br>
              <a:rPr lang="sv-SE" sz="1600" dirty="0">
                <a:solidFill>
                  <a:schemeClr val="tx1"/>
                </a:solidFill>
              </a:rPr>
            </a:br>
            <a:r>
              <a:rPr lang="sv-SE" sz="1600" dirty="0">
                <a:solidFill>
                  <a:schemeClr val="tx1"/>
                </a:solidFill>
                <a:hlinkClick r:id="rId3">
                  <a:extLst>
                    <a:ext uri="{A12FA001-AC4F-418D-AE19-62706E023703}">
                      <ahyp:hlinkClr xmlns:ahyp="http://schemas.microsoft.com/office/drawing/2018/hyperlinkcolor" val="tx"/>
                    </a:ext>
                  </a:extLst>
                </a:hlinkClick>
              </a:rPr>
              <a:t>katarina.persson@motala.se</a:t>
            </a:r>
            <a:r>
              <a:rPr lang="sv-SE" sz="1600" dirty="0">
                <a:solidFill>
                  <a:schemeClr val="tx1"/>
                </a:solidFill>
              </a:rPr>
              <a:t> </a:t>
            </a:r>
          </a:p>
        </p:txBody>
      </p:sp>
    </p:spTree>
    <p:extLst>
      <p:ext uri="{BB962C8B-B14F-4D97-AF65-F5344CB8AC3E}">
        <p14:creationId xmlns:p14="http://schemas.microsoft.com/office/powerpoint/2010/main" val="137454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tema">
  <a:themeElements>
    <a:clrScheme name="Motala kommun">
      <a:dk1>
        <a:srgbClr val="000000"/>
      </a:dk1>
      <a:lt1>
        <a:srgbClr val="FFFFFF"/>
      </a:lt1>
      <a:dk2>
        <a:srgbClr val="515151"/>
      </a:dk2>
      <a:lt2>
        <a:srgbClr val="E7E6E6"/>
      </a:lt2>
      <a:accent1>
        <a:srgbClr val="007FA3"/>
      </a:accent1>
      <a:accent2>
        <a:srgbClr val="007367"/>
      </a:accent2>
      <a:accent3>
        <a:srgbClr val="4E801F"/>
      </a:accent3>
      <a:accent4>
        <a:srgbClr val="CA3604"/>
      </a:accent4>
      <a:accent5>
        <a:srgbClr val="B52555"/>
      </a:accent5>
      <a:accent6>
        <a:srgbClr val="003C71"/>
      </a:accent6>
      <a:hlink>
        <a:srgbClr val="007FA3"/>
      </a:hlink>
      <a:folHlink>
        <a:srgbClr val="003C71"/>
      </a:folHlink>
    </a:clrScheme>
    <a:fontScheme name="Anpassat 1">
      <a:majorFont>
        <a:latin typeface="Barlow Semi Condensed SemiBold"/>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alpha val="5000"/>
          </a:schemeClr>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otalakommun_test" id="{60392D21-73CE-4DE6-9890-5EF7B8BA69BD}" vid="{D347AD52-D9D7-4836-A5A9-4908D0480E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Motalakommun</Template>
  <TotalTime>7694</TotalTime>
  <Words>2793</Words>
  <Application>Microsoft Office PowerPoint</Application>
  <PresentationFormat>Bildspel på skärmen (16:9)</PresentationFormat>
  <Paragraphs>245</Paragraphs>
  <Slides>16</Slides>
  <Notes>11</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16</vt:i4>
      </vt:variant>
    </vt:vector>
  </HeadingPairs>
  <TitlesOfParts>
    <vt:vector size="22" baseType="lpstr">
      <vt:lpstr>Barlow</vt:lpstr>
      <vt:lpstr>Wingdings</vt:lpstr>
      <vt:lpstr>Barlow Semi Condensed SemiBold</vt:lpstr>
      <vt:lpstr>Arial</vt:lpstr>
      <vt:lpstr>Calibri</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Motala kommun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Frida Dufwenberg</dc:creator>
  <cp:lastModifiedBy>Katarina Persson</cp:lastModifiedBy>
  <cp:revision>133</cp:revision>
  <cp:lastPrinted>2022-10-18T11:28:47Z</cp:lastPrinted>
  <dcterms:created xsi:type="dcterms:W3CDTF">2020-03-09T13:56:37Z</dcterms:created>
  <dcterms:modified xsi:type="dcterms:W3CDTF">2024-02-11T19:52:31Z</dcterms:modified>
</cp:coreProperties>
</file>