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sldIdLst>
    <p:sldId id="257" r:id="rId2"/>
    <p:sldId id="268" r:id="rId3"/>
    <p:sldId id="279" r:id="rId4"/>
    <p:sldId id="274" r:id="rId5"/>
    <p:sldId id="260" r:id="rId6"/>
    <p:sldId id="259" r:id="rId7"/>
    <p:sldId id="276" r:id="rId8"/>
    <p:sldId id="263" r:id="rId9"/>
    <p:sldId id="278" r:id="rId10"/>
    <p:sldId id="275" r:id="rId11"/>
    <p:sldId id="264" r:id="rId12"/>
    <p:sldId id="265" r:id="rId13"/>
    <p:sldId id="266" r:id="rId14"/>
    <p:sldId id="280" r:id="rId15"/>
    <p:sldId id="283" r:id="rId16"/>
    <p:sldId id="269" r:id="rId17"/>
    <p:sldId id="277" r:id="rId18"/>
    <p:sldId id="270" r:id="rId19"/>
    <p:sldId id="284" r:id="rId20"/>
    <p:sldId id="282" r:id="rId21"/>
  </p:sldIdLst>
  <p:sldSz cx="9144000" cy="5143500" type="screen16x9"/>
  <p:notesSz cx="6799263" cy="9929813"/>
  <p:embeddedFontLst>
    <p:embeddedFont>
      <p:font typeface="Barlow" panose="00000500000000000000" pitchFamily="50" charset="0"/>
      <p:regular r:id="rId23"/>
      <p:bold r:id="rId24"/>
      <p:italic r:id="rId25"/>
      <p:boldItalic r:id="rId26"/>
    </p:embeddedFont>
    <p:embeddedFont>
      <p:font typeface="Barlow Semi Condensed SemiBold" panose="00000706000000000000" pitchFamily="50" charset="0"/>
      <p:bold r:id="rId27"/>
      <p:boldItalic r:id="rId28"/>
    </p:embeddedFont>
    <p:embeddedFont>
      <p:font typeface="Calibri" panose="020F0502020204030204" pitchFamily="34" charset="0"/>
      <p:regular r:id="rId29"/>
      <p:bold r:id="rId30"/>
      <p:italic r:id="rId31"/>
      <p:boldItalic r:id="rId32"/>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0" autoAdjust="0"/>
    <p:restoredTop sz="64444" autoAdjust="0"/>
  </p:normalViewPr>
  <p:slideViewPr>
    <p:cSldViewPr snapToGrid="0" snapToObjects="1">
      <p:cViewPr varScale="1">
        <p:scale>
          <a:sx n="97" d="100"/>
          <a:sy n="97" d="100"/>
        </p:scale>
        <p:origin x="186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B9F399FD-1668-5540-8B3E-AC1846C65C45}" type="datetimeFigureOut">
              <a:rPr lang="sv-SE" smtClean="0"/>
              <a:t>2023-08-21</a:t>
            </a:fld>
            <a:endParaRPr lang="sv-SE"/>
          </a:p>
        </p:txBody>
      </p:sp>
      <p:sp>
        <p:nvSpPr>
          <p:cNvPr id="4" name="Platshållare för bildobjekt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383E85A-D979-A147-889D-B48953FC0DD7}" type="slidenum">
              <a:rPr lang="sv-SE" smtClean="0"/>
              <a:t>‹#›</a:t>
            </a:fld>
            <a:endParaRPr lang="sv-SE"/>
          </a:p>
        </p:txBody>
      </p:sp>
    </p:spTree>
    <p:extLst>
      <p:ext uri="{BB962C8B-B14F-4D97-AF65-F5344CB8AC3E}">
        <p14:creationId xmlns:p14="http://schemas.microsoft.com/office/powerpoint/2010/main" val="393336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br>
              <a:rPr lang="sv-SE" b="1" dirty="0"/>
            </a:br>
            <a:br>
              <a:rPr lang="sv-SE" b="1" dirty="0"/>
            </a:br>
            <a:r>
              <a:rPr lang="sv-SE" b="1" dirty="0"/>
              <a:t>Information till dig som chef:</a:t>
            </a:r>
          </a:p>
          <a:p>
            <a:endParaRPr lang="sv-SE" b="1" dirty="0"/>
          </a:p>
          <a:p>
            <a:r>
              <a:rPr lang="sv-SE" b="1" dirty="0"/>
              <a:t>Del 1 av introduktionen tar varje medarbetare del av enskilt via en digital introduktion. I den digitala introduktionen ges en genom gång av kompassens förväntningar på medarbetarskapet. Varje del i kompassen exemplifieras med hur medarbetare i Motala kommun beskrivit kännetecken på ett gott medarbetarskap. </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 digitala introduktionsdelen kan väljas att genomföras i grupp om tex inte medarbetarna har utrustning för att ta del av utbildningen digitalt. Du som chef avgör vad som är bäst för din arbetsgrupp och verksamhet. I det fall ni genomför utbildningen i grupp tar ni förslagsvis reflektionsfrågorna vart efter de presenteras i utbildningen.</a:t>
            </a:r>
          </a:p>
          <a:p>
            <a:endParaRPr lang="sv-SE" b="1" dirty="0"/>
          </a:p>
          <a:p>
            <a:endParaRPr lang="sv-SE" dirty="0"/>
          </a:p>
          <a:p>
            <a:r>
              <a:rPr lang="sv-SE" b="1" dirty="0"/>
              <a:t>Del 2 (denna workshop) fokuserar på dialog och genomförs på APT eller i liknande forum. Workshopen är uppbyggd med reflektionsfrågor utifrån kompassen. Avslutningsvis presenteras även de nya lönekriterierna. </a:t>
            </a:r>
          </a:p>
          <a:p>
            <a:endParaRPr lang="sv-SE" b="1" dirty="0"/>
          </a:p>
          <a:p>
            <a:r>
              <a:rPr lang="sv-SE" b="0" dirty="0"/>
              <a:t>Du kan som chef välja att fokusera på någon eller några av reflektionsfrågorna och kanske lyfta andra delar som du ser är viktiga att reflektera kring utifrån arbetsgruppens behov. I den sista reflektionsfrågan (bild 18) får gruppen prioritera områden där de ser att de som grupp har behov av utveckling för att efterleva kompassen. (Till kompassen kommer det framåt att finnas ett antal APT-kit som du som chef kommer kunna ta stöd av i det fortsatta implementeringsarbetet. Dessa APT-kit med olika tema kommer organisationen arbeta med under kommande år.) Avslutningsvis i denna workshop presenteras att vi framåt följer upp kompassens förväntade beteende på individnivå i medarbetar- och lönesamtal.</a:t>
            </a:r>
          </a:p>
          <a:p>
            <a:endParaRPr lang="sv-SE" b="0" dirty="0"/>
          </a:p>
          <a:p>
            <a:r>
              <a:rPr lang="sv-SE" b="0" dirty="0"/>
              <a:t>Du som chef anpassar workshoppen efter din verksamhets behov och förutsättningar.</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a:t>
            </a:fld>
            <a:endParaRPr lang="sv-SE"/>
          </a:p>
        </p:txBody>
      </p:sp>
    </p:spTree>
    <p:extLst>
      <p:ext uri="{BB962C8B-B14F-4D97-AF65-F5344CB8AC3E}">
        <p14:creationId xmlns:p14="http://schemas.microsoft.com/office/powerpoint/2010/main" val="3127310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STÖDTEXT:</a:t>
            </a:r>
          </a:p>
          <a:p>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Reflektionsuppgift 3</a:t>
            </a:r>
            <a:endParaRPr lang="sv-SE" sz="1200" b="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Hur lär vi oss?</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Vi lär oss av erfarenheter - det mesta av lärandet sker i det dagliga arbetet  (Ca 70 Procent)</a:t>
            </a:r>
          </a:p>
          <a:p>
            <a:r>
              <a:rPr lang="sv-SE" sz="1200" kern="1200" dirty="0">
                <a:solidFill>
                  <a:schemeClr val="tx1"/>
                </a:solidFill>
                <a:effectLst/>
                <a:latin typeface="+mn-lt"/>
                <a:ea typeface="+mn-ea"/>
                <a:cs typeface="+mn-cs"/>
              </a:rPr>
              <a:t>Det mesta av lärandet sker i det dagliga arbetet så kallade På-jobbet erfarenheter. Lärandet sker när vi jobbar praktiskt med de arbetsuppgifter som man behöver lära sig. Vi lär oss genom att testa nya arbetsuppgifter, utmanas i att ta ansvar för nya arbetsuppgifter eller uppdrag. Det handlar om att lära sig av sina misstag och framförallt att få kontinuerlig och direkt feedback. </a:t>
            </a:r>
          </a:p>
          <a:p>
            <a:r>
              <a:rPr lang="sv-SE" sz="1200" kern="1200" dirty="0">
                <a:solidFill>
                  <a:schemeClr val="tx1"/>
                </a:solidFill>
                <a:effectLst/>
                <a:latin typeface="+mn-lt"/>
                <a:ea typeface="+mn-ea"/>
                <a:cs typeface="+mn-cs"/>
              </a:rPr>
              <a:t> </a:t>
            </a:r>
          </a:p>
          <a:p>
            <a:r>
              <a:rPr lang="sv-SE" sz="1200" b="0" kern="1200" dirty="0">
                <a:solidFill>
                  <a:schemeClr val="tx1"/>
                </a:solidFill>
                <a:effectLst/>
                <a:latin typeface="+mn-lt"/>
                <a:ea typeface="+mn-ea"/>
                <a:cs typeface="+mn-cs"/>
              </a:rPr>
              <a:t>Vi lär oss genom att:</a:t>
            </a:r>
          </a:p>
          <a:p>
            <a:pPr lvl="0"/>
            <a:r>
              <a:rPr lang="sv-SE" sz="1200" kern="1200" dirty="0">
                <a:solidFill>
                  <a:schemeClr val="tx1"/>
                </a:solidFill>
                <a:effectLst/>
                <a:latin typeface="+mn-lt"/>
                <a:ea typeface="+mn-ea"/>
                <a:cs typeface="+mn-cs"/>
              </a:rPr>
              <a:t>Reflektera</a:t>
            </a:r>
          </a:p>
          <a:p>
            <a:pPr lvl="0"/>
            <a:r>
              <a:rPr lang="sv-SE" sz="1200" kern="1200" dirty="0">
                <a:solidFill>
                  <a:schemeClr val="tx1"/>
                </a:solidFill>
                <a:effectLst/>
                <a:latin typeface="+mn-lt"/>
                <a:ea typeface="+mn-ea"/>
                <a:cs typeface="+mn-cs"/>
              </a:rPr>
              <a:t>Byta erfarenheter</a:t>
            </a:r>
          </a:p>
          <a:p>
            <a:pPr lvl="0"/>
            <a:r>
              <a:rPr lang="sv-SE" sz="1200" kern="1200" dirty="0">
                <a:solidFill>
                  <a:schemeClr val="tx1"/>
                </a:solidFill>
                <a:effectLst/>
                <a:latin typeface="+mn-lt"/>
                <a:ea typeface="+mn-ea"/>
                <a:cs typeface="+mn-cs"/>
              </a:rPr>
              <a:t>Pröva</a:t>
            </a:r>
          </a:p>
          <a:p>
            <a:pPr lvl="0"/>
            <a:r>
              <a:rPr lang="sv-SE" sz="1200" kern="1200" dirty="0">
                <a:solidFill>
                  <a:schemeClr val="tx1"/>
                </a:solidFill>
                <a:effectLst/>
                <a:latin typeface="+mn-lt"/>
                <a:ea typeface="+mn-ea"/>
                <a:cs typeface="+mn-cs"/>
              </a:rPr>
              <a:t>Få feedback</a:t>
            </a:r>
          </a:p>
          <a:p>
            <a:pPr lvl="0"/>
            <a:r>
              <a:rPr lang="sv-SE" sz="1200" kern="1200" dirty="0">
                <a:solidFill>
                  <a:schemeClr val="tx1"/>
                </a:solidFill>
                <a:effectLst/>
                <a:latin typeface="+mn-lt"/>
                <a:ea typeface="+mn-ea"/>
                <a:cs typeface="+mn-cs"/>
              </a:rPr>
              <a:t>Misslyckas</a:t>
            </a:r>
          </a:p>
          <a:p>
            <a:pPr lvl="0"/>
            <a:r>
              <a:rPr lang="sv-SE" sz="1200" kern="1200" dirty="0">
                <a:solidFill>
                  <a:schemeClr val="tx1"/>
                </a:solidFill>
                <a:effectLst/>
                <a:latin typeface="+mn-lt"/>
                <a:ea typeface="+mn-ea"/>
                <a:cs typeface="+mn-cs"/>
              </a:rPr>
              <a:t>Testa igen</a:t>
            </a:r>
          </a:p>
          <a:p>
            <a:pPr lvl="0"/>
            <a:r>
              <a:rPr lang="sv-SE" sz="1200" kern="1200" dirty="0">
                <a:solidFill>
                  <a:schemeClr val="tx1"/>
                </a:solidFill>
                <a:effectLst/>
                <a:latin typeface="+mn-lt"/>
                <a:ea typeface="+mn-ea"/>
                <a:cs typeface="+mn-cs"/>
              </a:rPr>
              <a:t>Utmanas</a:t>
            </a:r>
          </a:p>
          <a:p>
            <a:pPr lvl="0"/>
            <a:r>
              <a:rPr lang="sv-SE" sz="1200" kern="1200" dirty="0">
                <a:solidFill>
                  <a:schemeClr val="tx1"/>
                </a:solidFill>
                <a:effectLst/>
                <a:latin typeface="+mn-lt"/>
                <a:ea typeface="+mn-ea"/>
                <a:cs typeface="+mn-cs"/>
              </a:rPr>
              <a:t>Samarbeta</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Vi lär oss av andra- i samspel med kollegor och chefer  (Ca 20 procent)</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Vi lär oss också hela tiden genom så kallat socialt lärande. Även här är feedback och inte minst uppmuntran viktigt. Mentorskap, </a:t>
            </a:r>
            <a:r>
              <a:rPr lang="sv-SE" sz="1200" kern="1200" dirty="0" err="1">
                <a:solidFill>
                  <a:schemeClr val="tx1"/>
                </a:solidFill>
                <a:effectLst/>
                <a:latin typeface="+mn-lt"/>
                <a:ea typeface="+mn-ea"/>
                <a:cs typeface="+mn-cs"/>
              </a:rPr>
              <a:t>lärpar</a:t>
            </a:r>
            <a:r>
              <a:rPr lang="sv-SE" sz="1200" kern="1200" dirty="0">
                <a:solidFill>
                  <a:schemeClr val="tx1"/>
                </a:solidFill>
                <a:effectLst/>
                <a:latin typeface="+mn-lt"/>
                <a:ea typeface="+mn-ea"/>
                <a:cs typeface="+mn-cs"/>
              </a:rPr>
              <a:t> och coaching är exempel på detta. Även olika forum och nätverk där vi kan dela frågor, utmaningar och erfarenheter bidrar till denna form av lärande. </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Vi lär oss av utbildning och omvärld- formellt lärande (Ca 10 procent)</a:t>
            </a:r>
          </a:p>
          <a:p>
            <a:r>
              <a:rPr lang="sv-SE" sz="1200" kern="1200" dirty="0">
                <a:solidFill>
                  <a:schemeClr val="tx1"/>
                </a:solidFill>
                <a:effectLst/>
                <a:latin typeface="+mn-lt"/>
                <a:ea typeface="+mn-ea"/>
                <a:cs typeface="+mn-cs"/>
              </a:rPr>
              <a:t>Den i praktiken minsta delen av lärandet är den mer formella delen av lärandet. Det är när vi tar del av kurser eller andra utbildningar.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Det informationsflöde som finns i vår omvärld bidrar också till att mycket kunskap kan inhämtas via tex artiklar, rapporter, inlägg och videos. I detta lärande är källkritik extra viktig</a:t>
            </a:r>
          </a:p>
          <a:p>
            <a:endParaRPr lang="sv-SE" dirty="0"/>
          </a:p>
          <a:p>
            <a:endParaRPr lang="sv-SE" sz="1600" b="1" dirty="0"/>
          </a:p>
          <a:p>
            <a:r>
              <a:rPr lang="sv-SE" sz="1600" b="1" dirty="0"/>
              <a:t>Reflektionsuppgift :</a:t>
            </a:r>
          </a:p>
          <a:p>
            <a:endParaRPr lang="sv-SE" sz="1600" b="1" dirty="0"/>
          </a:p>
          <a:p>
            <a:r>
              <a:rPr lang="sv-SE" sz="1600" b="1" dirty="0"/>
              <a:t>Hur lär vi oss av varandra på vår arbetsplats?</a:t>
            </a:r>
          </a:p>
          <a:p>
            <a:r>
              <a:rPr lang="sv-SE" b="1" dirty="0"/>
              <a:t>Hur byter vi erfarenheter på vår arbetsplats? Delar vi mer oss av våra misstag och lär av dem? Vågar vi testa nya arbetssätt?</a:t>
            </a:r>
          </a:p>
          <a:p>
            <a:endParaRPr lang="sv-SE" b="1" dirty="0"/>
          </a:p>
          <a:p>
            <a:r>
              <a:rPr lang="sv-SE" b="1" dirty="0"/>
              <a:t>Jobba i bikupor och dela era tankar i storgrupp.</a:t>
            </a:r>
          </a:p>
          <a:p>
            <a:r>
              <a:rPr lang="sv-SE" b="0" dirty="0"/>
              <a:t>Kanske kommer ni fram till att ni är duktiga på delar av detta men behöver jobba vidare med hur ni kan utveckla det dagliga lärandet?</a:t>
            </a:r>
          </a:p>
        </p:txBody>
      </p:sp>
      <p:sp>
        <p:nvSpPr>
          <p:cNvPr id="4" name="Platshållare för bildnummer 3"/>
          <p:cNvSpPr>
            <a:spLocks noGrp="1"/>
          </p:cNvSpPr>
          <p:nvPr>
            <p:ph type="sldNum" sz="quarter" idx="5"/>
          </p:nvPr>
        </p:nvSpPr>
        <p:spPr/>
        <p:txBody>
          <a:bodyPr/>
          <a:lstStyle/>
          <a:p>
            <a:fld id="{7383E85A-D979-A147-889D-B48953FC0DD7}" type="slidenum">
              <a:rPr lang="sv-SE" smtClean="0"/>
              <a:t>12</a:t>
            </a:fld>
            <a:endParaRPr lang="sv-SE"/>
          </a:p>
        </p:txBody>
      </p:sp>
    </p:spTree>
    <p:extLst>
      <p:ext uri="{BB962C8B-B14F-4D97-AF65-F5344CB8AC3E}">
        <p14:creationId xmlns:p14="http://schemas.microsoft.com/office/powerpoint/2010/main" val="2299700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b="1" dirty="0"/>
          </a:p>
          <a:p>
            <a:r>
              <a:rPr lang="sv-SE" b="1" dirty="0"/>
              <a:t>Reflektionsuppgift 4:</a:t>
            </a:r>
          </a:p>
          <a:p>
            <a:endParaRPr lang="sv-SE" dirty="0"/>
          </a:p>
          <a:p>
            <a:r>
              <a:rPr lang="sv-SE" dirty="0"/>
              <a:t>Låt medarbetarna fundera enskilt på frågorna, jobba sedan i par/mindre grupp och resonera med varandra om ni hittar gemensamma områden där ni ser att ni har era styrkor och områden där ni ser att ni gemensamt har utvecklingspotential. </a:t>
            </a:r>
          </a:p>
          <a:p>
            <a:endParaRPr lang="sv-SE" dirty="0"/>
          </a:p>
          <a:p>
            <a:r>
              <a:rPr lang="sv-SE" dirty="0"/>
              <a:t>Kanske hittar ni gemensamma områden ni som individer och grupp behöver för att ni ska utvecklas tillsammans. Hur kan ni skapa förutsättningar tillsammans för att agera för utveckling och förbättring?</a:t>
            </a:r>
          </a:p>
        </p:txBody>
      </p:sp>
      <p:sp>
        <p:nvSpPr>
          <p:cNvPr id="4" name="Platshållare för bildnummer 3"/>
          <p:cNvSpPr>
            <a:spLocks noGrp="1"/>
          </p:cNvSpPr>
          <p:nvPr>
            <p:ph type="sldNum" sz="quarter" idx="5"/>
          </p:nvPr>
        </p:nvSpPr>
        <p:spPr/>
        <p:txBody>
          <a:bodyPr/>
          <a:lstStyle/>
          <a:p>
            <a:fld id="{7383E85A-D979-A147-889D-B48953FC0DD7}" type="slidenum">
              <a:rPr lang="sv-SE" smtClean="0"/>
              <a:t>13</a:t>
            </a:fld>
            <a:endParaRPr lang="sv-SE"/>
          </a:p>
        </p:txBody>
      </p:sp>
    </p:spTree>
    <p:extLst>
      <p:ext uri="{BB962C8B-B14F-4D97-AF65-F5344CB8AC3E}">
        <p14:creationId xmlns:p14="http://schemas.microsoft.com/office/powerpoint/2010/main" val="34617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STÖDTEXT</a:t>
            </a:r>
            <a:br>
              <a:rPr lang="sv-SE" dirty="0"/>
            </a:br>
            <a:br>
              <a:rPr lang="sv-SE" dirty="0"/>
            </a:br>
            <a:r>
              <a:rPr lang="sv-SE" dirty="0"/>
              <a:t>Framåt kommer vi att utgå från medarbetarkompassen i både medarbetarsamtal och lönesamtal. Det innebär att medarbetarkompassens förväntningar blir våra lönekriterier. På så sätt konkretiseras medarbetarkompassen på individnivå.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kommer att utgå från de nya lönekriterierna i löneöversynen 2024. Det är därför att känna till medarbetarkompassen och att våra lönekriterier nu bygger på hur man utfört det specifika uppdraget med utgångspunkt i kompassens förväntningar på medarbetarskapet. </a:t>
            </a:r>
          </a:p>
          <a:p>
            <a:endParaRPr lang="sv-SE" dirty="0"/>
          </a:p>
          <a:p>
            <a:endParaRPr lang="sv-SE" dirty="0"/>
          </a:p>
          <a:p>
            <a:r>
              <a:rPr lang="sv-SE" dirty="0"/>
              <a:t>BILD</a:t>
            </a:r>
          </a:p>
          <a:p>
            <a:endParaRPr lang="sv-SE" dirty="0"/>
          </a:p>
          <a:p>
            <a:r>
              <a:rPr lang="sv-SE" dirty="0"/>
              <a:t>Bilden ska visualisera hur verksamhetens mål bryts ner i medarbetarsamtalet och hur medarbetarens prestations följs upp i slutet av perioden i lönesamtalet. </a:t>
            </a:r>
          </a:p>
          <a:p>
            <a:endParaRPr lang="sv-SE" dirty="0"/>
          </a:p>
          <a:p>
            <a:pPr marL="228600" indent="-228600">
              <a:buAutoNum type="arabicPeriod"/>
            </a:pPr>
            <a:r>
              <a:rPr lang="sv-SE" dirty="0"/>
              <a:t>Som chef tydliggör du verksamhetens mål och förutsättningar för medarbetarna på APT, planerings dag etc.</a:t>
            </a:r>
          </a:p>
          <a:p>
            <a:pPr marL="228600" indent="-228600">
              <a:buAutoNum type="arabicPeriod"/>
            </a:pPr>
            <a:endParaRPr lang="sv-SE" dirty="0"/>
          </a:p>
          <a:p>
            <a:pPr marL="228600" indent="-228600">
              <a:buAutoNum type="arabicPeriod"/>
            </a:pPr>
            <a:r>
              <a:rPr lang="sv-SE" dirty="0"/>
              <a:t>När verksamhetens mål är kända kan individuella mål sättas i medarbetarsamtalet. Dessa mål tydliggör hur medarbetaren bidrar till verksamhetens mål. </a:t>
            </a:r>
          </a:p>
          <a:p>
            <a:pPr marL="0" indent="0">
              <a:buNone/>
            </a:pPr>
            <a:r>
              <a:rPr lang="sv-SE" dirty="0"/>
              <a:t>      Det kan vara mål kopplade till vad personen ska genomföra, leveransmål kopplade till uppdraget. Det kan också vara utvecklingsmål kopplade till kompetens för att kunna leverera önskat resultat.  Utvecklingsmålen kan också kopplas till kompassens förväntade beteenden såsom samarbete, bemötande, samverkan, helhetsperspektiv, att dela med sig av kunskap etc.</a:t>
            </a:r>
          </a:p>
          <a:p>
            <a:pPr marL="0" indent="0">
              <a:buNone/>
            </a:pPr>
            <a:endParaRPr lang="sv-SE" dirty="0"/>
          </a:p>
          <a:p>
            <a:pPr marL="0" indent="0">
              <a:buNone/>
            </a:pPr>
            <a:r>
              <a:rPr lang="sv-SE" dirty="0"/>
              <a:t>Under året har ni dialog och återkoppling kring resultat i verksamheten, kanske behöver omprioriteringar göras och individuella mål justeras. När och hur ofta dialog och återkoppling sker är beroende behov, verksamhetens art och tex antal medarbetare per chef.</a:t>
            </a:r>
          </a:p>
          <a:p>
            <a:pPr marL="0" indent="0">
              <a:buNone/>
            </a:pPr>
            <a:endParaRPr lang="sv-SE" dirty="0"/>
          </a:p>
          <a:p>
            <a:pPr marL="0" indent="0">
              <a:buNone/>
            </a:pPr>
            <a:r>
              <a:rPr lang="sv-SE" dirty="0"/>
              <a:t>3. Lönesamtalet är ett prestationssamtal där medarbetaren följs upp hur väl hen </a:t>
            </a:r>
            <a:r>
              <a:rPr lang="sv-SE" sz="1200" dirty="0"/>
              <a:t>uppfyller kraven i uppdraget med utgångspunkt i kompassens förväntningar. I uppföljningen är medarbetssamtalet ett viktigt underlag. Har och hur har medarbetaren genomfört de aktiviteter/nått de mål som satts upp.</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15</a:t>
            </a:fld>
            <a:endParaRPr lang="sv-SE"/>
          </a:p>
        </p:txBody>
      </p:sp>
    </p:spTree>
    <p:extLst>
      <p:ext uri="{BB962C8B-B14F-4D97-AF65-F5344CB8AC3E}">
        <p14:creationId xmlns:p14="http://schemas.microsoft.com/office/powerpoint/2010/main" val="533951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STÖDTEXT: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b="0" dirty="0"/>
              <a:t>Bilden visar hur kompassens förväntningar blir våra lönekriterier. </a:t>
            </a:r>
            <a:r>
              <a:rPr lang="sv-SE" sz="1200" dirty="0">
                <a:solidFill>
                  <a:schemeClr val="tx1"/>
                </a:solidFill>
              </a:rPr>
              <a:t>Grunden i bedömningsskalan är att om man uppfyller kompassens förväntningar och kraven i uppdraget med ett bra resultat bedöms man med ett ”</a:t>
            </a:r>
            <a:r>
              <a:rPr lang="sv-SE" sz="1200" b="0" dirty="0">
                <a:solidFill>
                  <a:schemeClr val="tx1"/>
                </a:solidFill>
              </a:rPr>
              <a:t>Bra”.  </a:t>
            </a:r>
            <a:r>
              <a:rPr lang="sv-SE" sz="1200" dirty="0">
                <a:solidFill>
                  <a:schemeClr val="tx1"/>
                </a:solidFill>
              </a:rPr>
              <a:t>För att nå en högre bedömning behöver man överträffa förväntningar och krav.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Till dig som chef:</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Tanken är inte att de nya lönekriterierna ska brytas ner och formuleras om på varje arbetsplats. Ta hjälp av medarbetares exempel kring varje punkt i kompassen vilka finns i den digitala introduktionen om ni är osäkra på vilka beteenden och vilket agerande som syftas på i respektive punkt. Kanske behöver ni komplettera med fler exempel utifrån er arbetsplats.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är dock viktigt att jobba med att utveckla förutsättningarna kring förväntningarna i kompassen både på individ och gruppnivå. Det kan tex handla om att formulera spelregler kring hur vi samarbetar, visar respekt och omtanke på vår arbetsplats. Det som blir specifikt för varje verksamhet/arbetsplats/befattning är vilka mål som ska uppnås och vad som är ett gott resultat och god kvalité i det specifika uppdraget.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Vad är ett beteende: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förarbetet kring lönekriterierna har reflektioner uppkommit gällande innebörden av ordet beteende.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Beteende förklaras enkelt med att det är något som någon gör. Det som vi kan se eller höra någon göra.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Andra ord för beteende kan vara handlande, uppförande, uppträdande eller agerande.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kompassen är förväntade beteenden att ansvara, anpassa och agera. Dessa konkretiseras i sin tur i flera punkter vilka exemplifieras ytterligare med kännetecken och beteenden som medarbetare lyft fram som viktiga för ett gott medarbetarskap.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Ex: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Att ansvara för sitt arbete enligt uppdrag och förväntan </a:t>
            </a:r>
            <a:r>
              <a:rPr lang="sv-SE" dirty="0"/>
              <a:t>- att samarbeta och bemöta andra med respekt – </a:t>
            </a:r>
            <a:r>
              <a:rPr lang="sv-SE" i="1" dirty="0"/>
              <a:t>vara en god kollega och prata med alla. Göra alla delaktiga i gruppen. Respektera olika åsikter.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16</a:t>
            </a:fld>
            <a:endParaRPr lang="sv-SE"/>
          </a:p>
        </p:txBody>
      </p:sp>
    </p:spTree>
    <p:extLst>
      <p:ext uri="{BB962C8B-B14F-4D97-AF65-F5344CB8AC3E}">
        <p14:creationId xmlns:p14="http://schemas.microsoft.com/office/powerpoint/2010/main" val="694684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b="1" dirty="0"/>
              <a:t>Reflektionsuppgift 4:</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Syftet med övningen är att skapa delaktighet i gruppens arbete framåt. Vad behöver vi på vår arbetsplats utveckla för att vi tillsammans leva upp till förväntningarna i medarbetarkompassen? Ta med er de resonemang ni har haft i reflektionsfrågorna innan. </a:t>
            </a:r>
          </a:p>
          <a:p>
            <a:endParaRPr lang="sv-SE" b="1" dirty="0"/>
          </a:p>
          <a:p>
            <a:r>
              <a:rPr lang="sv-SE" dirty="0"/>
              <a:t>Skriv ut medarbetarkompassen i A3 format och låt medarbetarna fundera själv någon minut för att sedan enskilt sätta ut sina streck på områden att prioritera på en gemensamt ark av kompassen. Man kan sätta alla 5 streck på samma punkt om man tycker den är överläget viktigast eller välja att fördela strecken precis hur man vill. </a:t>
            </a:r>
          </a:p>
          <a:p>
            <a:endParaRPr lang="sv-SE" dirty="0"/>
          </a:p>
          <a:p>
            <a:r>
              <a:rPr lang="sv-SE" dirty="0"/>
              <a:t>För att ge förutsättningar för ett gott medarbetarskap på arbetsplatsen krävs många gånger insatser med hela gruppen. Genom denna prioriteringsövning får du som chef stöd i att se vad medarbetarna ser är viktigast att ni jobbar vidare med tillsammans. Som stöd för dig som chef rullas APT-kit ut inom olika tema under hösten 2023 och våren 2024.</a:t>
            </a:r>
          </a:p>
          <a:p>
            <a:endParaRPr lang="sv-SE" dirty="0"/>
          </a:p>
          <a:p>
            <a:r>
              <a:rPr lang="sv-SE" dirty="0"/>
              <a:t>Individuellt stödjer medarbetarsamtal och lönesamtal utveckling och uppföljning utifrån medarbetarkompassen.</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18</a:t>
            </a:fld>
            <a:endParaRPr lang="sv-SE"/>
          </a:p>
        </p:txBody>
      </p:sp>
    </p:spTree>
    <p:extLst>
      <p:ext uri="{BB962C8B-B14F-4D97-AF65-F5344CB8AC3E}">
        <p14:creationId xmlns:p14="http://schemas.microsoft.com/office/powerpoint/2010/main" val="286072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för utskrift till föregående sidas övning</a:t>
            </a:r>
          </a:p>
        </p:txBody>
      </p:sp>
      <p:sp>
        <p:nvSpPr>
          <p:cNvPr id="4" name="Platshållare för bildnummer 3"/>
          <p:cNvSpPr>
            <a:spLocks noGrp="1"/>
          </p:cNvSpPr>
          <p:nvPr>
            <p:ph type="sldNum" sz="quarter" idx="5"/>
          </p:nvPr>
        </p:nvSpPr>
        <p:spPr/>
        <p:txBody>
          <a:bodyPr/>
          <a:lstStyle/>
          <a:p>
            <a:fld id="{7383E85A-D979-A147-889D-B48953FC0DD7}" type="slidenum">
              <a:rPr lang="sv-SE" smtClean="0"/>
              <a:t>19</a:t>
            </a:fld>
            <a:endParaRPr lang="sv-SE"/>
          </a:p>
        </p:txBody>
      </p:sp>
    </p:spTree>
    <p:extLst>
      <p:ext uri="{BB962C8B-B14F-4D97-AF65-F5344CB8AC3E}">
        <p14:creationId xmlns:p14="http://schemas.microsoft.com/office/powerpoint/2010/main" val="3512487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sz="1200" dirty="0"/>
              <a:t>Hela organisationen kommer att jobba vidare med att utveckla oss utifrån våra chef- och medarbetarkompasser. Vi kommer återkommande att jobba med olika tema kring medarbetarkompassens förväntningar under kommande år.</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20</a:t>
            </a:fld>
            <a:endParaRPr lang="sv-SE"/>
          </a:p>
        </p:txBody>
      </p:sp>
    </p:spTree>
    <p:extLst>
      <p:ext uri="{BB962C8B-B14F-4D97-AF65-F5344CB8AC3E}">
        <p14:creationId xmlns:p14="http://schemas.microsoft.com/office/powerpoint/2010/main" val="101259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b="1" dirty="0"/>
          </a:p>
          <a:p>
            <a:r>
              <a:rPr lang="sv-SE" b="1" dirty="0"/>
              <a:t>Medarbetarskap i Motala kommun </a:t>
            </a:r>
            <a:r>
              <a:rPr lang="sv-SE" b="0" dirty="0"/>
              <a:t>En sammanfattning av den digitala introduktionen </a:t>
            </a:r>
            <a:r>
              <a:rPr lang="sv-SE" b="1" dirty="0"/>
              <a:t>(</a:t>
            </a:r>
            <a:r>
              <a:rPr lang="sv-SE" b="0" dirty="0"/>
              <a:t>bild 4-7 ca 5 min)</a:t>
            </a:r>
          </a:p>
          <a:p>
            <a:r>
              <a:rPr lang="sv-SE" b="1" dirty="0"/>
              <a:t>Hur efterlevs förväntningarna i medarbetarkompassen på vår arbetsplats? </a:t>
            </a:r>
            <a:r>
              <a:rPr lang="sv-SE" b="0" dirty="0"/>
              <a:t>(bild 8-13 Respektive reflektionsövning tar ca 10 min. Det finns 4 reflektionsövningar - välj ut de reflektionsfrågor som passar er verksamheten bäst.</a:t>
            </a:r>
          </a:p>
          <a:p>
            <a:r>
              <a:rPr lang="sv-SE" b="1" dirty="0"/>
              <a:t>Nya lönekriterier (</a:t>
            </a:r>
            <a:r>
              <a:rPr lang="sv-SE" b="0" dirty="0"/>
              <a:t>bild 14-15 ca 5 min)</a:t>
            </a:r>
          </a:p>
          <a:p>
            <a:r>
              <a:rPr lang="sv-SE" b="1" dirty="0"/>
              <a:t>Hur jobbar vi vidare på vår arbetsplats? (</a:t>
            </a:r>
            <a:r>
              <a:rPr lang="sv-SE" b="0" dirty="0"/>
              <a:t>Bild 16-17 Ca 10 min)</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a:t>
            </a:fld>
            <a:endParaRPr lang="sv-SE"/>
          </a:p>
        </p:txBody>
      </p:sp>
    </p:spTree>
    <p:extLst>
      <p:ext uri="{BB962C8B-B14F-4D97-AF65-F5344CB8AC3E}">
        <p14:creationId xmlns:p14="http://schemas.microsoft.com/office/powerpoint/2010/main" val="719800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STÖDTEXT: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Vi har alla ett ansvar som individ, grupp och organisation att skapa förutsättningar för att utveckla och utvecklas tillsammans. I Motala kommun finns det därför både en chefskompass och en medarbetarkompass. En chefskompass som visar vägen för ett gott chef- och ledarskap med syfte att leda verksamheten med kvalité för våra medborgare och skapa förutsättningar för ett gott medarbetarskap. En medarbetarkompass som vägleder till ett medarbetarskap med ansvar för sitt arbete, anpassning sig till förändringar och där medarbetaren är med och agerar för att utveckla och förbättra verksamheten.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Ett chef- och medarbetarskap där vi skapar förutsättningar för varandra i våra olika roller att tillsammans utveckla Motala kommun.</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4</a:t>
            </a:fld>
            <a:endParaRPr lang="sv-SE"/>
          </a:p>
        </p:txBody>
      </p:sp>
    </p:spTree>
    <p:extLst>
      <p:ext uri="{BB962C8B-B14F-4D97-AF65-F5344CB8AC3E}">
        <p14:creationId xmlns:p14="http://schemas.microsoft.com/office/powerpoint/2010/main" val="370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STÖDTEXT:</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 Motala kommuns medarbetarkompass beskrivs ett gott och förväntat medarbetarskap därför under tre rubriker;</a:t>
            </a:r>
          </a:p>
          <a:p>
            <a:r>
              <a:rPr lang="sv-SE" sz="1200" b="1" i="0" kern="1200" dirty="0">
                <a:solidFill>
                  <a:schemeClr val="tx1"/>
                </a:solidFill>
                <a:effectLst/>
                <a:latin typeface="+mn-lt"/>
                <a:ea typeface="+mn-ea"/>
                <a:cs typeface="+mn-cs"/>
              </a:rPr>
              <a:t>I relation till arbetsuppgifter</a:t>
            </a:r>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I relation till kollegor och chef </a:t>
            </a:r>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I relation till organisationen</a:t>
            </a:r>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Hur vi agerar och vilket beteende vi har i vår roll som medarbetare påverkar våra kollegor och får direkt betydelse för verksamheten och kommunens medborgare.</a:t>
            </a:r>
          </a:p>
          <a:p>
            <a:r>
              <a:rPr lang="sv-SE" sz="1200" b="0" i="0" kern="1200" dirty="0">
                <a:solidFill>
                  <a:schemeClr val="tx1"/>
                </a:solidFill>
                <a:effectLst/>
                <a:latin typeface="+mn-lt"/>
                <a:ea typeface="+mn-ea"/>
                <a:cs typeface="+mn-cs"/>
              </a:rPr>
              <a:t>Medarbetarskap är allt det vi gör i rollen som medarbetare när vi utför våra arbetsuppgifter, interagerar och samarbetar med våra arbetskamrater och chefer samt bidrar till att vår organisation fungerar och utvecklas. </a:t>
            </a:r>
          </a:p>
          <a:p>
            <a:r>
              <a:rPr lang="sv-SE" sz="1200" b="0" i="0" kern="1200" dirty="0">
                <a:solidFill>
                  <a:schemeClr val="tx1"/>
                </a:solidFill>
                <a:effectLst/>
                <a:latin typeface="+mn-lt"/>
                <a:ea typeface="+mn-ea"/>
                <a:cs typeface="+mn-cs"/>
              </a:rPr>
              <a:t>Medarbetarskap är de förhållningssätt och de beteenden som vi som medarbetare uppvisar (Söderfjäll &amp;Svensson, 2020).</a:t>
            </a:r>
          </a:p>
          <a:p>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6</a:t>
            </a:fld>
            <a:endParaRPr lang="sv-SE"/>
          </a:p>
        </p:txBody>
      </p:sp>
    </p:spTree>
    <p:extLst>
      <p:ext uri="{BB962C8B-B14F-4D97-AF65-F5344CB8AC3E}">
        <p14:creationId xmlns:p14="http://schemas.microsoft.com/office/powerpoint/2010/main" val="3929056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STÖDTEXT:</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Medarbetarkompassen har vuxit fram via ett stort medarbetarengagemang där medarbetare både via enkät och workshops lyft fram kännetecken på ett gott medarbetarskap.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Medarbetarkompassen består av tre delar vilka visar vägen för ett gott medarbetarskap i Motala kommun. I den digitala introduktionen beskrivs varje del med exempel på kännetecken som medarbete i Motala kommun lyft fram för ett gott medarbetarskap.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Medarbetare i Motala kommun förväntas:</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Ansvara </a:t>
            </a:r>
            <a:r>
              <a:rPr lang="sv-SE" sz="1200" b="0" i="0" kern="1200" dirty="0">
                <a:solidFill>
                  <a:schemeClr val="tx1"/>
                </a:solidFill>
                <a:effectLst/>
                <a:latin typeface="+mn-lt"/>
                <a:ea typeface="+mn-ea"/>
                <a:cs typeface="+mn-cs"/>
              </a:rPr>
              <a:t>för sitt arbete enligt uppdrag och förväntan</a:t>
            </a:r>
          </a:p>
          <a:p>
            <a:r>
              <a:rPr lang="sv-SE" sz="1200" b="1" i="0" kern="1200" dirty="0">
                <a:solidFill>
                  <a:schemeClr val="tx1"/>
                </a:solidFill>
                <a:effectLst/>
                <a:latin typeface="+mn-lt"/>
                <a:ea typeface="+mn-ea"/>
                <a:cs typeface="+mn-cs"/>
              </a:rPr>
              <a:t>Anpassa</a:t>
            </a:r>
            <a:r>
              <a:rPr lang="sv-SE" sz="1200" b="0" i="0" kern="1200" dirty="0">
                <a:solidFill>
                  <a:schemeClr val="tx1"/>
                </a:solidFill>
                <a:effectLst/>
                <a:latin typeface="+mn-lt"/>
                <a:ea typeface="+mn-ea"/>
                <a:cs typeface="+mn-cs"/>
              </a:rPr>
              <a:t> sig till förändring och oförutsedda händelser</a:t>
            </a:r>
          </a:p>
          <a:p>
            <a:r>
              <a:rPr lang="sv-SE" sz="1200" b="1" i="0" kern="1200" dirty="0">
                <a:solidFill>
                  <a:schemeClr val="tx1"/>
                </a:solidFill>
                <a:effectLst/>
                <a:latin typeface="+mn-lt"/>
                <a:ea typeface="+mn-ea"/>
                <a:cs typeface="+mn-cs"/>
              </a:rPr>
              <a:t>Agera</a:t>
            </a:r>
            <a:r>
              <a:rPr lang="sv-SE" sz="1200" b="0" i="0" kern="1200" dirty="0">
                <a:solidFill>
                  <a:schemeClr val="tx1"/>
                </a:solidFill>
                <a:effectLst/>
                <a:latin typeface="+mn-lt"/>
                <a:ea typeface="+mn-ea"/>
                <a:cs typeface="+mn-cs"/>
              </a:rPr>
              <a:t> för utveckling och förbättring</a:t>
            </a:r>
          </a:p>
          <a:p>
            <a:endParaRPr lang="sv-SE" sz="1200" b="0" i="0" kern="1200" dirty="0">
              <a:solidFill>
                <a:schemeClr val="tx1"/>
              </a:solidFill>
              <a:effectLst/>
              <a:latin typeface="+mn-lt"/>
              <a:ea typeface="+mn-ea"/>
              <a:cs typeface="+mn-cs"/>
            </a:endParaRPr>
          </a:p>
          <a:p>
            <a:r>
              <a:rPr lang="sv-SE" b="1" dirty="0"/>
              <a:t>Medarbetarkompassen kan läsas både lodrätt och vågrätt.</a:t>
            </a:r>
          </a:p>
          <a:p>
            <a:endParaRPr lang="sv-SE" dirty="0"/>
          </a:p>
          <a:p>
            <a:r>
              <a:rPr lang="sv-SE" dirty="0"/>
              <a:t>Lodrätt beskrivs de tre områdena att Ansvara, Anpassa och Agera och vilka förväntningar som finns inom respektive del.</a:t>
            </a:r>
          </a:p>
          <a:p>
            <a:endParaRPr lang="sv-SE" dirty="0"/>
          </a:p>
          <a:p>
            <a:r>
              <a:rPr lang="sv-SE" dirty="0"/>
              <a:t>Vågrätt kan man också följa de tre delarnas förväntningar i relation till arbetsuppgifter, i relation till arbetskamrater och chef samt i relation till organisationen. </a:t>
            </a:r>
          </a:p>
          <a:p>
            <a:endParaRPr lang="sv-SE" dirty="0"/>
          </a:p>
          <a:p>
            <a:r>
              <a:rPr lang="sv-SE" dirty="0"/>
              <a:t>För ett gott medarbetarskap krävs att man ansvarar, anpassar och agerar i relation till både arbetsuppgifter, arbetskamrater och chef samt organisationen.</a:t>
            </a:r>
          </a:p>
          <a:p>
            <a:endParaRPr lang="sv-SE" sz="1200" b="1"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7</a:t>
            </a:fld>
            <a:endParaRPr lang="sv-SE"/>
          </a:p>
        </p:txBody>
      </p:sp>
    </p:spTree>
    <p:extLst>
      <p:ext uri="{BB962C8B-B14F-4D97-AF65-F5344CB8AC3E}">
        <p14:creationId xmlns:p14="http://schemas.microsoft.com/office/powerpoint/2010/main" val="236047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dirty="0"/>
          </a:p>
          <a:p>
            <a:r>
              <a:rPr lang="sv-SE" dirty="0"/>
              <a:t>Här är medarbetarkompassen i sin helhet. Om ni är osäkra kring någon av punkterna kan ni med fördel gå tillbaka till den digitala utbildningen och klicka på punkten för att få upp vad medarbetare ser är ett gott agerande och beteende inom respektive del.</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8</a:t>
            </a:fld>
            <a:endParaRPr lang="sv-SE"/>
          </a:p>
        </p:txBody>
      </p:sp>
    </p:spTree>
    <p:extLst>
      <p:ext uri="{BB962C8B-B14F-4D97-AF65-F5344CB8AC3E}">
        <p14:creationId xmlns:p14="http://schemas.microsoft.com/office/powerpoint/2010/main" val="238077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dirty="0"/>
          </a:p>
          <a:p>
            <a:r>
              <a:rPr lang="sv-SE" dirty="0"/>
              <a:t>Ni kan välja att arbeta med samtliga 4 reflektionsfrågor eller så väljer du som mötesledare ut någon eller några av reflektionsfrågorna utifrån vad som passar er grupp och verksamhet bäst. Väljer ni att arbeta med någon av frågorna kan ni också plocka upp någon av de andra vid ett annat tillfälle.</a:t>
            </a:r>
          </a:p>
        </p:txBody>
      </p:sp>
      <p:sp>
        <p:nvSpPr>
          <p:cNvPr id="4" name="Platshållare för bildnummer 3"/>
          <p:cNvSpPr>
            <a:spLocks noGrp="1"/>
          </p:cNvSpPr>
          <p:nvPr>
            <p:ph type="sldNum" sz="quarter" idx="5"/>
          </p:nvPr>
        </p:nvSpPr>
        <p:spPr/>
        <p:txBody>
          <a:bodyPr/>
          <a:lstStyle/>
          <a:p>
            <a:fld id="{7383E85A-D979-A147-889D-B48953FC0DD7}" type="slidenum">
              <a:rPr lang="sv-SE" smtClean="0"/>
              <a:t>9</a:t>
            </a:fld>
            <a:endParaRPr lang="sv-SE"/>
          </a:p>
        </p:txBody>
      </p:sp>
    </p:spTree>
    <p:extLst>
      <p:ext uri="{BB962C8B-B14F-4D97-AF65-F5344CB8AC3E}">
        <p14:creationId xmlns:p14="http://schemas.microsoft.com/office/powerpoint/2010/main" val="717334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STÖDTEXT: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Reflektionsuppgift 1:</a:t>
            </a:r>
          </a:p>
          <a:p>
            <a:endParaRPr lang="sv-SE" dirty="0"/>
          </a:p>
          <a:p>
            <a:r>
              <a:rPr lang="sv-SE" dirty="0"/>
              <a:t>En grund för att kunna ta ansvar för sitt arbete med god kvalité för att uppnå mål och resultat är att ha kännedom om vad god kvalité är i den verksamhet man jobbar inom samt ha god kännedom kring verksamhetens övergripande uppdrag och mål. Det är också en av de viktigaste delarna i arbetet för att känna motivation och engagemang för sitt arbete.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Säkerställ att uppdraget är tydligt hos er. För en dialog i bikupor kring frågorna ovan och dela era reflektioner med varandra. Om ni konstaterar att uppdraget och/eller målen är otydliga har ni identifierat ett utvecklingsområde som ni behöver jobba vidare 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10</a:t>
            </a:fld>
            <a:endParaRPr lang="sv-SE"/>
          </a:p>
        </p:txBody>
      </p:sp>
    </p:spTree>
    <p:extLst>
      <p:ext uri="{BB962C8B-B14F-4D97-AF65-F5344CB8AC3E}">
        <p14:creationId xmlns:p14="http://schemas.microsoft.com/office/powerpoint/2010/main" val="124472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STÖDTEXT:</a:t>
            </a:r>
          </a:p>
          <a:p>
            <a:endParaRPr lang="sv-SE" dirty="0"/>
          </a:p>
          <a:p>
            <a:r>
              <a:rPr lang="sv-SE" b="1" dirty="0"/>
              <a:t>Reflektionsuppgift 2:</a:t>
            </a:r>
          </a:p>
          <a:p>
            <a:endParaRPr lang="sv-SE" dirty="0"/>
          </a:p>
          <a:p>
            <a:r>
              <a:rPr lang="sv-SE" dirty="0"/>
              <a:t>Att ta ansvar för sina arbetsuppgifter handlar inte bara om att ta ansvar för de arbetsuppgifter man har utan också om att samarbeta och bidra till ett gott arbetsklimat. Hur fungerar mötena på arbetsplatsen? Finns ett bra samtalsklimat där alla kommer till tals och våga bidra med sin åsikt? </a:t>
            </a:r>
          </a:p>
          <a:p>
            <a:endParaRPr lang="sv-SE" dirty="0"/>
          </a:p>
          <a:p>
            <a:r>
              <a:rPr lang="sv-SE" dirty="0"/>
              <a:t>Finns det förebilder i arbetsgruppen och vad är de gör, vilket beteende visar de, som påverkar gruppen, mötet och samtalsklimatet positivt?</a:t>
            </a:r>
          </a:p>
          <a:p>
            <a:endParaRPr lang="sv-SE" dirty="0"/>
          </a:p>
          <a:p>
            <a:r>
              <a:rPr lang="sv-SE" dirty="0"/>
              <a:t>Låt var och en fundera en stund och dela sedan era tankar. När kollegor lyfts fram som goda exempel be medarbetarna fundera över </a:t>
            </a:r>
            <a:r>
              <a:rPr lang="sv-SE" b="1" dirty="0"/>
              <a:t>vad</a:t>
            </a:r>
            <a:r>
              <a:rPr lang="sv-SE" dirty="0"/>
              <a:t> det är kollegan gör (vilket beteende) som uppskattas och vilket </a:t>
            </a:r>
            <a:r>
              <a:rPr lang="sv-SE" b="1" dirty="0"/>
              <a:t>effekt </a:t>
            </a:r>
            <a:r>
              <a:rPr lang="sv-SE" dirty="0"/>
              <a:t>beteenden får för er andra i gruppen.</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11</a:t>
            </a:fld>
            <a:endParaRPr lang="sv-SE"/>
          </a:p>
        </p:txBody>
      </p:sp>
    </p:spTree>
    <p:extLst>
      <p:ext uri="{BB962C8B-B14F-4D97-AF65-F5344CB8AC3E}">
        <p14:creationId xmlns:p14="http://schemas.microsoft.com/office/powerpoint/2010/main" val="2910581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kapit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12" name="Platshållare för bildnummer 11">
            <a:extLst>
              <a:ext uri="{FF2B5EF4-FFF2-40B4-BE49-F238E27FC236}">
                <a16:creationId xmlns:a16="http://schemas.microsoft.com/office/drawing/2014/main" id="{775F9B0C-A857-FD47-9E6A-6B189286224D}"/>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50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ros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5">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324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E2A4141-BB01-A44B-A36A-DDCC017DE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1F60A8D8-C29B-BD4F-9703-46D4DF81620C}"/>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1FDFAAE1-6E29-0148-ADFA-5051572A23FB}"/>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D08D41C6-9E97-8A4D-AF25-9D09C2924F6F}"/>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1736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mörkblå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6">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66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ida med bild">
    <p:spTree>
      <p:nvGrpSpPr>
        <p:cNvPr id="1" name=""/>
        <p:cNvGrpSpPr/>
        <p:nvPr/>
      </p:nvGrpSpPr>
      <p:grpSpPr>
        <a:xfrm>
          <a:off x="0" y="0"/>
          <a:ext cx="0" cy="0"/>
          <a:chOff x="0" y="0"/>
          <a:chExt cx="0" cy="0"/>
        </a:xfrm>
      </p:grpSpPr>
      <p:sp>
        <p:nvSpPr>
          <p:cNvPr id="13"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5"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dirty="0"/>
              <a:t>Klicka här för att ändra format</a:t>
            </a:r>
          </a:p>
        </p:txBody>
      </p:sp>
      <p:sp>
        <p:nvSpPr>
          <p:cNvPr id="3" name="Platshållare för bildnummer 2">
            <a:extLst>
              <a:ext uri="{FF2B5EF4-FFF2-40B4-BE49-F238E27FC236}">
                <a16:creationId xmlns:a16="http://schemas.microsoft.com/office/drawing/2014/main" id="{CFA8AB5F-8283-704B-8175-BDAD60322C0D}"/>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8"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6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dirty="0"/>
              <a:t>Klicka här för att ändra format</a:t>
            </a:r>
          </a:p>
        </p:txBody>
      </p:sp>
      <p:sp>
        <p:nvSpPr>
          <p:cNvPr id="2" name="Platshållare för bildnummer 1">
            <a:extLst>
              <a:ext uri="{FF2B5EF4-FFF2-40B4-BE49-F238E27FC236}">
                <a16:creationId xmlns:a16="http://schemas.microsoft.com/office/drawing/2014/main" id="{E951F9E6-216A-284C-A962-DDB966D293F1}"/>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4"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544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ida vit med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0"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a:t>Klicka här för att ändra format</a:t>
            </a:r>
            <a:endParaRPr lang="sv-SE" dirty="0"/>
          </a:p>
        </p:txBody>
      </p:sp>
      <p:sp>
        <p:nvSpPr>
          <p:cNvPr id="11"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128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vit utan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a:t>Klicka här för att ändra format</a:t>
            </a:r>
            <a:endParaRPr lang="sv-SE" dirty="0"/>
          </a:p>
        </p:txBody>
      </p:sp>
      <p:sp>
        <p:nvSpPr>
          <p:cNvPr id="7"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9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kapitelsid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1">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0752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mörk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96A80BCA-10E4-3D4F-981A-599BF66529B9}"/>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737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mörk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2">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78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71CF116D-D6FD-2341-8E95-7AF53214E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2D96E855-D81C-FD4E-821D-8119E720C4F5}"/>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86AFEE12-C57C-C849-9CA0-D161E46B71F6}"/>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17E29388-6420-C642-8680-B8F1A1BA77FA}"/>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6747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3">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4822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oran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C98D89CE-7826-B14C-BF8A-238E77183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628151F3-50A2-D840-9B47-BD97EF66A4FB}"/>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3EAB990B-538E-C844-A743-D37037929723}"/>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A057CA41-9427-5C48-BFDF-BE8DD649018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40307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orange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4">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1055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61A0DCB3-20C5-6047-A3E7-B5C87AEA3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B7FCFCCF-0D4D-5D4A-81BC-E5E6A080EF0D}"/>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D5679DD8-BB91-7F47-81E3-C0D1EE57AD1F}"/>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F1AA71C8-1FE0-7047-8EA9-63602B03A75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32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105C11B-CC1E-3849-9B7A-37EA9405FFA8}"/>
              </a:ext>
            </a:extLst>
          </p:cNvPr>
          <p:cNvSpPr/>
          <p:nvPr userDrawn="1"/>
        </p:nvSpPr>
        <p:spPr>
          <a:xfrm>
            <a:off x="108000" y="102393"/>
            <a:ext cx="8928000" cy="450327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2" name="Platshållare för rubrik 1">
            <a:extLst>
              <a:ext uri="{FF2B5EF4-FFF2-40B4-BE49-F238E27FC236}">
                <a16:creationId xmlns:a16="http://schemas.microsoft.com/office/drawing/2014/main" id="{3CC9E82B-5733-9048-BE26-E951DA9D00F7}"/>
              </a:ext>
            </a:extLst>
          </p:cNvPr>
          <p:cNvSpPr>
            <a:spLocks noGrp="1"/>
          </p:cNvSpPr>
          <p:nvPr>
            <p:ph type="title"/>
          </p:nvPr>
        </p:nvSpPr>
        <p:spPr>
          <a:xfrm>
            <a:off x="107999" y="102393"/>
            <a:ext cx="8927999" cy="900000"/>
          </a:xfrm>
          <a:prstGeom prst="rect">
            <a:avLst/>
          </a:prstGeom>
        </p:spPr>
        <p:txBody>
          <a:bodyPr vert="horz" lIns="288000" tIns="0" rIns="28800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394C773-AEA7-7546-9D46-9CF883B784B0}"/>
              </a:ext>
            </a:extLst>
          </p:cNvPr>
          <p:cNvSpPr>
            <a:spLocks noGrp="1"/>
          </p:cNvSpPr>
          <p:nvPr>
            <p:ph type="body" idx="1"/>
          </p:nvPr>
        </p:nvSpPr>
        <p:spPr>
          <a:xfrm>
            <a:off x="107997" y="1002393"/>
            <a:ext cx="8927998" cy="3603270"/>
          </a:xfrm>
          <a:prstGeom prst="rect">
            <a:avLst/>
          </a:prstGeom>
        </p:spPr>
        <p:txBody>
          <a:bodyPr vert="horz" lIns="288000" tIns="144000" rIns="28800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FE8C26DD-2866-334B-AD6A-61665D77E0BB}"/>
              </a:ext>
            </a:extLst>
          </p:cNvPr>
          <p:cNvSpPr>
            <a:spLocks noGrp="1"/>
          </p:cNvSpPr>
          <p:nvPr>
            <p:ph type="sldNum" sz="quarter" idx="4"/>
          </p:nvPr>
        </p:nvSpPr>
        <p:spPr>
          <a:xfrm>
            <a:off x="4290817" y="4764055"/>
            <a:ext cx="562357" cy="215444"/>
          </a:xfrm>
          <a:prstGeom prst="rect">
            <a:avLst/>
          </a:prstGeom>
        </p:spPr>
        <p:txBody>
          <a:bodyPr vert="horz" wrap="square" lIns="91440" tIns="45720" rIns="91440" bIns="45720" rtlCol="0" anchor="ctr">
            <a:spAutoFit/>
          </a:bodyPr>
          <a:lstStyle>
            <a:lvl1pPr algn="ctr">
              <a:defRPr sz="800">
                <a:solidFill>
                  <a:schemeClr val="tx1">
                    <a:tint val="75000"/>
                  </a:schemeClr>
                </a:solidFill>
                <a:latin typeface="Barlow" pitchFamily="2" charset="77"/>
              </a:defRPr>
            </a:lvl1pPr>
          </a:lstStyle>
          <a:p>
            <a:fld id="{DD7EE01C-7D4D-3049-8107-6C261A7D8CF8}" type="slidenum">
              <a:rPr lang="sv-SE" smtClean="0"/>
              <a:pPr/>
              <a:t>‹#›</a:t>
            </a:fld>
            <a:endParaRPr lang="sv-SE" dirty="0"/>
          </a:p>
        </p:txBody>
      </p:sp>
      <p:sp>
        <p:nvSpPr>
          <p:cNvPr id="7" name="textruta 6">
            <a:extLst>
              <a:ext uri="{FF2B5EF4-FFF2-40B4-BE49-F238E27FC236}">
                <a16:creationId xmlns:a16="http://schemas.microsoft.com/office/drawing/2014/main" id="{49736CD7-D0A6-3541-9784-6959D6FD5147}"/>
              </a:ext>
            </a:extLst>
          </p:cNvPr>
          <p:cNvSpPr txBox="1"/>
          <p:nvPr userDrawn="1"/>
        </p:nvSpPr>
        <p:spPr>
          <a:xfrm>
            <a:off x="107996" y="4802528"/>
            <a:ext cx="741257" cy="138499"/>
          </a:xfrm>
          <a:prstGeom prst="rect">
            <a:avLst/>
          </a:prstGeom>
          <a:noFill/>
        </p:spPr>
        <p:txBody>
          <a:bodyPr wrap="none" lIns="288000" tIns="0" rIns="0" bIns="0" rtlCol="0" anchor="ctr" anchorCtr="0">
            <a:spAutoFit/>
          </a:bodyPr>
          <a:lstStyle/>
          <a:p>
            <a:r>
              <a:rPr lang="sv-SE" sz="900" b="0" i="0" dirty="0">
                <a:latin typeface="Barlow Semi Condensed SemiBold" pitchFamily="2" charset="77"/>
              </a:rPr>
              <a:t>motala.se</a:t>
            </a:r>
          </a:p>
        </p:txBody>
      </p:sp>
      <p:pic>
        <p:nvPicPr>
          <p:cNvPr id="11" name="Bild 10">
            <a:extLst>
              <a:ext uri="{FF2B5EF4-FFF2-40B4-BE49-F238E27FC236}">
                <a16:creationId xmlns:a16="http://schemas.microsoft.com/office/drawing/2014/main" id="{F56319D0-4C8A-814E-BBF3-103251DA5B7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84571" y="4697385"/>
            <a:ext cx="663429" cy="360000"/>
          </a:xfrm>
          <a:prstGeom prst="rect">
            <a:avLst/>
          </a:prstGeom>
        </p:spPr>
      </p:pic>
      <p:pic>
        <p:nvPicPr>
          <p:cNvPr id="26" name="Bild 25">
            <a:extLst>
              <a:ext uri="{FF2B5EF4-FFF2-40B4-BE49-F238E27FC236}">
                <a16:creationId xmlns:a16="http://schemas.microsoft.com/office/drawing/2014/main" id="{784DDFEA-86B9-0A41-B46D-1D1572E81FA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220873" y="2352782"/>
            <a:ext cx="3816646" cy="2252881"/>
          </a:xfrm>
          <a:prstGeom prst="rect">
            <a:avLst/>
          </a:prstGeom>
        </p:spPr>
      </p:pic>
    </p:spTree>
    <p:extLst>
      <p:ext uri="{BB962C8B-B14F-4D97-AF65-F5344CB8AC3E}">
        <p14:creationId xmlns:p14="http://schemas.microsoft.com/office/powerpoint/2010/main" val="334675449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6" r:id="rId3"/>
    <p:sldLayoutId id="2147483676" r:id="rId4"/>
    <p:sldLayoutId id="2147483667" r:id="rId5"/>
    <p:sldLayoutId id="2147483678" r:id="rId6"/>
    <p:sldLayoutId id="2147483668" r:id="rId7"/>
    <p:sldLayoutId id="2147483679" r:id="rId8"/>
    <p:sldLayoutId id="2147483669" r:id="rId9"/>
    <p:sldLayoutId id="2147483680" r:id="rId10"/>
    <p:sldLayoutId id="2147483670" r:id="rId11"/>
    <p:sldLayoutId id="2147483681" r:id="rId12"/>
    <p:sldLayoutId id="2147483665" r:id="rId13"/>
    <p:sldLayoutId id="2147483671" r:id="rId14"/>
    <p:sldLayoutId id="2147483677" r:id="rId15"/>
    <p:sldLayoutId id="2147483675" r:id="rId16"/>
  </p:sldLayoutIdLst>
  <p:hf sldNum="0" hdr="0" ftr="0" dt="0"/>
  <p:txStyles>
    <p:titleStyle>
      <a:lvl1pPr algn="l" defTabSz="685800" rtl="0" eaLnBrk="1" latinLnBrk="0" hangingPunct="1">
        <a:lnSpc>
          <a:spcPct val="90000"/>
        </a:lnSpc>
        <a:spcBef>
          <a:spcPct val="0"/>
        </a:spcBef>
        <a:buNone/>
        <a:defRPr sz="2800" b="0" i="0" kern="1200">
          <a:solidFill>
            <a:schemeClr val="tx1"/>
          </a:solidFill>
          <a:latin typeface="Barlow Semi Condensed SemiBold" pitchFamily="2" charset="77"/>
          <a:ea typeface="+mj-ea"/>
          <a:cs typeface="+mj-cs"/>
        </a:defRPr>
      </a:lvl1pPr>
    </p:titleStyle>
    <p:body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0E55F66-D4DC-43DA-9C7F-95E6B0AA7460}"/>
              </a:ext>
            </a:extLst>
          </p:cNvPr>
          <p:cNvSpPr>
            <a:spLocks noGrp="1"/>
          </p:cNvSpPr>
          <p:nvPr>
            <p:ph type="body" sz="quarter" idx="14"/>
          </p:nvPr>
        </p:nvSpPr>
        <p:spPr>
          <a:xfrm>
            <a:off x="107951" y="102394"/>
            <a:ext cx="7118759" cy="2469356"/>
          </a:xfrm>
        </p:spPr>
        <p:txBody>
          <a:bodyPr/>
          <a:lstStyle/>
          <a:p>
            <a:r>
              <a:rPr lang="sv-SE" dirty="0"/>
              <a:t>Medarbetakompass och nya lönekriterier</a:t>
            </a:r>
          </a:p>
        </p:txBody>
      </p:sp>
      <p:sp>
        <p:nvSpPr>
          <p:cNvPr id="3" name="Underrubrik 2">
            <a:extLst>
              <a:ext uri="{FF2B5EF4-FFF2-40B4-BE49-F238E27FC236}">
                <a16:creationId xmlns:a16="http://schemas.microsoft.com/office/drawing/2014/main" id="{68BD2698-2F73-4C74-9114-87B377BBB255}"/>
              </a:ext>
            </a:extLst>
          </p:cNvPr>
          <p:cNvSpPr>
            <a:spLocks noGrp="1"/>
          </p:cNvSpPr>
          <p:nvPr>
            <p:ph type="subTitle" idx="1"/>
          </p:nvPr>
        </p:nvSpPr>
        <p:spPr/>
        <p:txBody>
          <a:bodyPr/>
          <a:lstStyle/>
          <a:p>
            <a:r>
              <a:rPr lang="sv-SE" dirty="0"/>
              <a:t>Workshop sep/okt 2023</a:t>
            </a:r>
          </a:p>
        </p:txBody>
      </p:sp>
    </p:spTree>
    <p:extLst>
      <p:ext uri="{BB962C8B-B14F-4D97-AF65-F5344CB8AC3E}">
        <p14:creationId xmlns:p14="http://schemas.microsoft.com/office/powerpoint/2010/main" val="48919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49C5BD5-07BD-41EB-A81C-4CDB3F74DF73}"/>
              </a:ext>
            </a:extLst>
          </p:cNvPr>
          <p:cNvPicPr>
            <a:picLocks noChangeAspect="1"/>
          </p:cNvPicPr>
          <p:nvPr/>
        </p:nvPicPr>
        <p:blipFill>
          <a:blip r:embed="rId3"/>
          <a:stretch>
            <a:fillRect/>
          </a:stretch>
        </p:blipFill>
        <p:spPr>
          <a:xfrm>
            <a:off x="3458531" y="-77792"/>
            <a:ext cx="5769373" cy="3302774"/>
          </a:xfrm>
          <a:prstGeom prst="rect">
            <a:avLst/>
          </a:prstGeom>
        </p:spPr>
      </p:pic>
      <p:sp>
        <p:nvSpPr>
          <p:cNvPr id="6" name="Rektangel: rundade hörn 5">
            <a:extLst>
              <a:ext uri="{FF2B5EF4-FFF2-40B4-BE49-F238E27FC236}">
                <a16:creationId xmlns:a16="http://schemas.microsoft.com/office/drawing/2014/main" id="{32EF2F09-8498-4AE3-808F-BFB2610FE94F}"/>
              </a:ext>
            </a:extLst>
          </p:cNvPr>
          <p:cNvSpPr/>
          <p:nvPr/>
        </p:nvSpPr>
        <p:spPr>
          <a:xfrm>
            <a:off x="361011" y="2166994"/>
            <a:ext cx="5349676" cy="2246671"/>
          </a:xfrm>
          <a:prstGeom prst="roundRect">
            <a:avLst/>
          </a:prstGeom>
          <a:solidFill>
            <a:schemeClr val="accent2">
              <a:alpha val="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400" i="1" dirty="0">
                <a:solidFill>
                  <a:schemeClr val="tx1"/>
                </a:solidFill>
              </a:rPr>
              <a:t>Att ta ansvar i sitt uppdrag innebär till stor del att utföra sitt arbete med god kvalité för att uppnå mål och resultat utifrån ett medborgarperspektiv. </a:t>
            </a:r>
          </a:p>
          <a:p>
            <a:endParaRPr lang="sv-SE" sz="1400" dirty="0">
              <a:solidFill>
                <a:schemeClr val="tx1"/>
              </a:solidFill>
            </a:endParaRPr>
          </a:p>
          <a:p>
            <a:r>
              <a:rPr lang="sv-SE" sz="1400" b="1" dirty="0">
                <a:solidFill>
                  <a:schemeClr val="tx1"/>
                </a:solidFill>
              </a:rPr>
              <a:t>Är det tydligt hur du förväntas bidra till verksamhetens övergripande uppdrag?</a:t>
            </a:r>
          </a:p>
          <a:p>
            <a:endParaRPr lang="sv-SE" sz="1400" b="1" dirty="0">
              <a:solidFill>
                <a:schemeClr val="tx1"/>
              </a:solidFill>
            </a:endParaRPr>
          </a:p>
          <a:p>
            <a:r>
              <a:rPr lang="sv-SE" sz="1400" b="1" dirty="0">
                <a:solidFill>
                  <a:schemeClr val="tx1"/>
                </a:solidFill>
              </a:rPr>
              <a:t>Är det tydligt på vilket sätt ditt arbete bidrar till att verksamheten når sina mål?</a:t>
            </a:r>
          </a:p>
        </p:txBody>
      </p:sp>
    </p:spTree>
    <p:extLst>
      <p:ext uri="{BB962C8B-B14F-4D97-AF65-F5344CB8AC3E}">
        <p14:creationId xmlns:p14="http://schemas.microsoft.com/office/powerpoint/2010/main" val="308573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97D85FF8-07C5-4DBD-B496-AA07C3D54E7B}"/>
              </a:ext>
            </a:extLst>
          </p:cNvPr>
          <p:cNvPicPr>
            <a:picLocks noChangeAspect="1"/>
          </p:cNvPicPr>
          <p:nvPr/>
        </p:nvPicPr>
        <p:blipFill>
          <a:blip r:embed="rId3"/>
          <a:stretch>
            <a:fillRect/>
          </a:stretch>
        </p:blipFill>
        <p:spPr>
          <a:xfrm>
            <a:off x="3458531" y="-77792"/>
            <a:ext cx="5769373" cy="3302774"/>
          </a:xfrm>
          <a:prstGeom prst="rect">
            <a:avLst/>
          </a:prstGeom>
        </p:spPr>
      </p:pic>
      <p:sp>
        <p:nvSpPr>
          <p:cNvPr id="2" name="Rektangel: rundade hörn 1">
            <a:extLst>
              <a:ext uri="{FF2B5EF4-FFF2-40B4-BE49-F238E27FC236}">
                <a16:creationId xmlns:a16="http://schemas.microsoft.com/office/drawing/2014/main" id="{B7B6F7FA-6E28-4D75-9DE0-50059A7DBA86}"/>
              </a:ext>
            </a:extLst>
          </p:cNvPr>
          <p:cNvSpPr/>
          <p:nvPr/>
        </p:nvSpPr>
        <p:spPr>
          <a:xfrm>
            <a:off x="481781" y="2187678"/>
            <a:ext cx="4660490" cy="2246671"/>
          </a:xfrm>
          <a:prstGeom prst="roundRect">
            <a:avLst/>
          </a:prstGeom>
          <a:solidFill>
            <a:schemeClr val="accent2">
              <a:alpha val="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i="1" dirty="0">
                <a:solidFill>
                  <a:schemeClr val="tx1"/>
                </a:solidFill>
              </a:rPr>
              <a:t>Att ta ansvar i sitt uppdrag handlar inte bara om att ta ansvar för de arbetsuppgifter man har utan också om att samarbeta och bidra till ett gott arbetsklimat. </a:t>
            </a:r>
          </a:p>
          <a:p>
            <a:pPr algn="ctr"/>
            <a:endParaRPr lang="sv-SE" dirty="0">
              <a:solidFill>
                <a:schemeClr val="tx1"/>
              </a:solidFill>
            </a:endParaRPr>
          </a:p>
          <a:p>
            <a:r>
              <a:rPr lang="sv-SE" sz="1400" b="1" dirty="0">
                <a:solidFill>
                  <a:schemeClr val="tx1"/>
                </a:solidFill>
              </a:rPr>
              <a:t>Vem i vår arbetsgrupp tycker du bidrar till ett gott samtalsklimat och en god stämning?</a:t>
            </a:r>
          </a:p>
          <a:p>
            <a:endParaRPr lang="sv-SE" sz="1400" dirty="0">
              <a:solidFill>
                <a:schemeClr val="tx1"/>
              </a:solidFill>
            </a:endParaRPr>
          </a:p>
          <a:p>
            <a:r>
              <a:rPr lang="sv-SE" sz="1400" b="1" dirty="0">
                <a:solidFill>
                  <a:schemeClr val="tx1"/>
                </a:solidFill>
              </a:rPr>
              <a:t>Vad är det din kollega gör som du uppskattar?</a:t>
            </a:r>
            <a:endParaRPr lang="sv-SE" sz="1400" dirty="0">
              <a:solidFill>
                <a:schemeClr val="tx1"/>
              </a:solidFill>
            </a:endParaRPr>
          </a:p>
        </p:txBody>
      </p:sp>
    </p:spTree>
    <p:extLst>
      <p:ext uri="{BB962C8B-B14F-4D97-AF65-F5344CB8AC3E}">
        <p14:creationId xmlns:p14="http://schemas.microsoft.com/office/powerpoint/2010/main" val="339841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1CA65EA-4DA0-4B61-8B73-9E2906E9CA0F}"/>
              </a:ext>
            </a:extLst>
          </p:cNvPr>
          <p:cNvPicPr>
            <a:picLocks noChangeAspect="1"/>
          </p:cNvPicPr>
          <p:nvPr/>
        </p:nvPicPr>
        <p:blipFill>
          <a:blip r:embed="rId3"/>
          <a:stretch>
            <a:fillRect/>
          </a:stretch>
        </p:blipFill>
        <p:spPr>
          <a:xfrm>
            <a:off x="3588774" y="-68826"/>
            <a:ext cx="5555226" cy="3180183"/>
          </a:xfrm>
          <a:prstGeom prst="rect">
            <a:avLst/>
          </a:prstGeom>
        </p:spPr>
      </p:pic>
      <p:sp>
        <p:nvSpPr>
          <p:cNvPr id="2" name="Rektangel: rundade hörn 1">
            <a:extLst>
              <a:ext uri="{FF2B5EF4-FFF2-40B4-BE49-F238E27FC236}">
                <a16:creationId xmlns:a16="http://schemas.microsoft.com/office/drawing/2014/main" id="{806282C3-5DD4-419E-8D82-BE9AEED8DABF}"/>
              </a:ext>
            </a:extLst>
          </p:cNvPr>
          <p:cNvSpPr/>
          <p:nvPr/>
        </p:nvSpPr>
        <p:spPr>
          <a:xfrm>
            <a:off x="186811" y="2851355"/>
            <a:ext cx="8711383" cy="2064774"/>
          </a:xfrm>
          <a:prstGeom prst="roundRect">
            <a:avLst/>
          </a:prstGeom>
          <a:solidFill>
            <a:srgbClr val="FFF0EB"/>
          </a:solid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250" i="1" dirty="0"/>
              <a:t>Det mesta av lärandet sker i det dagliga arbetet så kallade ”på-jobbet erfarenheter". Lärandet sker när vi jobbar praktiskt med de arbetsuppgifter som vi behöver lära oss. Vi lär oss genom att testa nya arbetsuppgifter, utmanas i att ta ansvar för nya arbetsuppgifter eller uppdrag. Det handlar om att lära sig av sina misstag och framförallt att få kontinuerlig och direkt feedback. </a:t>
            </a:r>
            <a:endParaRPr lang="sv-SE" sz="1600" b="1" i="1" dirty="0"/>
          </a:p>
          <a:p>
            <a:pPr algn="ctr"/>
            <a:r>
              <a:rPr lang="sv-SE" sz="1400" b="1" dirty="0"/>
              <a:t>Hur lär vi oss av varandra på vår arbetsplats?</a:t>
            </a:r>
          </a:p>
          <a:p>
            <a:pPr algn="ctr"/>
            <a:r>
              <a:rPr lang="sv-SE" sz="1200" dirty="0"/>
              <a:t>Hur byter vi erfarenheter på vår arbetsplats? </a:t>
            </a:r>
          </a:p>
          <a:p>
            <a:pPr algn="ctr"/>
            <a:r>
              <a:rPr lang="sv-SE" sz="1200" dirty="0"/>
              <a:t>Delar vi med oss av våra misstag och lär av dem? </a:t>
            </a:r>
          </a:p>
          <a:p>
            <a:pPr algn="ctr"/>
            <a:r>
              <a:rPr lang="sv-SE" sz="1200" dirty="0"/>
              <a:t>Vågar vi testa nya arbetssätt?</a:t>
            </a:r>
          </a:p>
          <a:p>
            <a:pPr algn="ctr"/>
            <a:endParaRPr lang="sv-SE" sz="1600" b="1" dirty="0"/>
          </a:p>
        </p:txBody>
      </p:sp>
    </p:spTree>
    <p:extLst>
      <p:ext uri="{BB962C8B-B14F-4D97-AF65-F5344CB8AC3E}">
        <p14:creationId xmlns:p14="http://schemas.microsoft.com/office/powerpoint/2010/main" val="233795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2CBD259-FD5E-4939-934F-AF7BE5DA893B}"/>
              </a:ext>
            </a:extLst>
          </p:cNvPr>
          <p:cNvPicPr>
            <a:picLocks noChangeAspect="1"/>
          </p:cNvPicPr>
          <p:nvPr/>
        </p:nvPicPr>
        <p:blipFill>
          <a:blip r:embed="rId3"/>
          <a:stretch>
            <a:fillRect/>
          </a:stretch>
        </p:blipFill>
        <p:spPr>
          <a:xfrm>
            <a:off x="3936235" y="181155"/>
            <a:ext cx="5221013" cy="2988857"/>
          </a:xfrm>
          <a:prstGeom prst="rect">
            <a:avLst/>
          </a:prstGeom>
        </p:spPr>
      </p:pic>
      <p:sp>
        <p:nvSpPr>
          <p:cNvPr id="2" name="Rektangel: rundade hörn 1">
            <a:extLst>
              <a:ext uri="{FF2B5EF4-FFF2-40B4-BE49-F238E27FC236}">
                <a16:creationId xmlns:a16="http://schemas.microsoft.com/office/drawing/2014/main" id="{DA2C9C0A-537C-46A0-BDDD-7BCB8680E9C0}"/>
              </a:ext>
            </a:extLst>
          </p:cNvPr>
          <p:cNvSpPr/>
          <p:nvPr/>
        </p:nvSpPr>
        <p:spPr>
          <a:xfrm>
            <a:off x="172530" y="151658"/>
            <a:ext cx="4166558" cy="4768645"/>
          </a:xfrm>
          <a:prstGeom prst="roundRect">
            <a:avLst/>
          </a:prstGeom>
          <a:solidFill>
            <a:schemeClr val="accent6">
              <a:lumMod val="20000"/>
              <a:lumOff val="80000"/>
              <a:alpha val="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2" spcCol="0" rtlCol="0" fromWordArt="0" anchor="ctr" anchorCtr="0" forceAA="0" compatLnSpc="1">
            <a:prstTxWarp prst="textNoShape">
              <a:avLst/>
            </a:prstTxWarp>
            <a:noAutofit/>
          </a:bodyPr>
          <a:lstStyle/>
          <a:p>
            <a:r>
              <a:rPr lang="sv-SE" b="1" dirty="0">
                <a:solidFill>
                  <a:schemeClr val="tx1"/>
                </a:solidFill>
              </a:rPr>
              <a:t>Att agera för utveckling och förbättring:</a:t>
            </a:r>
          </a:p>
          <a:p>
            <a:endParaRPr lang="sv-SE" sz="900" b="1" dirty="0">
              <a:solidFill>
                <a:schemeClr val="tx1"/>
              </a:solidFill>
            </a:endParaRPr>
          </a:p>
          <a:p>
            <a:r>
              <a:rPr lang="sv-SE" sz="900" b="1" dirty="0">
                <a:solidFill>
                  <a:schemeClr val="tx1"/>
                </a:solidFill>
              </a:rPr>
              <a:t>Jag delar ofta med mig av tips och förslag på saker jag tror kan effektivisera vårt arbete</a:t>
            </a:r>
          </a:p>
          <a:p>
            <a:endParaRPr lang="sv-SE" sz="900" b="1" dirty="0">
              <a:solidFill>
                <a:schemeClr val="tx1"/>
              </a:solidFill>
            </a:endParaRPr>
          </a:p>
          <a:p>
            <a:r>
              <a:rPr lang="sv-SE" sz="900" b="1" dirty="0">
                <a:solidFill>
                  <a:schemeClr val="tx1"/>
                </a:solidFill>
              </a:rPr>
              <a:t>Jag ber ofta andra att komma med förslag på saker som kan förbättras i vårat gemensamma arbete</a:t>
            </a:r>
          </a:p>
          <a:p>
            <a:endParaRPr lang="sv-SE" sz="900" b="1" dirty="0">
              <a:solidFill>
                <a:schemeClr val="tx1"/>
              </a:solidFill>
            </a:endParaRPr>
          </a:p>
          <a:p>
            <a:r>
              <a:rPr lang="sv-SE" sz="900" b="1" dirty="0">
                <a:solidFill>
                  <a:schemeClr val="tx1"/>
                </a:solidFill>
              </a:rPr>
              <a:t>Jag brukar vara noga med att informerar andra om saker som kanske kan vara bra för dem att känna till</a:t>
            </a:r>
          </a:p>
          <a:p>
            <a:endParaRPr lang="sv-SE" sz="900" b="1" dirty="0">
              <a:solidFill>
                <a:schemeClr val="tx1"/>
              </a:solidFill>
            </a:endParaRPr>
          </a:p>
          <a:p>
            <a:r>
              <a:rPr lang="sv-SE" sz="900" b="1" dirty="0">
                <a:solidFill>
                  <a:schemeClr val="tx1"/>
                </a:solidFill>
              </a:rPr>
              <a:t>Om jag begår ett misstag brukar jag berätta om det så att andra slipper göra samma misstag</a:t>
            </a:r>
          </a:p>
          <a:p>
            <a:endParaRPr lang="sv-SE" sz="900" b="1" dirty="0">
              <a:solidFill>
                <a:schemeClr val="tx1"/>
              </a:solidFill>
            </a:endParaRPr>
          </a:p>
          <a:p>
            <a:r>
              <a:rPr lang="sv-SE" sz="900" b="1" dirty="0">
                <a:solidFill>
                  <a:schemeClr val="tx1"/>
                </a:solidFill>
              </a:rPr>
              <a:t>Jag ber ofta andra om tips och feedback för att utvecklas i mitt arbete</a:t>
            </a:r>
          </a:p>
          <a:p>
            <a:endParaRPr lang="sv-SE" sz="900" b="1" dirty="0">
              <a:solidFill>
                <a:schemeClr val="tx1"/>
              </a:solidFill>
            </a:endParaRPr>
          </a:p>
          <a:p>
            <a:r>
              <a:rPr lang="sv-SE" sz="900" b="1" dirty="0">
                <a:solidFill>
                  <a:schemeClr val="tx1"/>
                </a:solidFill>
              </a:rPr>
              <a:t>Jag ger mina kollegor feedback när de gör något som får mig att utvecklas och göra ett bra jobb</a:t>
            </a:r>
          </a:p>
          <a:p>
            <a:endParaRPr lang="sv-SE" b="1" dirty="0">
              <a:solidFill>
                <a:schemeClr val="tx1"/>
              </a:solidFill>
            </a:endParaRPr>
          </a:p>
          <a:p>
            <a:endParaRPr lang="sv-SE" b="1" dirty="0">
              <a:solidFill>
                <a:schemeClr val="tx1"/>
              </a:solidFill>
            </a:endParaRPr>
          </a:p>
          <a:p>
            <a:r>
              <a:rPr lang="sv-SE" sz="800" b="1" dirty="0">
                <a:solidFill>
                  <a:schemeClr val="tx1"/>
                </a:solidFill>
              </a:rPr>
              <a:t>Aldrig    Några	    Någon       varje   </a:t>
            </a:r>
          </a:p>
          <a:p>
            <a:r>
              <a:rPr lang="sv-SE" sz="800" b="1" dirty="0">
                <a:solidFill>
                  <a:schemeClr val="tx1"/>
                </a:solidFill>
              </a:rPr>
              <a:t>               gånger    gång i       vecka</a:t>
            </a:r>
          </a:p>
          <a:p>
            <a:r>
              <a:rPr lang="sv-SE" sz="800" b="1" dirty="0">
                <a:solidFill>
                  <a:schemeClr val="tx1"/>
                </a:solidFill>
              </a:rPr>
              <a:t>               om året   månaden </a:t>
            </a:r>
          </a:p>
        </p:txBody>
      </p:sp>
      <p:pic>
        <p:nvPicPr>
          <p:cNvPr id="5" name="Bildobjekt 4">
            <a:extLst>
              <a:ext uri="{FF2B5EF4-FFF2-40B4-BE49-F238E27FC236}">
                <a16:creationId xmlns:a16="http://schemas.microsoft.com/office/drawing/2014/main" id="{88DE4C1B-4E0F-4558-BC81-BEB9E8FCF4F5}"/>
              </a:ext>
            </a:extLst>
          </p:cNvPr>
          <p:cNvPicPr>
            <a:picLocks noChangeAspect="1"/>
          </p:cNvPicPr>
          <p:nvPr/>
        </p:nvPicPr>
        <p:blipFill>
          <a:blip r:embed="rId4"/>
          <a:stretch>
            <a:fillRect/>
          </a:stretch>
        </p:blipFill>
        <p:spPr>
          <a:xfrm>
            <a:off x="2330245" y="2007835"/>
            <a:ext cx="1457528" cy="257211"/>
          </a:xfrm>
          <a:prstGeom prst="rect">
            <a:avLst/>
          </a:prstGeom>
        </p:spPr>
      </p:pic>
      <p:pic>
        <p:nvPicPr>
          <p:cNvPr id="6" name="Bildobjekt 5">
            <a:extLst>
              <a:ext uri="{FF2B5EF4-FFF2-40B4-BE49-F238E27FC236}">
                <a16:creationId xmlns:a16="http://schemas.microsoft.com/office/drawing/2014/main" id="{5FD1E329-917F-45D5-93EA-03206D0B8A01}"/>
              </a:ext>
            </a:extLst>
          </p:cNvPr>
          <p:cNvPicPr>
            <a:picLocks noChangeAspect="1"/>
          </p:cNvPicPr>
          <p:nvPr/>
        </p:nvPicPr>
        <p:blipFill>
          <a:blip r:embed="rId4"/>
          <a:stretch>
            <a:fillRect/>
          </a:stretch>
        </p:blipFill>
        <p:spPr>
          <a:xfrm>
            <a:off x="2325812" y="2541010"/>
            <a:ext cx="1457528" cy="257211"/>
          </a:xfrm>
          <a:prstGeom prst="rect">
            <a:avLst/>
          </a:prstGeom>
        </p:spPr>
      </p:pic>
      <p:pic>
        <p:nvPicPr>
          <p:cNvPr id="11" name="Bildobjekt 10">
            <a:extLst>
              <a:ext uri="{FF2B5EF4-FFF2-40B4-BE49-F238E27FC236}">
                <a16:creationId xmlns:a16="http://schemas.microsoft.com/office/drawing/2014/main" id="{8C51204F-8820-4FA3-97FE-762F5302CD8C}"/>
              </a:ext>
            </a:extLst>
          </p:cNvPr>
          <p:cNvPicPr>
            <a:picLocks noChangeAspect="1"/>
          </p:cNvPicPr>
          <p:nvPr/>
        </p:nvPicPr>
        <p:blipFill>
          <a:blip r:embed="rId4"/>
          <a:stretch>
            <a:fillRect/>
          </a:stretch>
        </p:blipFill>
        <p:spPr>
          <a:xfrm>
            <a:off x="2325812" y="3074185"/>
            <a:ext cx="1457528" cy="257211"/>
          </a:xfrm>
          <a:prstGeom prst="rect">
            <a:avLst/>
          </a:prstGeom>
        </p:spPr>
      </p:pic>
      <p:pic>
        <p:nvPicPr>
          <p:cNvPr id="12" name="Bildobjekt 11">
            <a:extLst>
              <a:ext uri="{FF2B5EF4-FFF2-40B4-BE49-F238E27FC236}">
                <a16:creationId xmlns:a16="http://schemas.microsoft.com/office/drawing/2014/main" id="{276E76E1-6473-4C87-B764-5B50E9290113}"/>
              </a:ext>
            </a:extLst>
          </p:cNvPr>
          <p:cNvPicPr>
            <a:picLocks noChangeAspect="1"/>
          </p:cNvPicPr>
          <p:nvPr/>
        </p:nvPicPr>
        <p:blipFill>
          <a:blip r:embed="rId4"/>
          <a:stretch>
            <a:fillRect/>
          </a:stretch>
        </p:blipFill>
        <p:spPr>
          <a:xfrm>
            <a:off x="2330245" y="3615156"/>
            <a:ext cx="1457528" cy="257211"/>
          </a:xfrm>
          <a:prstGeom prst="rect">
            <a:avLst/>
          </a:prstGeom>
        </p:spPr>
      </p:pic>
      <p:pic>
        <p:nvPicPr>
          <p:cNvPr id="13" name="Bildobjekt 12">
            <a:extLst>
              <a:ext uri="{FF2B5EF4-FFF2-40B4-BE49-F238E27FC236}">
                <a16:creationId xmlns:a16="http://schemas.microsoft.com/office/drawing/2014/main" id="{53148F82-C7DF-4DA5-B180-40326AC64434}"/>
              </a:ext>
            </a:extLst>
          </p:cNvPr>
          <p:cNvPicPr>
            <a:picLocks noChangeAspect="1"/>
          </p:cNvPicPr>
          <p:nvPr/>
        </p:nvPicPr>
        <p:blipFill>
          <a:blip r:embed="rId4"/>
          <a:stretch>
            <a:fillRect/>
          </a:stretch>
        </p:blipFill>
        <p:spPr>
          <a:xfrm>
            <a:off x="2330245" y="4220765"/>
            <a:ext cx="1457528" cy="257211"/>
          </a:xfrm>
          <a:prstGeom prst="rect">
            <a:avLst/>
          </a:prstGeom>
        </p:spPr>
      </p:pic>
      <p:pic>
        <p:nvPicPr>
          <p:cNvPr id="24" name="Bildobjekt 23">
            <a:extLst>
              <a:ext uri="{FF2B5EF4-FFF2-40B4-BE49-F238E27FC236}">
                <a16:creationId xmlns:a16="http://schemas.microsoft.com/office/drawing/2014/main" id="{090DCA6E-B794-4EE5-9953-C29CF0304B25}"/>
              </a:ext>
            </a:extLst>
          </p:cNvPr>
          <p:cNvPicPr>
            <a:picLocks noChangeAspect="1"/>
          </p:cNvPicPr>
          <p:nvPr/>
        </p:nvPicPr>
        <p:blipFill>
          <a:blip r:embed="rId4"/>
          <a:stretch>
            <a:fillRect/>
          </a:stretch>
        </p:blipFill>
        <p:spPr>
          <a:xfrm>
            <a:off x="2325812" y="1463651"/>
            <a:ext cx="1457528" cy="257211"/>
          </a:xfrm>
          <a:prstGeom prst="rect">
            <a:avLst/>
          </a:prstGeom>
        </p:spPr>
      </p:pic>
    </p:spTree>
    <p:extLst>
      <p:ext uri="{BB962C8B-B14F-4D97-AF65-F5344CB8AC3E}">
        <p14:creationId xmlns:p14="http://schemas.microsoft.com/office/powerpoint/2010/main" val="310816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04013AC5-DB54-4B65-ADB5-7AE2A1E64EFF}"/>
              </a:ext>
            </a:extLst>
          </p:cNvPr>
          <p:cNvPicPr>
            <a:picLocks noGrp="1" noChangeAspect="1"/>
          </p:cNvPicPr>
          <p:nvPr>
            <p:ph type="pic" sz="quarter" idx="13"/>
          </p:nvPr>
        </p:nvPicPr>
        <p:blipFill>
          <a:blip r:embed="rId2"/>
          <a:srcRect t="14323" b="14323"/>
          <a:stretch>
            <a:fillRect/>
          </a:stretch>
        </p:blipFill>
        <p:spPr/>
      </p:pic>
      <p:sp>
        <p:nvSpPr>
          <p:cNvPr id="3" name="Platshållare för text 2">
            <a:extLst>
              <a:ext uri="{FF2B5EF4-FFF2-40B4-BE49-F238E27FC236}">
                <a16:creationId xmlns:a16="http://schemas.microsoft.com/office/drawing/2014/main" id="{1340F529-1A26-4665-9035-54FFA03F0BE6}"/>
              </a:ext>
            </a:extLst>
          </p:cNvPr>
          <p:cNvSpPr>
            <a:spLocks noGrp="1"/>
          </p:cNvSpPr>
          <p:nvPr>
            <p:ph type="body" sz="quarter" idx="14"/>
          </p:nvPr>
        </p:nvSpPr>
        <p:spPr>
          <a:xfrm>
            <a:off x="107951" y="2060274"/>
            <a:ext cx="2933231" cy="576293"/>
          </a:xfrm>
        </p:spPr>
        <p:txBody>
          <a:bodyPr/>
          <a:lstStyle/>
          <a:p>
            <a:r>
              <a:rPr lang="sv-SE" dirty="0"/>
              <a:t>Nya lönekriterier</a:t>
            </a:r>
          </a:p>
        </p:txBody>
      </p:sp>
    </p:spTree>
    <p:extLst>
      <p:ext uri="{BB962C8B-B14F-4D97-AF65-F5344CB8AC3E}">
        <p14:creationId xmlns:p14="http://schemas.microsoft.com/office/powerpoint/2010/main" val="337317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442C37-1EB8-460E-A2C9-9337496CEC2C}"/>
              </a:ext>
            </a:extLst>
          </p:cNvPr>
          <p:cNvSpPr>
            <a:spLocks noGrp="1"/>
          </p:cNvSpPr>
          <p:nvPr>
            <p:ph type="title"/>
          </p:nvPr>
        </p:nvSpPr>
        <p:spPr/>
        <p:txBody>
          <a:bodyPr/>
          <a:lstStyle/>
          <a:p>
            <a:r>
              <a:rPr lang="sv-SE" dirty="0"/>
              <a:t>Medarbetarkompassens förväntningar blir våra lönekriterier</a:t>
            </a:r>
            <a:br>
              <a:rPr lang="sv-SE" dirty="0"/>
            </a:br>
            <a:endParaRPr lang="sv-SE" dirty="0"/>
          </a:p>
        </p:txBody>
      </p:sp>
      <p:sp>
        <p:nvSpPr>
          <p:cNvPr id="3" name="Platshållare för text 2">
            <a:extLst>
              <a:ext uri="{FF2B5EF4-FFF2-40B4-BE49-F238E27FC236}">
                <a16:creationId xmlns:a16="http://schemas.microsoft.com/office/drawing/2014/main" id="{FF89D374-F721-443D-91E9-1D473C638671}"/>
              </a:ext>
            </a:extLst>
          </p:cNvPr>
          <p:cNvSpPr>
            <a:spLocks noGrp="1"/>
          </p:cNvSpPr>
          <p:nvPr>
            <p:ph type="body" sz="quarter" idx="15"/>
          </p:nvPr>
        </p:nvSpPr>
        <p:spPr>
          <a:xfrm>
            <a:off x="285003" y="1052395"/>
            <a:ext cx="4460914" cy="3548179"/>
          </a:xfrm>
        </p:spPr>
        <p:txBody>
          <a:bodyPr/>
          <a:lstStyle/>
          <a:p>
            <a:pPr marL="0" indent="0">
              <a:buNone/>
            </a:pPr>
            <a:r>
              <a:rPr lang="sv-SE" sz="1400" dirty="0"/>
              <a:t>Medarbetarkompassen skapar ett ramverk för ett gott medarbetarskap i Motala kommun. </a:t>
            </a:r>
          </a:p>
          <a:p>
            <a:pPr marL="0" indent="0">
              <a:buNone/>
            </a:pPr>
            <a:r>
              <a:rPr lang="sv-SE" sz="1400" dirty="0"/>
              <a:t>I medarbetarsamtalet förtydligas individuella mål och utvecklingsbehov utifrån ditt specifika uppdrag och kompassens förväntningar.</a:t>
            </a:r>
          </a:p>
          <a:p>
            <a:pPr marL="0" indent="0">
              <a:buNone/>
            </a:pPr>
            <a:r>
              <a:rPr lang="sv-SE" sz="1400" dirty="0"/>
              <a:t>I lönesamtalet följs du upp i hur väl du uppfyller kraven i ditt uppdrag med utgångspunkt i kompassens förväntningar.</a:t>
            </a:r>
          </a:p>
        </p:txBody>
      </p:sp>
      <p:pic>
        <p:nvPicPr>
          <p:cNvPr id="7" name="Bildobjekt 6">
            <a:extLst>
              <a:ext uri="{FF2B5EF4-FFF2-40B4-BE49-F238E27FC236}">
                <a16:creationId xmlns:a16="http://schemas.microsoft.com/office/drawing/2014/main" id="{BF90F6E1-6A17-48FE-A65B-E2DBE335DE7B}"/>
              </a:ext>
            </a:extLst>
          </p:cNvPr>
          <p:cNvPicPr>
            <a:picLocks noChangeAspect="1"/>
          </p:cNvPicPr>
          <p:nvPr/>
        </p:nvPicPr>
        <p:blipFill>
          <a:blip r:embed="rId3"/>
          <a:stretch>
            <a:fillRect/>
          </a:stretch>
        </p:blipFill>
        <p:spPr>
          <a:xfrm>
            <a:off x="3932378" y="785004"/>
            <a:ext cx="5097496" cy="3683723"/>
          </a:xfrm>
          <a:prstGeom prst="rect">
            <a:avLst/>
          </a:prstGeom>
        </p:spPr>
      </p:pic>
    </p:spTree>
    <p:extLst>
      <p:ext uri="{BB962C8B-B14F-4D97-AF65-F5344CB8AC3E}">
        <p14:creationId xmlns:p14="http://schemas.microsoft.com/office/powerpoint/2010/main" val="166574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385301E-F92C-4ED2-9B03-B00568D09775}"/>
              </a:ext>
            </a:extLst>
          </p:cNvPr>
          <p:cNvPicPr>
            <a:picLocks noChangeAspect="1"/>
          </p:cNvPicPr>
          <p:nvPr/>
        </p:nvPicPr>
        <p:blipFill>
          <a:blip r:embed="rId3"/>
          <a:stretch>
            <a:fillRect/>
          </a:stretch>
        </p:blipFill>
        <p:spPr>
          <a:xfrm>
            <a:off x="2327794" y="452284"/>
            <a:ext cx="6248462" cy="4286863"/>
          </a:xfrm>
          <a:prstGeom prst="rect">
            <a:avLst/>
          </a:prstGeom>
        </p:spPr>
      </p:pic>
      <p:sp>
        <p:nvSpPr>
          <p:cNvPr id="8" name="Rektangel: rundade hörn 7">
            <a:extLst>
              <a:ext uri="{FF2B5EF4-FFF2-40B4-BE49-F238E27FC236}">
                <a16:creationId xmlns:a16="http://schemas.microsoft.com/office/drawing/2014/main" id="{05CD4E89-219B-4B0F-AD87-69E6053AEDCB}"/>
              </a:ext>
            </a:extLst>
          </p:cNvPr>
          <p:cNvSpPr/>
          <p:nvPr/>
        </p:nvSpPr>
        <p:spPr>
          <a:xfrm>
            <a:off x="196645" y="1818968"/>
            <a:ext cx="2052491" cy="1986116"/>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000" i="1" dirty="0">
              <a:solidFill>
                <a:schemeClr val="tx1"/>
              </a:solidFill>
            </a:endParaRPr>
          </a:p>
          <a:p>
            <a:r>
              <a:rPr lang="sv-SE" sz="1000" dirty="0">
                <a:solidFill>
                  <a:schemeClr val="tx1"/>
                </a:solidFill>
              </a:rPr>
              <a:t>Bedömningen ”Bra” innebär att ett bra resultat är uppnått, krav och mål är uppfyllda. </a:t>
            </a:r>
          </a:p>
          <a:p>
            <a:endParaRPr lang="sv-SE" sz="1000" b="1" dirty="0">
              <a:solidFill>
                <a:schemeClr val="tx1"/>
              </a:solidFill>
            </a:endParaRPr>
          </a:p>
          <a:p>
            <a:r>
              <a:rPr lang="sv-SE" sz="1000" dirty="0">
                <a:solidFill>
                  <a:schemeClr val="tx1"/>
                </a:solidFill>
              </a:rPr>
              <a:t>För att nå en högre bedömning behöver förväntningar, krav och uppsatta mål överträffas.</a:t>
            </a:r>
          </a:p>
          <a:p>
            <a:endParaRPr lang="sv-SE" sz="1000" dirty="0">
              <a:solidFill>
                <a:schemeClr val="tx1"/>
              </a:solidFill>
            </a:endParaRPr>
          </a:p>
        </p:txBody>
      </p:sp>
      <p:sp>
        <p:nvSpPr>
          <p:cNvPr id="9" name="Rektangel 8">
            <a:extLst>
              <a:ext uri="{FF2B5EF4-FFF2-40B4-BE49-F238E27FC236}">
                <a16:creationId xmlns:a16="http://schemas.microsoft.com/office/drawing/2014/main" id="{C5B00092-3328-4841-9602-E8A9FEEF1450}"/>
              </a:ext>
            </a:extLst>
          </p:cNvPr>
          <p:cNvSpPr/>
          <p:nvPr/>
        </p:nvSpPr>
        <p:spPr>
          <a:xfrm>
            <a:off x="196645" y="246293"/>
            <a:ext cx="7108722" cy="314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2000" dirty="0">
                <a:solidFill>
                  <a:schemeClr val="tx1"/>
                </a:solidFill>
                <a:latin typeface="+mj-lt"/>
              </a:rPr>
              <a:t>Medarbetarkompassens förväntningar blir våra lönekriterier</a:t>
            </a:r>
          </a:p>
        </p:txBody>
      </p:sp>
    </p:spTree>
    <p:extLst>
      <p:ext uri="{BB962C8B-B14F-4D97-AF65-F5344CB8AC3E}">
        <p14:creationId xmlns:p14="http://schemas.microsoft.com/office/powerpoint/2010/main" val="35759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152D44BD-9616-468C-8093-62A4DBB2A76B}"/>
              </a:ext>
            </a:extLst>
          </p:cNvPr>
          <p:cNvPicPr>
            <a:picLocks noGrp="1" noChangeAspect="1"/>
          </p:cNvPicPr>
          <p:nvPr>
            <p:ph type="pic" sz="quarter" idx="13"/>
          </p:nvPr>
        </p:nvPicPr>
        <p:blipFill>
          <a:blip r:embed="rId2"/>
          <a:srcRect t="14323" b="14323"/>
          <a:stretch>
            <a:fillRect/>
          </a:stretch>
        </p:blipFill>
        <p:spPr/>
      </p:pic>
      <p:sp>
        <p:nvSpPr>
          <p:cNvPr id="3" name="Platshållare för text 2">
            <a:extLst>
              <a:ext uri="{FF2B5EF4-FFF2-40B4-BE49-F238E27FC236}">
                <a16:creationId xmlns:a16="http://schemas.microsoft.com/office/drawing/2014/main" id="{F16AAE6D-84DD-422F-81B7-384692A57923}"/>
              </a:ext>
            </a:extLst>
          </p:cNvPr>
          <p:cNvSpPr>
            <a:spLocks noGrp="1"/>
          </p:cNvSpPr>
          <p:nvPr>
            <p:ph type="body" sz="quarter" idx="14"/>
          </p:nvPr>
        </p:nvSpPr>
        <p:spPr>
          <a:xfrm>
            <a:off x="107951" y="2060274"/>
            <a:ext cx="6095955" cy="576293"/>
          </a:xfrm>
        </p:spPr>
        <p:txBody>
          <a:bodyPr/>
          <a:lstStyle/>
          <a:p>
            <a:r>
              <a:rPr lang="sv-SE" dirty="0"/>
              <a:t>Hur jobbar vi vidare på vår arbetsplats?</a:t>
            </a:r>
          </a:p>
        </p:txBody>
      </p:sp>
    </p:spTree>
    <p:extLst>
      <p:ext uri="{BB962C8B-B14F-4D97-AF65-F5344CB8AC3E}">
        <p14:creationId xmlns:p14="http://schemas.microsoft.com/office/powerpoint/2010/main" val="33134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EC8AEAF-5AF5-47B7-8E00-158BE4639C51}"/>
              </a:ext>
            </a:extLst>
          </p:cNvPr>
          <p:cNvSpPr>
            <a:spLocks noGrp="1"/>
          </p:cNvSpPr>
          <p:nvPr>
            <p:ph type="body" sz="quarter" idx="15"/>
          </p:nvPr>
        </p:nvSpPr>
        <p:spPr>
          <a:xfrm>
            <a:off x="0" y="1052395"/>
            <a:ext cx="4460914" cy="3548179"/>
          </a:xfrm>
        </p:spPr>
        <p:txBody>
          <a:bodyPr/>
          <a:lstStyle/>
          <a:p>
            <a:pPr marL="0" indent="0">
              <a:buNone/>
            </a:pPr>
            <a:r>
              <a:rPr lang="sv-SE" sz="1600" dirty="0"/>
              <a:t>Vad behöver vi på vår arbetsplats utveckla för att vi tillsammans leva upp till förväntningarna i medarbetarkompassen?</a:t>
            </a:r>
          </a:p>
          <a:p>
            <a:pPr marL="0" indent="0">
              <a:buNone/>
            </a:pPr>
            <a:r>
              <a:rPr lang="sv-SE" sz="1600" dirty="0"/>
              <a:t>Varje medarbetare får 5 streck för att prioritera viktigaste områden. </a:t>
            </a:r>
          </a:p>
        </p:txBody>
      </p:sp>
      <p:pic>
        <p:nvPicPr>
          <p:cNvPr id="5" name="Bildobjekt 4">
            <a:extLst>
              <a:ext uri="{FF2B5EF4-FFF2-40B4-BE49-F238E27FC236}">
                <a16:creationId xmlns:a16="http://schemas.microsoft.com/office/drawing/2014/main" id="{20D63FC5-0951-4F9E-8F02-D12707EBCF34}"/>
              </a:ext>
            </a:extLst>
          </p:cNvPr>
          <p:cNvPicPr>
            <a:picLocks noChangeAspect="1"/>
          </p:cNvPicPr>
          <p:nvPr/>
        </p:nvPicPr>
        <p:blipFill>
          <a:blip r:embed="rId3"/>
          <a:stretch>
            <a:fillRect/>
          </a:stretch>
        </p:blipFill>
        <p:spPr>
          <a:xfrm>
            <a:off x="4065038" y="442011"/>
            <a:ext cx="4971012" cy="3649093"/>
          </a:xfrm>
          <a:prstGeom prst="rect">
            <a:avLst/>
          </a:prstGeom>
        </p:spPr>
      </p:pic>
    </p:spTree>
    <p:extLst>
      <p:ext uri="{BB962C8B-B14F-4D97-AF65-F5344CB8AC3E}">
        <p14:creationId xmlns:p14="http://schemas.microsoft.com/office/powerpoint/2010/main" val="102988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224339A-3EC0-4722-9D66-C1BA794F64EC}"/>
              </a:ext>
            </a:extLst>
          </p:cNvPr>
          <p:cNvPicPr>
            <a:picLocks noChangeAspect="1"/>
          </p:cNvPicPr>
          <p:nvPr/>
        </p:nvPicPr>
        <p:blipFill>
          <a:blip r:embed="rId3"/>
          <a:stretch>
            <a:fillRect/>
          </a:stretch>
        </p:blipFill>
        <p:spPr>
          <a:xfrm>
            <a:off x="904567" y="-51852"/>
            <a:ext cx="7148052" cy="5247203"/>
          </a:xfrm>
          <a:prstGeom prst="rect">
            <a:avLst/>
          </a:prstGeom>
        </p:spPr>
      </p:pic>
    </p:spTree>
    <p:extLst>
      <p:ext uri="{BB962C8B-B14F-4D97-AF65-F5344CB8AC3E}">
        <p14:creationId xmlns:p14="http://schemas.microsoft.com/office/powerpoint/2010/main" val="200039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3D361465-2E0D-4E67-9177-3D66EFA07246}"/>
              </a:ext>
            </a:extLst>
          </p:cNvPr>
          <p:cNvSpPr>
            <a:spLocks noGrp="1"/>
          </p:cNvSpPr>
          <p:nvPr>
            <p:ph type="pic" sz="quarter" idx="13"/>
          </p:nvPr>
        </p:nvSpPr>
        <p:spPr/>
      </p:sp>
      <p:sp>
        <p:nvSpPr>
          <p:cNvPr id="3" name="Platshållare för text 2">
            <a:extLst>
              <a:ext uri="{FF2B5EF4-FFF2-40B4-BE49-F238E27FC236}">
                <a16:creationId xmlns:a16="http://schemas.microsoft.com/office/drawing/2014/main" id="{A1FA1CCA-5064-45DA-BE3F-3ED4B5C97EE8}"/>
              </a:ext>
            </a:extLst>
          </p:cNvPr>
          <p:cNvSpPr>
            <a:spLocks noGrp="1"/>
          </p:cNvSpPr>
          <p:nvPr>
            <p:ph type="body" sz="quarter" idx="14"/>
          </p:nvPr>
        </p:nvSpPr>
        <p:spPr>
          <a:xfrm>
            <a:off x="107951" y="2060274"/>
            <a:ext cx="9018230" cy="576293"/>
          </a:xfrm>
        </p:spPr>
        <p:txBody>
          <a:bodyPr/>
          <a:lstStyle/>
          <a:p>
            <a:r>
              <a:rPr lang="sv-SE" dirty="0"/>
              <a:t>Del 2, Introduktion medarbetarkompass och nya lönekriterier</a:t>
            </a:r>
          </a:p>
        </p:txBody>
      </p:sp>
    </p:spTree>
    <p:extLst>
      <p:ext uri="{BB962C8B-B14F-4D97-AF65-F5344CB8AC3E}">
        <p14:creationId xmlns:p14="http://schemas.microsoft.com/office/powerpoint/2010/main" val="14927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A0BB1ACC-CF6A-4F9F-8999-87075B56D3FD}"/>
              </a:ext>
            </a:extLst>
          </p:cNvPr>
          <p:cNvPicPr>
            <a:picLocks noGrp="1" noChangeAspect="1"/>
          </p:cNvPicPr>
          <p:nvPr>
            <p:ph type="pic" sz="quarter" idx="13"/>
          </p:nvPr>
        </p:nvPicPr>
        <p:blipFill>
          <a:blip r:embed="rId3"/>
          <a:srcRect t="14323" b="14323"/>
          <a:stretch>
            <a:fillRect/>
          </a:stretch>
        </p:blipFill>
        <p:spPr/>
      </p:pic>
      <p:sp>
        <p:nvSpPr>
          <p:cNvPr id="3" name="Platshållare för text 2">
            <a:extLst>
              <a:ext uri="{FF2B5EF4-FFF2-40B4-BE49-F238E27FC236}">
                <a16:creationId xmlns:a16="http://schemas.microsoft.com/office/drawing/2014/main" id="{95FEA702-651B-4342-B156-0106FA929813}"/>
              </a:ext>
            </a:extLst>
          </p:cNvPr>
          <p:cNvSpPr>
            <a:spLocks noGrp="1"/>
          </p:cNvSpPr>
          <p:nvPr>
            <p:ph type="body" sz="quarter" idx="14"/>
          </p:nvPr>
        </p:nvSpPr>
        <p:spPr>
          <a:xfrm>
            <a:off x="107951" y="181425"/>
            <a:ext cx="6342818" cy="1222624"/>
          </a:xfrm>
        </p:spPr>
        <p:txBody>
          <a:bodyPr/>
          <a:lstStyle/>
          <a:p>
            <a:r>
              <a:rPr lang="sv-SE" dirty="0"/>
              <a:t>Tack för erat engagemang!</a:t>
            </a:r>
          </a:p>
          <a:p>
            <a:pPr>
              <a:spcBef>
                <a:spcPts val="0"/>
              </a:spcBef>
            </a:pPr>
            <a:r>
              <a:rPr lang="sv-SE" sz="1400" dirty="0"/>
              <a:t>Reflektioner och behov av utveckling som kommit upp under workshopen tas med </a:t>
            </a:r>
          </a:p>
          <a:p>
            <a:pPr>
              <a:spcBef>
                <a:spcPts val="0"/>
              </a:spcBef>
            </a:pPr>
            <a:r>
              <a:rPr lang="sv-SE" sz="1400" dirty="0"/>
              <a:t>i det fortsatta utvecklingsarbetet på arbetsplatsen</a:t>
            </a:r>
          </a:p>
          <a:p>
            <a:pPr>
              <a:spcBef>
                <a:spcPts val="0"/>
              </a:spcBef>
            </a:pPr>
            <a:endParaRPr lang="sv-SE" sz="1400" dirty="0"/>
          </a:p>
        </p:txBody>
      </p:sp>
    </p:spTree>
    <p:extLst>
      <p:ext uri="{BB962C8B-B14F-4D97-AF65-F5344CB8AC3E}">
        <p14:creationId xmlns:p14="http://schemas.microsoft.com/office/powerpoint/2010/main" val="29434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9657A2-73F7-45C1-8D06-80130DF969D0}"/>
              </a:ext>
            </a:extLst>
          </p:cNvPr>
          <p:cNvSpPr>
            <a:spLocks noGrp="1"/>
          </p:cNvSpPr>
          <p:nvPr>
            <p:ph type="title"/>
          </p:nvPr>
        </p:nvSpPr>
        <p:spPr>
          <a:xfrm>
            <a:off x="107999" y="362256"/>
            <a:ext cx="8921875" cy="955610"/>
          </a:xfrm>
        </p:spPr>
        <p:txBody>
          <a:bodyPr/>
          <a:lstStyle/>
          <a:p>
            <a:r>
              <a:rPr lang="sv-SE" dirty="0"/>
              <a:t>Agenda </a:t>
            </a:r>
            <a:br>
              <a:rPr lang="sv-SE" dirty="0"/>
            </a:br>
            <a:r>
              <a:rPr lang="sv-SE" sz="1600" dirty="0"/>
              <a:t>Del 2 introduktion medarbetarkompass</a:t>
            </a:r>
          </a:p>
        </p:txBody>
      </p:sp>
      <p:sp>
        <p:nvSpPr>
          <p:cNvPr id="3" name="Platshållare för text 2">
            <a:extLst>
              <a:ext uri="{FF2B5EF4-FFF2-40B4-BE49-F238E27FC236}">
                <a16:creationId xmlns:a16="http://schemas.microsoft.com/office/drawing/2014/main" id="{428845DB-7EF9-4D1F-9CF9-B8ACF2A22658}"/>
              </a:ext>
            </a:extLst>
          </p:cNvPr>
          <p:cNvSpPr>
            <a:spLocks noGrp="1"/>
          </p:cNvSpPr>
          <p:nvPr>
            <p:ph type="body" sz="quarter" idx="15"/>
          </p:nvPr>
        </p:nvSpPr>
        <p:spPr>
          <a:xfrm>
            <a:off x="107949" y="1519141"/>
            <a:ext cx="5016141" cy="3548179"/>
          </a:xfrm>
        </p:spPr>
        <p:txBody>
          <a:bodyPr/>
          <a:lstStyle/>
          <a:p>
            <a:r>
              <a:rPr lang="sv-SE" dirty="0"/>
              <a:t>Medarbetarskap i Motala kommun</a:t>
            </a:r>
          </a:p>
          <a:p>
            <a:r>
              <a:rPr lang="sv-SE" dirty="0"/>
              <a:t>Hur efterlevs förväntningarna i medarbetarkompassen på vår arbetsplats?</a:t>
            </a:r>
          </a:p>
          <a:p>
            <a:r>
              <a:rPr lang="sv-SE" dirty="0"/>
              <a:t>Nya lönekriterier</a:t>
            </a:r>
          </a:p>
          <a:p>
            <a:r>
              <a:rPr lang="sv-SE" dirty="0"/>
              <a:t>Hur jobbar vi vidare på vår arbetsplats?</a:t>
            </a:r>
          </a:p>
          <a:p>
            <a:pPr marL="0" indent="0">
              <a:buNone/>
            </a:pPr>
            <a:endParaRPr lang="sv-SE" dirty="0"/>
          </a:p>
        </p:txBody>
      </p:sp>
      <p:pic>
        <p:nvPicPr>
          <p:cNvPr id="6" name="Bildobjekt 5">
            <a:extLst>
              <a:ext uri="{FF2B5EF4-FFF2-40B4-BE49-F238E27FC236}">
                <a16:creationId xmlns:a16="http://schemas.microsoft.com/office/drawing/2014/main" id="{978F9291-285B-4016-897B-FAEC1636056B}"/>
              </a:ext>
            </a:extLst>
          </p:cNvPr>
          <p:cNvPicPr>
            <a:picLocks noChangeAspect="1"/>
          </p:cNvPicPr>
          <p:nvPr/>
        </p:nvPicPr>
        <p:blipFill>
          <a:blip r:embed="rId3"/>
          <a:stretch>
            <a:fillRect/>
          </a:stretch>
        </p:blipFill>
        <p:spPr>
          <a:xfrm>
            <a:off x="5907972" y="9413"/>
            <a:ext cx="3236028" cy="4591161"/>
          </a:xfrm>
          <a:prstGeom prst="rect">
            <a:avLst/>
          </a:prstGeom>
        </p:spPr>
      </p:pic>
      <p:sp>
        <p:nvSpPr>
          <p:cNvPr id="8" name="Rektangel: rundade hörn 7">
            <a:extLst>
              <a:ext uri="{FF2B5EF4-FFF2-40B4-BE49-F238E27FC236}">
                <a16:creationId xmlns:a16="http://schemas.microsoft.com/office/drawing/2014/main" id="{80C23673-EF2F-4EF7-8EA7-F7A2B7BADD04}"/>
              </a:ext>
            </a:extLst>
          </p:cNvPr>
          <p:cNvSpPr/>
          <p:nvPr/>
        </p:nvSpPr>
        <p:spPr>
          <a:xfrm>
            <a:off x="3994542" y="160981"/>
            <a:ext cx="1799304" cy="955610"/>
          </a:xfrm>
          <a:prstGeom prst="round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t>Ni har väl tagit del av del 1,  digital introduktion?</a:t>
            </a:r>
          </a:p>
        </p:txBody>
      </p:sp>
    </p:spTree>
    <p:extLst>
      <p:ext uri="{BB962C8B-B14F-4D97-AF65-F5344CB8AC3E}">
        <p14:creationId xmlns:p14="http://schemas.microsoft.com/office/powerpoint/2010/main" val="12932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5BC2BCF-686F-421E-809D-B3725C340DD4}"/>
              </a:ext>
            </a:extLst>
          </p:cNvPr>
          <p:cNvPicPr>
            <a:picLocks noChangeAspect="1"/>
          </p:cNvPicPr>
          <p:nvPr/>
        </p:nvPicPr>
        <p:blipFill>
          <a:blip r:embed="rId3"/>
          <a:stretch>
            <a:fillRect/>
          </a:stretch>
        </p:blipFill>
        <p:spPr>
          <a:xfrm>
            <a:off x="899928" y="1276726"/>
            <a:ext cx="3548165" cy="2760857"/>
          </a:xfrm>
          <a:prstGeom prst="rect">
            <a:avLst/>
          </a:prstGeom>
        </p:spPr>
      </p:pic>
      <p:pic>
        <p:nvPicPr>
          <p:cNvPr id="6" name="Bildobjekt 5">
            <a:extLst>
              <a:ext uri="{FF2B5EF4-FFF2-40B4-BE49-F238E27FC236}">
                <a16:creationId xmlns:a16="http://schemas.microsoft.com/office/drawing/2014/main" id="{078B3E41-8633-46E2-B0B7-838E55323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406" y="1276726"/>
            <a:ext cx="2814380" cy="2814380"/>
          </a:xfrm>
          <a:prstGeom prst="rect">
            <a:avLst/>
          </a:prstGeom>
        </p:spPr>
      </p:pic>
      <p:sp>
        <p:nvSpPr>
          <p:cNvPr id="7" name="Platshållare för text 2">
            <a:extLst>
              <a:ext uri="{FF2B5EF4-FFF2-40B4-BE49-F238E27FC236}">
                <a16:creationId xmlns:a16="http://schemas.microsoft.com/office/drawing/2014/main" id="{E2768CD7-6276-4960-ABDE-0ED45DBFC664}"/>
              </a:ext>
            </a:extLst>
          </p:cNvPr>
          <p:cNvSpPr txBox="1">
            <a:spLocks/>
          </p:cNvSpPr>
          <p:nvPr/>
        </p:nvSpPr>
        <p:spPr>
          <a:xfrm>
            <a:off x="276084" y="345952"/>
            <a:ext cx="8591831" cy="523220"/>
          </a:xfrm>
          <a:prstGeom prst="rect">
            <a:avLst/>
          </a:prstGeom>
          <a:solidFill>
            <a:schemeClr val="accent4"/>
          </a:solidFill>
        </p:spPr>
        <p:txBody>
          <a:bodyPr vert="horz" wrap="square" lIns="91440" tIns="45720" rIns="91440" bIns="45720" rtlCol="0" anchor="ctr">
            <a:spAutoFit/>
          </a:bodyPr>
          <a:lstStyle>
            <a:defPPr>
              <a:defRPr lang="sv-SE"/>
            </a:defPPr>
            <a:lvl1pPr marL="0" algn="ctr" defTabSz="685800" rtl="0" eaLnBrk="1" latinLnBrk="0" hangingPunct="1">
              <a:defRPr sz="800" kern="1200">
                <a:solidFill>
                  <a:schemeClr val="tx1">
                    <a:tint val="75000"/>
                  </a:schemeClr>
                </a:solidFill>
                <a:latin typeface="Barlow"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sv-SE" sz="2800" b="1" dirty="0">
                <a:solidFill>
                  <a:schemeClr val="bg1"/>
                </a:solidFill>
                <a:latin typeface="+mj-lt"/>
              </a:rPr>
              <a:t>Medarbetarkompass och chefskompass i Motala kommun</a:t>
            </a:r>
          </a:p>
        </p:txBody>
      </p:sp>
    </p:spTree>
    <p:extLst>
      <p:ext uri="{BB962C8B-B14F-4D97-AF65-F5344CB8AC3E}">
        <p14:creationId xmlns:p14="http://schemas.microsoft.com/office/powerpoint/2010/main" val="32813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48CD028D-6F23-4B79-BF8D-D7A6205CF632}"/>
              </a:ext>
            </a:extLst>
          </p:cNvPr>
          <p:cNvPicPr>
            <a:picLocks noGrp="1" noChangeAspect="1"/>
          </p:cNvPicPr>
          <p:nvPr>
            <p:ph type="pic" sz="quarter" idx="13"/>
          </p:nvPr>
        </p:nvPicPr>
        <p:blipFill>
          <a:blip r:embed="rId2"/>
          <a:srcRect t="14323" b="14323"/>
          <a:stretch>
            <a:fillRect/>
          </a:stretch>
        </p:blipFill>
        <p:spPr>
          <a:xfrm>
            <a:off x="108050" y="96785"/>
            <a:ext cx="8927999" cy="4503270"/>
          </a:xfrm>
        </p:spPr>
      </p:pic>
      <p:sp>
        <p:nvSpPr>
          <p:cNvPr id="3" name="Platshållare för text 2">
            <a:extLst>
              <a:ext uri="{FF2B5EF4-FFF2-40B4-BE49-F238E27FC236}">
                <a16:creationId xmlns:a16="http://schemas.microsoft.com/office/drawing/2014/main" id="{6610A913-E423-4A5A-9857-A41B1C47E945}"/>
              </a:ext>
            </a:extLst>
          </p:cNvPr>
          <p:cNvSpPr>
            <a:spLocks noGrp="1"/>
          </p:cNvSpPr>
          <p:nvPr>
            <p:ph type="body" sz="quarter" idx="14"/>
          </p:nvPr>
        </p:nvSpPr>
        <p:spPr>
          <a:xfrm>
            <a:off x="107951" y="378958"/>
            <a:ext cx="5304072" cy="576293"/>
          </a:xfrm>
        </p:spPr>
        <p:txBody>
          <a:bodyPr/>
          <a:lstStyle/>
          <a:p>
            <a:r>
              <a:rPr lang="sv-SE" dirty="0"/>
              <a:t>Medarbetarskap i Motala kommun</a:t>
            </a:r>
          </a:p>
        </p:txBody>
      </p:sp>
    </p:spTree>
    <p:extLst>
      <p:ext uri="{BB962C8B-B14F-4D97-AF65-F5344CB8AC3E}">
        <p14:creationId xmlns:p14="http://schemas.microsoft.com/office/powerpoint/2010/main" val="58422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DE38D9-A0A0-4113-8604-A7079B8561D6}"/>
              </a:ext>
            </a:extLst>
          </p:cNvPr>
          <p:cNvSpPr>
            <a:spLocks noGrp="1"/>
          </p:cNvSpPr>
          <p:nvPr>
            <p:ph type="title"/>
          </p:nvPr>
        </p:nvSpPr>
        <p:spPr>
          <a:xfrm>
            <a:off x="107950" y="612007"/>
            <a:ext cx="8921875" cy="652515"/>
          </a:xfrm>
        </p:spPr>
        <p:txBody>
          <a:bodyPr/>
          <a:lstStyle/>
          <a:p>
            <a:r>
              <a:rPr lang="sv-SE" dirty="0"/>
              <a:t>Medarbetarkompassen sätter riktningen</a:t>
            </a:r>
            <a:br>
              <a:rPr lang="sv-SE" dirty="0"/>
            </a:br>
            <a:r>
              <a:rPr lang="sv-SE" dirty="0"/>
              <a:t>för ett gott medarbetarskap</a:t>
            </a:r>
          </a:p>
        </p:txBody>
      </p:sp>
      <p:sp>
        <p:nvSpPr>
          <p:cNvPr id="3" name="Platshållare för text 2">
            <a:extLst>
              <a:ext uri="{FF2B5EF4-FFF2-40B4-BE49-F238E27FC236}">
                <a16:creationId xmlns:a16="http://schemas.microsoft.com/office/drawing/2014/main" id="{F1765C66-AC12-4E12-ADF6-B3671DC82824}"/>
              </a:ext>
            </a:extLst>
          </p:cNvPr>
          <p:cNvSpPr>
            <a:spLocks noGrp="1"/>
          </p:cNvSpPr>
          <p:nvPr>
            <p:ph type="body" sz="quarter" idx="15"/>
          </p:nvPr>
        </p:nvSpPr>
        <p:spPr>
          <a:xfrm>
            <a:off x="107950" y="2232266"/>
            <a:ext cx="8648700" cy="3548179"/>
          </a:xfrm>
        </p:spPr>
        <p:txBody>
          <a:bodyPr/>
          <a:lstStyle/>
          <a:p>
            <a:pPr marL="0" indent="0">
              <a:buNone/>
            </a:pPr>
            <a:r>
              <a:rPr lang="sv-SE" sz="1600" dirty="0"/>
              <a:t>För att en arbetsplats ska fungera väl och utvecklas i en positiv riktning krävs ett gott medarbetarskap. Hur vi agerar och vilket beteende vi har i vår roll som medarbetare påverkar våra kollegor och får direkt betydelse för verksamheten och kommunens medborgare. När vi har goda relationer, när vi ställer upp för varandra så blir arbetsklimatet bättre, det är roligare att gå till jobbet och resultaten blir bättre.</a:t>
            </a:r>
          </a:p>
          <a:p>
            <a:pPr marL="0" indent="0">
              <a:buNone/>
            </a:pPr>
            <a:endParaRPr lang="sv-SE" sz="1600" dirty="0"/>
          </a:p>
        </p:txBody>
      </p:sp>
      <p:pic>
        <p:nvPicPr>
          <p:cNvPr id="5" name="Bildobjekt 4">
            <a:extLst>
              <a:ext uri="{FF2B5EF4-FFF2-40B4-BE49-F238E27FC236}">
                <a16:creationId xmlns:a16="http://schemas.microsoft.com/office/drawing/2014/main" id="{8F65C03E-285D-4DD3-BC2B-9BE7717E6683}"/>
              </a:ext>
            </a:extLst>
          </p:cNvPr>
          <p:cNvPicPr>
            <a:picLocks noChangeAspect="1"/>
          </p:cNvPicPr>
          <p:nvPr/>
        </p:nvPicPr>
        <p:blipFill>
          <a:blip r:embed="rId3"/>
          <a:stretch>
            <a:fillRect/>
          </a:stretch>
        </p:blipFill>
        <p:spPr>
          <a:xfrm>
            <a:off x="5368412" y="167148"/>
            <a:ext cx="2851356" cy="2218664"/>
          </a:xfrm>
          <a:prstGeom prst="rect">
            <a:avLst/>
          </a:prstGeom>
        </p:spPr>
      </p:pic>
    </p:spTree>
    <p:extLst>
      <p:ext uri="{BB962C8B-B14F-4D97-AF65-F5344CB8AC3E}">
        <p14:creationId xmlns:p14="http://schemas.microsoft.com/office/powerpoint/2010/main" val="236889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56692F0-B5D6-40E5-9E53-353E82DED2B5}"/>
              </a:ext>
            </a:extLst>
          </p:cNvPr>
          <p:cNvPicPr>
            <a:picLocks noChangeAspect="1"/>
          </p:cNvPicPr>
          <p:nvPr/>
        </p:nvPicPr>
        <p:blipFill>
          <a:blip r:embed="rId3"/>
          <a:stretch>
            <a:fillRect/>
          </a:stretch>
        </p:blipFill>
        <p:spPr>
          <a:xfrm>
            <a:off x="1945940" y="148238"/>
            <a:ext cx="6318164" cy="4580017"/>
          </a:xfrm>
          <a:prstGeom prst="rect">
            <a:avLst/>
          </a:prstGeom>
        </p:spPr>
      </p:pic>
      <p:sp>
        <p:nvSpPr>
          <p:cNvPr id="6" name="Pil: höger 5">
            <a:extLst>
              <a:ext uri="{FF2B5EF4-FFF2-40B4-BE49-F238E27FC236}">
                <a16:creationId xmlns:a16="http://schemas.microsoft.com/office/drawing/2014/main" id="{79F6566F-DA87-4CE2-B47C-517FC2DF2474}"/>
              </a:ext>
            </a:extLst>
          </p:cNvPr>
          <p:cNvSpPr/>
          <p:nvPr/>
        </p:nvSpPr>
        <p:spPr>
          <a:xfrm>
            <a:off x="196645" y="2571750"/>
            <a:ext cx="1749295" cy="781050"/>
          </a:xfrm>
          <a:prstGeom prst="rightArrow">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Arbetsuppgifter</a:t>
            </a:r>
          </a:p>
        </p:txBody>
      </p:sp>
      <p:sp>
        <p:nvSpPr>
          <p:cNvPr id="7" name="Pil: höger 6">
            <a:extLst>
              <a:ext uri="{FF2B5EF4-FFF2-40B4-BE49-F238E27FC236}">
                <a16:creationId xmlns:a16="http://schemas.microsoft.com/office/drawing/2014/main" id="{B9E5E9E0-998F-4AF8-9003-A5794F713F3F}"/>
              </a:ext>
            </a:extLst>
          </p:cNvPr>
          <p:cNvSpPr/>
          <p:nvPr/>
        </p:nvSpPr>
        <p:spPr>
          <a:xfrm>
            <a:off x="196219" y="3331879"/>
            <a:ext cx="1749295" cy="781050"/>
          </a:xfrm>
          <a:prstGeom prst="rightArrow">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Samarbete</a:t>
            </a:r>
          </a:p>
        </p:txBody>
      </p:sp>
      <p:sp>
        <p:nvSpPr>
          <p:cNvPr id="8" name="Pil: höger 7">
            <a:extLst>
              <a:ext uri="{FF2B5EF4-FFF2-40B4-BE49-F238E27FC236}">
                <a16:creationId xmlns:a16="http://schemas.microsoft.com/office/drawing/2014/main" id="{93852398-F20E-4E35-BFEF-A7ED352EE917}"/>
              </a:ext>
            </a:extLst>
          </p:cNvPr>
          <p:cNvSpPr/>
          <p:nvPr/>
        </p:nvSpPr>
        <p:spPr>
          <a:xfrm>
            <a:off x="196644" y="4092007"/>
            <a:ext cx="1749295" cy="781050"/>
          </a:xfrm>
          <a:prstGeom prst="rightArrow">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Organisation</a:t>
            </a:r>
          </a:p>
        </p:txBody>
      </p:sp>
    </p:spTree>
    <p:extLst>
      <p:ext uri="{BB962C8B-B14F-4D97-AF65-F5344CB8AC3E}">
        <p14:creationId xmlns:p14="http://schemas.microsoft.com/office/powerpoint/2010/main" val="57216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78350C2-C3C3-43E8-ADE0-20D2FE91C00F}"/>
              </a:ext>
            </a:extLst>
          </p:cNvPr>
          <p:cNvPicPr>
            <a:picLocks noChangeAspect="1"/>
          </p:cNvPicPr>
          <p:nvPr/>
        </p:nvPicPr>
        <p:blipFill>
          <a:blip r:embed="rId3"/>
          <a:stretch>
            <a:fillRect/>
          </a:stretch>
        </p:blipFill>
        <p:spPr>
          <a:xfrm>
            <a:off x="1081548" y="120288"/>
            <a:ext cx="6371304" cy="4677012"/>
          </a:xfrm>
          <a:prstGeom prst="rect">
            <a:avLst/>
          </a:prstGeom>
        </p:spPr>
      </p:pic>
    </p:spTree>
    <p:extLst>
      <p:ext uri="{BB962C8B-B14F-4D97-AF65-F5344CB8AC3E}">
        <p14:creationId xmlns:p14="http://schemas.microsoft.com/office/powerpoint/2010/main" val="10688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C589096C-8FB6-4872-ADED-4F993511B2FE}"/>
              </a:ext>
            </a:extLst>
          </p:cNvPr>
          <p:cNvPicPr>
            <a:picLocks noGrp="1" noChangeAspect="1"/>
          </p:cNvPicPr>
          <p:nvPr>
            <p:ph type="pic" sz="quarter" idx="13"/>
          </p:nvPr>
        </p:nvPicPr>
        <p:blipFill>
          <a:blip r:embed="rId3"/>
          <a:srcRect t="14216" b="14216"/>
          <a:stretch>
            <a:fillRect/>
          </a:stretch>
        </p:blipFill>
        <p:spPr/>
      </p:pic>
      <p:sp>
        <p:nvSpPr>
          <p:cNvPr id="3" name="Platshållare för text 2">
            <a:extLst>
              <a:ext uri="{FF2B5EF4-FFF2-40B4-BE49-F238E27FC236}">
                <a16:creationId xmlns:a16="http://schemas.microsoft.com/office/drawing/2014/main" id="{0C8ACD95-0B55-4C3A-A3D8-248E16140F3E}"/>
              </a:ext>
            </a:extLst>
          </p:cNvPr>
          <p:cNvSpPr>
            <a:spLocks noGrp="1"/>
          </p:cNvSpPr>
          <p:nvPr>
            <p:ph type="body" sz="quarter" idx="14"/>
          </p:nvPr>
        </p:nvSpPr>
        <p:spPr>
          <a:xfrm>
            <a:off x="107951" y="3969138"/>
            <a:ext cx="8927999" cy="630918"/>
          </a:xfrm>
        </p:spPr>
        <p:txBody>
          <a:bodyPr/>
          <a:lstStyle/>
          <a:p>
            <a:r>
              <a:rPr lang="sv-SE" sz="2000" dirty="0"/>
              <a:t>Hur efterlevs förväntningarna i medarbetarkompassen på vår arbetsplats?</a:t>
            </a:r>
          </a:p>
        </p:txBody>
      </p:sp>
    </p:spTree>
    <p:extLst>
      <p:ext uri="{BB962C8B-B14F-4D97-AF65-F5344CB8AC3E}">
        <p14:creationId xmlns:p14="http://schemas.microsoft.com/office/powerpoint/2010/main" val="410103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Motala kommun">
      <a:dk1>
        <a:srgbClr val="000000"/>
      </a:dk1>
      <a:lt1>
        <a:srgbClr val="FFFFFF"/>
      </a:lt1>
      <a:dk2>
        <a:srgbClr val="515151"/>
      </a:dk2>
      <a:lt2>
        <a:srgbClr val="E7E6E6"/>
      </a:lt2>
      <a:accent1>
        <a:srgbClr val="007FA3"/>
      </a:accent1>
      <a:accent2>
        <a:srgbClr val="007367"/>
      </a:accent2>
      <a:accent3>
        <a:srgbClr val="4E801F"/>
      </a:accent3>
      <a:accent4>
        <a:srgbClr val="CA3604"/>
      </a:accent4>
      <a:accent5>
        <a:srgbClr val="B52555"/>
      </a:accent5>
      <a:accent6>
        <a:srgbClr val="003C71"/>
      </a:accent6>
      <a:hlink>
        <a:srgbClr val="007FA3"/>
      </a:hlink>
      <a:folHlink>
        <a:srgbClr val="003C71"/>
      </a:folHlink>
    </a:clrScheme>
    <a:fontScheme name="Anpassat 1">
      <a:majorFont>
        <a:latin typeface="Barlow Semi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talakommun_test" id="{60392D21-73CE-4DE6-9890-5EF7B8BA69BD}" vid="{D347AD52-D9D7-4836-A5A9-4908D0480E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Motalakommun</Template>
  <TotalTime>24981</TotalTime>
  <Words>2997</Words>
  <Application>Microsoft Office PowerPoint</Application>
  <PresentationFormat>Bildspel på skärmen (16:9)</PresentationFormat>
  <Paragraphs>259</Paragraphs>
  <Slides>20</Slides>
  <Notes>16</Notes>
  <HiddenSlides>2</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20</vt:i4>
      </vt:variant>
    </vt:vector>
  </HeadingPairs>
  <TitlesOfParts>
    <vt:vector size="25" baseType="lpstr">
      <vt:lpstr>Barlow Semi Condensed SemiBold</vt:lpstr>
      <vt:lpstr>Calibri</vt:lpstr>
      <vt:lpstr>Arial</vt:lpstr>
      <vt:lpstr>Barlow</vt:lpstr>
      <vt:lpstr>Office-tema</vt:lpstr>
      <vt:lpstr>PowerPoint-presentation</vt:lpstr>
      <vt:lpstr>PowerPoint-presentation</vt:lpstr>
      <vt:lpstr>Agenda  Del 2 introduktion medarbetarkompass</vt:lpstr>
      <vt:lpstr>PowerPoint-presentation</vt:lpstr>
      <vt:lpstr>PowerPoint-presentation</vt:lpstr>
      <vt:lpstr>Medarbetarkompassen sätter riktningen för ett gott medarbetarskap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Medarbetarkompassens förväntningar blir våra lönekriterier </vt:lpstr>
      <vt:lpstr>PowerPoint-presentation</vt:lpstr>
      <vt:lpstr>PowerPoint-presentation</vt:lpstr>
      <vt:lpstr>PowerPoint-presentation</vt:lpstr>
      <vt:lpstr>PowerPoint-presentation</vt:lpstr>
      <vt:lpstr>PowerPoint-presentation</vt:lpstr>
    </vt:vector>
  </TitlesOfParts>
  <Company>Motala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Dufwenberg</dc:creator>
  <cp:lastModifiedBy>Emma Henriksson</cp:lastModifiedBy>
  <cp:revision>123</cp:revision>
  <cp:lastPrinted>2023-06-27T11:46:00Z</cp:lastPrinted>
  <dcterms:created xsi:type="dcterms:W3CDTF">2020-03-09T13:56:37Z</dcterms:created>
  <dcterms:modified xsi:type="dcterms:W3CDTF">2023-08-21T10:58:08Z</dcterms:modified>
</cp:coreProperties>
</file>