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0"/>
  </p:notesMasterIdLst>
  <p:sldIdLst>
    <p:sldId id="374" r:id="rId2"/>
    <p:sldId id="348" r:id="rId3"/>
    <p:sldId id="355" r:id="rId4"/>
    <p:sldId id="380" r:id="rId5"/>
    <p:sldId id="258" r:id="rId6"/>
    <p:sldId id="366" r:id="rId7"/>
    <p:sldId id="376" r:id="rId8"/>
    <p:sldId id="368" r:id="rId9"/>
    <p:sldId id="377" r:id="rId10"/>
    <p:sldId id="265" r:id="rId11"/>
    <p:sldId id="370" r:id="rId12"/>
    <p:sldId id="349" r:id="rId13"/>
    <p:sldId id="267" r:id="rId14"/>
    <p:sldId id="266" r:id="rId15"/>
    <p:sldId id="378" r:id="rId16"/>
    <p:sldId id="369" r:id="rId17"/>
    <p:sldId id="372" r:id="rId18"/>
    <p:sldId id="379" r:id="rId19"/>
  </p:sldIdLst>
  <p:sldSz cx="9144000" cy="5143500" type="screen16x9"/>
  <p:notesSz cx="6858000" cy="9144000"/>
  <p:embeddedFontLst>
    <p:embeddedFont>
      <p:font typeface="Barlow" panose="00000500000000000000" pitchFamily="50" charset="0"/>
      <p:regular r:id="rId21"/>
      <p:bold r:id="rId22"/>
      <p:italic r:id="rId23"/>
      <p:boldItalic r:id="rId24"/>
    </p:embeddedFont>
    <p:embeddedFont>
      <p:font typeface="Barlow Semi Condensed" panose="00000506000000000000" pitchFamily="50" charset="0"/>
      <p:regular r:id="rId25"/>
    </p:embeddedFont>
    <p:embeddedFont>
      <p:font typeface="Barlow Semi Condensed SemiBold" panose="00000706000000000000" pitchFamily="50" charset="0"/>
      <p:bold r:id="rId26"/>
      <p:boldItalic r:id="rId27"/>
    </p:embeddedFont>
    <p:embeddedFont>
      <p:font typeface="Calibri" panose="020F0502020204030204" pitchFamily="34" charset="0"/>
      <p:regular r:id="rId28"/>
      <p:bold r:id="rId29"/>
      <p:italic r:id="rId30"/>
      <p:boldItalic r:id="rId31"/>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01F"/>
    <a:srgbClr val="CA3604"/>
    <a:srgbClr val="007FA3"/>
    <a:srgbClr val="FFFFFF"/>
    <a:srgbClr val="A6A6A6"/>
    <a:srgbClr val="000000"/>
    <a:srgbClr val="FF3300"/>
    <a:srgbClr val="F3F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8165" autoAdjust="0"/>
  </p:normalViewPr>
  <p:slideViewPr>
    <p:cSldViewPr snapToGrid="0" snapToObjects="1">
      <p:cViewPr varScale="1">
        <p:scale>
          <a:sx n="133" d="100"/>
          <a:sy n="133" d="100"/>
        </p:scale>
        <p:origin x="84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399FD-1668-5540-8B3E-AC1846C65C45}" type="datetimeFigureOut">
              <a:rPr lang="sv-SE" smtClean="0"/>
              <a:t>2024-02-06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inkedin.com/posts/stefan-s%C3%B6derfj%C3%A4ll-a538b726_aktivt-konstruktiva-responser-sug-p%C3%A5-den-activity-7142424431766802432-EzxD?utm_source=share&amp;utm_medium=member_deskto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19040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följer exempel på övningar för att utveckla er kommunikation. Tanken är inte att alla övningar ska göras vid samma tillfälle. Vissa övningar är enkla och passar bra för individuell reflektion andra av övningarna lämpar sig för grupper som kommit långt i sin grupputveckling och kan utmanas att ta ytterligare steg i sin kommunikation och i sina samtalsmönster. Du som chef väljer ut den övning, de övningar som är lämpliga utifrån er verksamhet och den aktuella gruppen.</a:t>
            </a:r>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592072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endParaRPr lang="sv-SE" dirty="0"/>
          </a:p>
          <a:p>
            <a:r>
              <a:rPr lang="sv-SE" dirty="0"/>
              <a:t>En av våra största utmaningar när vi kommunicerar med varandra är att få vårt budskap korrekt överfört och förstått. När budskapen når fram och vi förstår varandra. Vi vet också på en mera intuitiv nivå att</a:t>
            </a:r>
            <a:r>
              <a:rPr lang="sv-SE" i="1" dirty="0"/>
              <a:t> hur </a:t>
            </a:r>
            <a:r>
              <a:rPr lang="sv-SE" dirty="0"/>
              <a:t>vi pratar med varandra säger mycket om hur organisationen, arbetsgruppen eller familjen fungerar.</a:t>
            </a:r>
          </a:p>
          <a:p>
            <a:endParaRPr lang="sv-SE" dirty="0"/>
          </a:p>
          <a:p>
            <a:r>
              <a:rPr lang="sv-SE" dirty="0"/>
              <a:t>Vad är det som gör att kommunikationen fungerar eller inte fungerar. Vi kan använda trafikljuset som symbol för röda, gula och gröna beteenden när vi kommunicerar. </a:t>
            </a:r>
          </a:p>
          <a:p>
            <a:r>
              <a:rPr lang="sv-SE" dirty="0"/>
              <a:t>Röda beteenden, invändningar, klagande, man avbryter hela tiden varandra, kritiserar, sarkasm och skvaller.   </a:t>
            </a:r>
          </a:p>
          <a:p>
            <a:r>
              <a:rPr lang="sv-SE" dirty="0"/>
              <a:t>Gula beteenden, faktabaserade, öppna/slutna frågor, åsikter eller förslag. </a:t>
            </a:r>
          </a:p>
          <a:p>
            <a:r>
              <a:rPr lang="sv-SE" dirty="0"/>
              <a:t>Gröna beteenden, Svarar på frågor, instämmer, bygger vidare, sammanfattar och speglar det som har sagts tidigare. </a:t>
            </a:r>
          </a:p>
          <a:p>
            <a:endParaRPr lang="sv-SE" dirty="0"/>
          </a:p>
          <a:p>
            <a:r>
              <a:rPr lang="sv-SE" dirty="0"/>
              <a:t>Ta egna exempel på händelser när kommunikationen inte har fungerat/har fungerat bra. Använd dig av trafikljuset. </a:t>
            </a:r>
          </a:p>
          <a:p>
            <a:endParaRPr lang="sv-SE" dirty="0"/>
          </a:p>
          <a:p>
            <a:r>
              <a:rPr lang="sv-SE" b="1" dirty="0"/>
              <a:t>Inte fungerat bra</a:t>
            </a:r>
          </a:p>
          <a:p>
            <a:r>
              <a:rPr lang="sv-SE" dirty="0"/>
              <a:t>Ta en stund och tänk på ett samtal som ligger ganska färskt i minnet och som inte gick så bra. Det kanske var frustrerande, irriterande, improduktivt eller bara överraskande hur det slutade. </a:t>
            </a:r>
          </a:p>
          <a:p>
            <a:endParaRPr lang="sv-SE" dirty="0"/>
          </a:p>
          <a:p>
            <a:r>
              <a:rPr lang="sv-SE" dirty="0"/>
              <a:t>Fundera på vilka beteenden som du kan komma ihåg i samtalet. Det har ingen betydelse vem som gjorde vad i denna övning. Skriv upp beteendena.</a:t>
            </a:r>
          </a:p>
          <a:p>
            <a:endParaRPr lang="sv-SE" dirty="0"/>
          </a:p>
          <a:p>
            <a:r>
              <a:rPr lang="sv-SE" b="1" dirty="0"/>
              <a:t>Fungerat bra</a:t>
            </a:r>
          </a:p>
          <a:p>
            <a:r>
              <a:rPr lang="sv-SE" b="0" i="0" u="none" dirty="0"/>
              <a:t>Ta en stund och tänk på ett annat närliggande samtal som var produktivt, tillfredsställande och där du kände dig respekterad, mött, energisk och positiv. </a:t>
            </a:r>
          </a:p>
          <a:p>
            <a:endParaRPr lang="sv-SE"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Fundera på vilka beteenden som du kan komma ihåg i samtalet. Det har ingen betydelse vem som gjorde vad i denna övning. Skriv upp beteendena.</a:t>
            </a:r>
          </a:p>
          <a:p>
            <a:endParaRPr lang="sv-SE" b="0" i="0" u="none" dirty="0"/>
          </a:p>
          <a:p>
            <a:r>
              <a:rPr lang="sv-SE" b="0" i="0" u="none" dirty="0"/>
              <a:t>Reflektion</a:t>
            </a:r>
          </a:p>
          <a:p>
            <a:r>
              <a:rPr lang="sv-SE" b="0" i="0" u="none" dirty="0"/>
              <a:t>Diskutera två och två, ser ni några mönster i era bästa och värsta samtal? Sortera i röda, gula och gröna beteenden. Ser ni några likheter, mönster?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dirty="0"/>
              <a:t>Vilka beteenden gynnar ett gott samtalsklimat? Vilka beteenden gynnar inte ett gott samtalsklimat? </a:t>
            </a:r>
          </a:p>
          <a:p>
            <a:endParaRPr lang="sv-SE" b="0" i="0" u="none" dirty="0"/>
          </a:p>
          <a:p>
            <a:endParaRPr lang="sv-SE" dirty="0"/>
          </a:p>
          <a:p>
            <a:r>
              <a:rPr lang="sv-SE" dirty="0"/>
              <a:t>Källa: Föreläsning av Christina Lihagen, 240213/2040214, Sandahls partner.</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12</a:t>
            </a:fld>
            <a:endParaRPr lang="sv-SE"/>
          </a:p>
        </p:txBody>
      </p:sp>
    </p:spTree>
    <p:extLst>
      <p:ext uri="{BB962C8B-B14F-4D97-AF65-F5344CB8AC3E}">
        <p14:creationId xmlns:p14="http://schemas.microsoft.com/office/powerpoint/2010/main" val="130881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Stanna upp och reflektera kring hur ni bidrar till ett bra samtalsklimat i er arbetsgrupp/team/ledningsgrupp. Både på grupp- och individnivå. Här är en övning där varje medarbetare individuellt får reflektera över hur denne bidrar på era möte. </a:t>
            </a:r>
          </a:p>
          <a:p>
            <a:endParaRPr lang="sv-SE" dirty="0"/>
          </a:p>
          <a:p>
            <a:r>
              <a:rPr lang="sv-SE" dirty="0"/>
              <a:t>Ni kan stanna vid att varje medarbetare får reflektera över detta individuellt ni kan också jobba vidare med att dela era reflektioner. Är ni en mindre arbetsgrupp där det finns en trygghet i gruppen kan ni dela era egna reflektioner och utvecklingsområden med varandra i storgrupp. Är ni en större arbetsgrupp kan ni dela in er i par/mindre grupper. Skriv gärna ut aktuell sida för att underlätta uppgiften.</a:t>
            </a:r>
          </a:p>
          <a:p>
            <a:endParaRPr lang="sv-SE" dirty="0"/>
          </a:p>
          <a:p>
            <a:r>
              <a:rPr lang="sv-SE" dirty="0"/>
              <a:t>Källa: Sunt arbetsliv</a:t>
            </a:r>
          </a:p>
        </p:txBody>
      </p:sp>
      <p:sp>
        <p:nvSpPr>
          <p:cNvPr id="4" name="Platshållare för bildnummer 3"/>
          <p:cNvSpPr>
            <a:spLocks noGrp="1"/>
          </p:cNvSpPr>
          <p:nvPr>
            <p:ph type="sldNum" sz="quarter" idx="5"/>
          </p:nvPr>
        </p:nvSpPr>
        <p:spPr/>
        <p:txBody>
          <a:bodyPr/>
          <a:lstStyle/>
          <a:p>
            <a:fld id="{7383E85A-D979-A147-889D-B48953FC0DD7}" type="slidenum">
              <a:rPr lang="sv-SE" smtClean="0"/>
              <a:t>13</a:t>
            </a:fld>
            <a:endParaRPr lang="sv-SE"/>
          </a:p>
        </p:txBody>
      </p:sp>
    </p:spTree>
    <p:extLst>
      <p:ext uri="{BB962C8B-B14F-4D97-AF65-F5344CB8AC3E}">
        <p14:creationId xmlns:p14="http://schemas.microsoft.com/office/powerpoint/2010/main" val="2882713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endParaRPr lang="sv-SE" dirty="0"/>
          </a:p>
          <a:p>
            <a:r>
              <a:rPr lang="sv-SE" dirty="0"/>
              <a:t>Denna övning kan användas vid ett specifikt möte där varje medarbetare får reflektera över sin insats exempelvis ett APT. Skriv gärna ut aktuell sida för att underlätta uppgiften.</a:t>
            </a:r>
          </a:p>
          <a:p>
            <a:endParaRPr lang="sv-SE" dirty="0"/>
          </a:p>
          <a:p>
            <a:r>
              <a:rPr lang="sv-SE" dirty="0"/>
              <a:t>Inled övningen med att alla får fundera individuellt. Efter den individuella reflektionen kan ni gå vidare i att dela era individuella reflektioner tillsammans i par/grupp. Ni kan också bygga på övningen och ge varandra feedback utifrån de olika delarna. Låt medarbetarna lyfta fram en kollega de ser bidragit särskilt till mötet utifrån någon av punkterna ovan.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Sunt arbetsliv</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14</a:t>
            </a:fld>
            <a:endParaRPr lang="sv-SE"/>
          </a:p>
        </p:txBody>
      </p:sp>
    </p:spTree>
    <p:extLst>
      <p:ext uri="{BB962C8B-B14F-4D97-AF65-F5344CB8AC3E}">
        <p14:creationId xmlns:p14="http://schemas.microsoft.com/office/powerpoint/2010/main" val="3657461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STÖDTEXT</a:t>
            </a:r>
          </a:p>
          <a:p>
            <a:endParaRPr lang="sv-SE" dirty="0"/>
          </a:p>
          <a:p>
            <a:r>
              <a:rPr lang="sv-SE" sz="1200" b="0" i="0" u="none" strike="noStrike" kern="1200" baseline="0" dirty="0">
                <a:solidFill>
                  <a:schemeClr val="tx1"/>
                </a:solidFill>
                <a:latin typeface="+mn-lt"/>
                <a:ea typeface="+mn-ea"/>
                <a:cs typeface="+mn-cs"/>
              </a:rPr>
              <a:t>Oklarheter uppstår mellan oss människor vilket ofta beror på att vi tenderar att blanda ihop våra personliga tolkningar med verkligheten.</a:t>
            </a:r>
          </a:p>
          <a:p>
            <a:r>
              <a:rPr lang="sv-SE" sz="1200" b="0" i="1" u="none" strike="noStrike" kern="1200" baseline="0" dirty="0">
                <a:solidFill>
                  <a:schemeClr val="tx1"/>
                </a:solidFill>
                <a:latin typeface="+mn-lt"/>
                <a:ea typeface="+mn-ea"/>
                <a:cs typeface="+mn-cs"/>
              </a:rPr>
              <a:t>”Jag tolkar vad du säger och beter mig som om min tolkning vore sann utan att checka av den med dig”</a:t>
            </a:r>
          </a:p>
          <a:p>
            <a:r>
              <a:rPr lang="sv-SE" sz="1200" b="0" i="0" u="none" strike="noStrike" kern="1200" baseline="0" dirty="0">
                <a:solidFill>
                  <a:schemeClr val="tx1"/>
                </a:solidFill>
                <a:latin typeface="+mn-lt"/>
                <a:ea typeface="+mn-ea"/>
                <a:cs typeface="+mn-cs"/>
              </a:rPr>
              <a:t>Vi talar hellre </a:t>
            </a:r>
            <a:r>
              <a:rPr lang="sv-SE" sz="1200" b="1" i="1" u="none" strike="noStrike" kern="1200" baseline="0" dirty="0">
                <a:solidFill>
                  <a:schemeClr val="tx1"/>
                </a:solidFill>
                <a:latin typeface="+mn-lt"/>
                <a:ea typeface="+mn-ea"/>
                <a:cs typeface="+mn-cs"/>
              </a:rPr>
              <a:t>om </a:t>
            </a:r>
            <a:r>
              <a:rPr lang="sv-SE" sz="1200" b="0" i="0" u="none" strike="noStrike" kern="1200" baseline="0" dirty="0">
                <a:solidFill>
                  <a:schemeClr val="tx1"/>
                </a:solidFill>
                <a:latin typeface="+mn-lt"/>
                <a:ea typeface="+mn-ea"/>
                <a:cs typeface="+mn-cs"/>
              </a:rPr>
              <a:t>än </a:t>
            </a:r>
            <a:r>
              <a:rPr lang="sv-SE" sz="1200" b="1" i="1" u="none" strike="noStrike" kern="1200" baseline="0" dirty="0">
                <a:solidFill>
                  <a:schemeClr val="tx1"/>
                </a:solidFill>
                <a:latin typeface="+mn-lt"/>
                <a:ea typeface="+mn-ea"/>
                <a:cs typeface="+mn-cs"/>
              </a:rPr>
              <a:t>med </a:t>
            </a:r>
            <a:r>
              <a:rPr lang="sv-SE" sz="1200" b="0" i="0" u="none" strike="noStrike" kern="1200" baseline="0" dirty="0">
                <a:solidFill>
                  <a:schemeClr val="tx1"/>
                </a:solidFill>
                <a:latin typeface="+mn-lt"/>
                <a:ea typeface="+mn-ea"/>
                <a:cs typeface="+mn-cs"/>
              </a:rPr>
              <a:t>de personer som vi har synpunkter på.</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Upplevelsekuben är ett verktyg där vi ges möjlighet att beskriva vår egen tolkning av en situation och hur den påverkat oss. Genom att få möjlighet att både själv få utrymme att beskriva min upplevelse men också stanna upp och lyssna på någon annans tolkning av samma situation kan vi ge stöd till varandra att förstå att samma situation kan ha tolkats på olika sätt av olika personer.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Det handlar om att sträva efter att skapa klarhet och minska utrymmet för fantasier, konflikter och energiläckage.</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 Om man hjälper andra att bli lika tydliga – då skapas trygga, öppna och produktiva arbetsrelationer.</a:t>
            </a:r>
          </a:p>
          <a:p>
            <a:r>
              <a:rPr lang="sv-SE" sz="1200" b="0" i="0" u="none" strike="noStrike" kern="1200" baseline="0" dirty="0">
                <a:solidFill>
                  <a:schemeClr val="tx1"/>
                </a:solidFill>
                <a:latin typeface="+mn-lt"/>
                <a:ea typeface="+mn-ea"/>
                <a:cs typeface="+mn-cs"/>
              </a:rPr>
              <a:t>• När man är klar och tydlig i sitt språk och beskriver vad man vet, tänker, känner och framför allt </a:t>
            </a:r>
            <a:r>
              <a:rPr lang="sv-SE" sz="1200" b="0" i="1" u="none" strike="noStrike" kern="1200" baseline="0" dirty="0">
                <a:solidFill>
                  <a:schemeClr val="tx1"/>
                </a:solidFill>
                <a:latin typeface="+mn-lt"/>
                <a:ea typeface="+mn-ea"/>
                <a:cs typeface="+mn-cs"/>
              </a:rPr>
              <a:t>vill, </a:t>
            </a:r>
            <a:r>
              <a:rPr lang="sv-SE" sz="1200" b="0" i="0" u="none" strike="noStrike" kern="1200" baseline="0" dirty="0">
                <a:solidFill>
                  <a:schemeClr val="tx1"/>
                </a:solidFill>
                <a:latin typeface="+mn-lt"/>
                <a:ea typeface="+mn-ea"/>
                <a:cs typeface="+mn-cs"/>
              </a:rPr>
              <a:t>blir tolkningar inaktuella.</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Ta stöd av upplevelsekuben för att ha lärande samtal där ni skapar klarhet i relationer. </a:t>
            </a:r>
            <a:r>
              <a:rPr lang="sv-SE" dirty="0"/>
              <a:t>Lärande samtal är bra att initiera när ett problemmönster är ett samspelsmönster som är ineffektivt och otillfredsställande.</a:t>
            </a:r>
          </a:p>
          <a:p>
            <a:r>
              <a:rPr lang="sv-SE" dirty="0"/>
              <a:t> </a:t>
            </a:r>
          </a:p>
          <a:p>
            <a:r>
              <a:rPr lang="sv-SE" dirty="0"/>
              <a:t>Vanliga exempel på problemmönster är: </a:t>
            </a:r>
          </a:p>
          <a:p>
            <a:endParaRPr lang="sv-SE" dirty="0"/>
          </a:p>
          <a:p>
            <a:pPr marL="171450" indent="-171450">
              <a:buFont typeface="Arial" panose="020B0604020202020204" pitchFamily="34" charset="0"/>
              <a:buChar char="•"/>
            </a:pPr>
            <a:r>
              <a:rPr lang="sv-SE" dirty="0"/>
              <a:t>Arbetet är ofullständigt eller inte färdigt i tid</a:t>
            </a:r>
          </a:p>
          <a:p>
            <a:pPr marL="171450" indent="-171450">
              <a:buFont typeface="Arial" panose="020B0604020202020204" pitchFamily="34" charset="0"/>
              <a:buChar char="•"/>
            </a:pPr>
            <a:r>
              <a:rPr lang="sv-SE" dirty="0"/>
              <a:t>Kollegor som inte gör inte det de förväntar sig av varandra</a:t>
            </a:r>
          </a:p>
          <a:p>
            <a:pPr marL="171450" indent="-171450">
              <a:buFont typeface="Arial" panose="020B0604020202020204" pitchFamily="34" charset="0"/>
              <a:buChar char="•"/>
            </a:pPr>
            <a:r>
              <a:rPr lang="sv-SE" dirty="0"/>
              <a:t>Olösta konflikter försvårar samarbetet</a:t>
            </a:r>
          </a:p>
          <a:p>
            <a:pPr marL="171450" indent="-171450">
              <a:buFont typeface="Arial" panose="020B0604020202020204" pitchFamily="34" charset="0"/>
              <a:buChar char="•"/>
            </a:pPr>
            <a:r>
              <a:rPr lang="sv-SE" dirty="0"/>
              <a:t>Mål som inte uppnås</a:t>
            </a:r>
          </a:p>
          <a:p>
            <a:pPr marL="171450" indent="-171450">
              <a:buFont typeface="Arial" panose="020B0604020202020204" pitchFamily="34" charset="0"/>
              <a:buChar char="•"/>
            </a:pPr>
            <a:r>
              <a:rPr lang="sv-SE" dirty="0"/>
              <a:t>Kollegor som berättar negativa historier om andra inte närvarande personer eller grupper </a:t>
            </a:r>
          </a:p>
          <a:p>
            <a:endParaRPr lang="sv-SE" dirty="0"/>
          </a:p>
          <a:p>
            <a:r>
              <a:rPr lang="sv-SE" dirty="0"/>
              <a:t>Förutsättningar för ett lärande samtal (spelregler för samtalet)</a:t>
            </a:r>
          </a:p>
          <a:p>
            <a:endParaRPr lang="sv-SE" dirty="0"/>
          </a:p>
          <a:p>
            <a:r>
              <a:rPr lang="sv-SE" dirty="0"/>
              <a:t>Att alla deltagare utgår från följande antaganden:</a:t>
            </a:r>
          </a:p>
          <a:p>
            <a:endParaRPr lang="sv-SE" dirty="0"/>
          </a:p>
          <a:p>
            <a:pPr marL="171450" indent="-171450">
              <a:buFont typeface="Arial" panose="020B0604020202020204" pitchFamily="34" charset="0"/>
              <a:buChar char="•"/>
            </a:pPr>
            <a:r>
              <a:rPr lang="sv-SE" dirty="0"/>
              <a:t>Jag skapar min egen upplevelse  </a:t>
            </a:r>
          </a:p>
          <a:p>
            <a:pPr marL="171450" indent="-171450">
              <a:buFont typeface="Arial" panose="020B0604020202020204" pitchFamily="34" charset="0"/>
              <a:buChar char="•"/>
            </a:pPr>
            <a:r>
              <a:rPr lang="sv-SE" dirty="0"/>
              <a:t>Ingen upplevelse är mer sanningsenlig än någon annans</a:t>
            </a:r>
          </a:p>
          <a:p>
            <a:pPr marL="171450" indent="-171450">
              <a:buFont typeface="Arial" panose="020B0604020202020204" pitchFamily="34" charset="0"/>
              <a:buChar char="•"/>
            </a:pPr>
            <a:r>
              <a:rPr lang="sv-SE" dirty="0"/>
              <a:t>Jag är villig att vara rak och ärlig med min egen upplevelse: mina observationer, tankar, känslor och viljor</a:t>
            </a:r>
          </a:p>
          <a:p>
            <a:pPr marL="171450" indent="-171450">
              <a:buFont typeface="Arial" panose="020B0604020202020204" pitchFamily="34" charset="0"/>
              <a:buChar char="•"/>
            </a:pPr>
            <a:r>
              <a:rPr lang="sv-SE" dirty="0"/>
              <a:t>Jag gör allt i min makt för att förstå den andres upplevelse </a:t>
            </a:r>
          </a:p>
          <a:p>
            <a:pPr marL="171450" indent="-171450">
              <a:buFont typeface="Arial" panose="020B0604020202020204" pitchFamily="34" charset="0"/>
              <a:buChar char="•"/>
            </a:pPr>
            <a:r>
              <a:rPr lang="sv-SE" dirty="0"/>
              <a:t>Jag är beredd att förstå min egen del i problemmönstret </a:t>
            </a:r>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Om man har en konflikt mellan två medarbetare så kan upplevelsekuben vara ett bra verktyg där var och en redogör för sin upplevelse utifrån kuben. </a:t>
            </a:r>
          </a:p>
          <a:p>
            <a:pPr marL="0" indent="0">
              <a:buFont typeface="Arial" panose="020B0604020202020204" pitchFamily="34" charset="0"/>
              <a:buNone/>
            </a:pPr>
            <a:r>
              <a:rPr lang="sv-SE" dirty="0"/>
              <a:t>Det finns inte alltid ett rätt eller ett fel beteende men genom att sortera sin upplevelse så blir det lättare att förstå varandra. </a:t>
            </a:r>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Källa: Eva </a:t>
            </a:r>
            <a:r>
              <a:rPr lang="sv-SE" dirty="0" err="1"/>
              <a:t>Esselin</a:t>
            </a:r>
            <a:r>
              <a:rPr lang="sv-SE" dirty="0"/>
              <a:t>, Ledarakademi i Motala kommun 2023</a:t>
            </a:r>
          </a:p>
        </p:txBody>
      </p:sp>
      <p:sp>
        <p:nvSpPr>
          <p:cNvPr id="4" name="Platshållare för bildnummer 3"/>
          <p:cNvSpPr>
            <a:spLocks noGrp="1"/>
          </p:cNvSpPr>
          <p:nvPr>
            <p:ph type="sldNum" sz="quarter" idx="5"/>
          </p:nvPr>
        </p:nvSpPr>
        <p:spPr/>
        <p:txBody>
          <a:bodyPr/>
          <a:lstStyle/>
          <a:p>
            <a:fld id="{7383E85A-D979-A147-889D-B48953FC0DD7}" type="slidenum">
              <a:rPr lang="sv-SE" smtClean="0"/>
              <a:t>15</a:t>
            </a:fld>
            <a:endParaRPr lang="sv-SE"/>
          </a:p>
        </p:txBody>
      </p:sp>
    </p:spTree>
    <p:extLst>
      <p:ext uri="{BB962C8B-B14F-4D97-AF65-F5344CB8AC3E}">
        <p14:creationId xmlns:p14="http://schemas.microsoft.com/office/powerpoint/2010/main" val="3309029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STÖDTEXT</a:t>
            </a:r>
          </a:p>
          <a:p>
            <a:pPr marL="0" indent="0">
              <a:buNone/>
            </a:pPr>
            <a:endParaRPr lang="sv-SE" dirty="0"/>
          </a:p>
          <a:p>
            <a:pPr marL="0" indent="0">
              <a:buNone/>
            </a:pPr>
            <a:r>
              <a:rPr lang="sv-SE" dirty="0"/>
              <a:t>KORTA MENINGAR</a:t>
            </a:r>
          </a:p>
          <a:p>
            <a:pPr marL="0" indent="0">
              <a:buNone/>
            </a:pPr>
            <a:r>
              <a:rPr lang="sv-SE" dirty="0"/>
              <a:t>De flesta av oss uppskattar att någon lyssnar intresserat till vad vi har att säga, men långa monologer är ofta svåra att lyssna till. Vi tappar intresset och blir ouppmärksamma när vi försöker ta till oss långa meningar eller när någon pratar för länge. </a:t>
            </a:r>
          </a:p>
          <a:p>
            <a:pPr marL="0" indent="0">
              <a:buNone/>
            </a:pPr>
            <a:r>
              <a:rPr lang="sv-SE" dirty="0"/>
              <a:t>Det är inte ett bra sätt att kommunicera ett budskap till ett team eftersom de inte kommer att kunna använda informationen. En medlem kanske gillar att tala inför publik och stå i rampljuset, men kommunikation handlar inte om individens egna behov. Fokus bör ligga på det som är bäst för teamet och som svarar mot teamets behov, dessutom är det mycket svårare att parafrasera långa meningar än korta. Det säger sig självt. Du kan öva på att använda korta meningar när som helst när du kommunicerar med teamet. Varje möte ger dig tillfälle till att öva. Ge feedback och gå igenom med teamet hur det har fungerat att använda korta meningar. </a:t>
            </a:r>
          </a:p>
          <a:p>
            <a:pPr marL="228600" indent="-228600">
              <a:buAutoNum type="arabicPeriod"/>
            </a:pPr>
            <a:endParaRPr lang="sv-SE" dirty="0"/>
          </a:p>
          <a:p>
            <a:pPr marL="0" indent="0">
              <a:buNone/>
            </a:pPr>
            <a:r>
              <a:rPr lang="sv-SE" dirty="0"/>
              <a:t>NÅGON MER?</a:t>
            </a:r>
          </a:p>
          <a:p>
            <a:pPr marL="0" indent="0">
              <a:buNone/>
            </a:pPr>
            <a:r>
              <a:rPr lang="sv-SE" dirty="0"/>
              <a:t>Less is </a:t>
            </a:r>
            <a:r>
              <a:rPr lang="sv-SE" dirty="0" err="1"/>
              <a:t>more</a:t>
            </a:r>
            <a:r>
              <a:rPr lang="sv-SE" dirty="0"/>
              <a:t>. Du behöver bara säga ”någon mer?” när du har avslutat ditt inlägg. Dessa enkla ord talar om för de övriga att du har pratat klart och låter nästa talare bygga vidare på det du har sagt – till att börja med genom att ta upp likheter. Orden ”någon mer?” öppnar upp samtalet och ser till att den person som talar ges tid till att avsluta det hen har att säga. Det finns ingen anledning att stressa eller prata fort för att undvika att bli avbruten. Du har ordet tills du har sagt ”någon mer?</a:t>
            </a:r>
          </a:p>
          <a:p>
            <a:pPr marL="0" indent="0">
              <a:buNone/>
            </a:pPr>
            <a:r>
              <a:rPr lang="sv-SE" dirty="0"/>
              <a:t>I kombination med verktygen ”korta meningar” och ”parafrasering” bidrar ”någon mer?” till att förbättra kommunikationen inom teamet. Team tycker ofta att det här är lätt att använda, och medlemmar uppskattar att det bidrar till harmonin i teamet. Medlemmarna behöver inte avbryta varandra, de kan fokusera på den person som har ordet; de vet att det snart blir deras tur. </a:t>
            </a:r>
          </a:p>
          <a:p>
            <a:pPr marL="0" indent="0">
              <a:buNone/>
            </a:pPr>
            <a:endParaRPr lang="sv-SE" dirty="0"/>
          </a:p>
          <a:p>
            <a:pPr marL="0" indent="0">
              <a:buNone/>
            </a:pPr>
            <a:r>
              <a:rPr lang="sv-SE" dirty="0"/>
              <a:t>Ni kan öva på ”någon mer?” när som helst under ett möte, men ni behöver inte heller använda det hela tiden. Ni kan ta reda på hur ofta ni behöver använda verktyget under en </a:t>
            </a:r>
            <a:r>
              <a:rPr lang="sv-SE" dirty="0" err="1"/>
              <a:t>debrief</a:t>
            </a:r>
            <a:r>
              <a:rPr lang="sv-SE" dirty="0"/>
              <a:t> med teamet. När en medlem har sagt sitt avslutar den med att säga ”någon mer?” Det är en inbjudan till en annan medlem att göra ett inlägg. Det här är ett verktyg som är lätt att använda och som har stor effekt på kommunikationen. </a:t>
            </a:r>
          </a:p>
          <a:p>
            <a:pPr marL="0" indent="0">
              <a:buNone/>
            </a:pPr>
            <a:endParaRPr lang="sv-SE" dirty="0"/>
          </a:p>
          <a:p>
            <a:pPr marL="0" indent="0">
              <a:buNone/>
            </a:pPr>
            <a:r>
              <a:rPr lang="sv-SE" dirty="0"/>
              <a:t>PARAFRASERING</a:t>
            </a:r>
          </a:p>
          <a:p>
            <a:pPr marL="0" indent="0">
              <a:buNone/>
            </a:pPr>
            <a:r>
              <a:rPr lang="sv-SE" dirty="0"/>
              <a:t>Har du någon gång suttit i ett möte där du kände att du inte lyckades förmedla vad du ville säga och där de andra inte verkade förstå vad du menade? Det har du säkert. Parafrasering hjälper teamet att prata om vad som faktiskt har uttryckts – i stället för om individuella tolkningar av ett budskap. Parafrasering hjälper även medlemmarna att utforska varandras erfarenheter och åsikter utan att döma. </a:t>
            </a:r>
          </a:p>
          <a:p>
            <a:pPr marL="0" indent="0">
              <a:buNone/>
            </a:pPr>
            <a:r>
              <a:rPr lang="sv-SE" dirty="0"/>
              <a:t>Parafrasering innebär att en kommentar följs av att en annan medlem </a:t>
            </a:r>
            <a:r>
              <a:rPr lang="sv-SE" i="1" dirty="0"/>
              <a:t>upprepar eller återspeglar </a:t>
            </a:r>
            <a:r>
              <a:rPr lang="sv-SE" dirty="0"/>
              <a:t>det som just har sagts. Den medlem som parafraserar kontrollerar att hen har förstått budskapet. Efter ett tag kommer medlemmarna att börja be andra att parafrasera vad de sagt. Det här är ett idealiskt sätt att använda det här verktyget. Allt behöver inte parafraseras, men en medlem kan be en annan att parafrasera vad hen just har sagt. Eller så kan en medlem fråga om hen får parafrasera någon mer om budskapet är svårbegripligt, komplext eller otydligt. Det hjälper teamet att hålla sig till vad som verkligen sagts och undvika olika tolkningar av budskapet. </a:t>
            </a:r>
          </a:p>
          <a:p>
            <a:pPr marL="0" indent="0">
              <a:buNone/>
            </a:pPr>
            <a:r>
              <a:rPr lang="sv-SE" dirty="0"/>
              <a:t>Parafrasering är inkluderande; det värderar allas input och hjälper teamet förstå vad en medlem menar. Undrar du om de som lyssnar har förstått vad du har sagt? Be då någon att parafrasera det. Om de har missförstått så rätta misstaget och be dem att parafrasera igen. Nedan ett exempel.</a:t>
            </a:r>
          </a:p>
          <a:p>
            <a:pPr marL="0" indent="0">
              <a:buNone/>
            </a:pPr>
            <a:endParaRPr lang="sv-SE" dirty="0"/>
          </a:p>
          <a:p>
            <a:pPr marL="0" indent="0">
              <a:buNone/>
            </a:pPr>
            <a:r>
              <a:rPr lang="sv-SE" dirty="0"/>
              <a:t>MEDLEM 1: Förra året överskred vi vår resebudget. Vi skickade till exempel fem deltagare till mässan i London förra våren. I år bör bara en person från företaget medverka. Vi behöver minska våra reseutgifter med 15 procent. </a:t>
            </a:r>
          </a:p>
          <a:p>
            <a:pPr marL="0" indent="0">
              <a:buNone/>
            </a:pPr>
            <a:r>
              <a:rPr lang="sv-SE" dirty="0"/>
              <a:t>MEDLEM 2: Kan jag parafrasera så jag vet att jag har förstått dig rätt? </a:t>
            </a:r>
          </a:p>
          <a:p>
            <a:pPr marL="0" indent="0">
              <a:buNone/>
            </a:pPr>
            <a:r>
              <a:rPr lang="sv-SE" dirty="0"/>
              <a:t>MEDLEM 1: Javisst. </a:t>
            </a:r>
          </a:p>
          <a:p>
            <a:pPr marL="0" indent="0">
              <a:buNone/>
            </a:pPr>
            <a:r>
              <a:rPr lang="sv-SE" dirty="0"/>
              <a:t>MEDLEM 2: Okej, ditt förslag är alltså att bara en person ska åka till mässan i London. Har jag förstått dig rätt? </a:t>
            </a:r>
          </a:p>
          <a:p>
            <a:pPr marL="0" indent="0">
              <a:buNone/>
            </a:pPr>
            <a:r>
              <a:rPr lang="sv-SE" dirty="0"/>
              <a:t>MEDLEM 1: Ja, och jag skulle vilja tillägga att jag även sa att vi behöver minska våra resekostnader med 15 procent</a:t>
            </a:r>
          </a:p>
          <a:p>
            <a:pPr marL="0" indent="0">
              <a:buNone/>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Allt ljus på teamet. Åkerlund </a:t>
            </a:r>
            <a:r>
              <a:rPr lang="sv-SE" dirty="0" err="1"/>
              <a:t>mfl</a:t>
            </a:r>
            <a:r>
              <a:rPr lang="sv-SE" dirty="0"/>
              <a:t>.</a:t>
            </a:r>
          </a:p>
          <a:p>
            <a:pPr marL="0" indent="0">
              <a:buNone/>
            </a:pPr>
            <a:endParaRPr lang="sv-SE" dirty="0"/>
          </a:p>
          <a:p>
            <a:pPr marL="0" indent="0">
              <a:buNone/>
            </a:pP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16</a:t>
            </a:fld>
            <a:endParaRPr lang="sv-SE"/>
          </a:p>
        </p:txBody>
      </p:sp>
    </p:spTree>
    <p:extLst>
      <p:ext uri="{BB962C8B-B14F-4D97-AF65-F5344CB8AC3E}">
        <p14:creationId xmlns:p14="http://schemas.microsoft.com/office/powerpoint/2010/main" val="2254901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Hur vi bemöter den glade, har i studier av Shelly Gable m fl. visat sig ha om möjligt än större betydelse för hur relationen utvecklas än hur vi bemöter den som berättar någonting som hen upplever negativa känslor för (sorg, oro, ilska etc.). Gable m fl. menar att vårt sätt att bemöta den som berättar något positivt kan variera utifrån två dimensioner; passivt-aktivt respektive destruktivt-konstruktivt.</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Ett passivt bemötande innebär att man agerar på ett sätt som signalerar att man inte är särskilt intresserad av det personen säger. Om detta görs i kombination med ett destruktivt bemötande så innebär det helt sonika att man inte lyssnar överhuvudtaget, vilket man visar genom att man ignorerar personen, tittar på mobiltelefonen, börjar tala om helt andra saker, tar över samtalet och börjar prata om sig själv etc.</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I kombination med ett konstruktivt bemötande så bekräftar man förvisso att man hört vad personen sagt, men man gör det på ett håglöst vis, utan att själv uppvisa någon som helst entusiasm.</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Ett aktivt bemötande kan också vara destruktivt såväl som konstruktivt. Den destruktiva varianten innebär att man angriper och ifrågasätter det personen säger. Detta, liksom de tidigare nämnda varianterna av bemötanden, är samtliga ack så vanligt förekommande i våra relationer, och samtidigt ack så menliga för kvalitén i våra relationer.</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Ett betydligt bättre sätt att agera är att kombinera det aktiva bemötande med ett konstruktivt bemötande. Detta innebär att vi visar att vi delar personens glädje/upprymdhet/nyfikenhet etc., att vi ställer frågor och visar att vi vill att personen berättar mer, att vi uttrycker att vi är glada för personens skull etc.</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Nästa gång någon du bryr dig om berättar för dig om någonting som de är glada/inspirerade/upprymda/entusiastiska etc. för så fundera vilket av dessa fyra bemötanden du helst vill uppvisa. Fundera också över hur du blir bemött av andra när du själv berättar om något du gläds åt, och vad dessa bemötande gör med dig.</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Referenser: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Gable, S. L., </a:t>
            </a:r>
            <a:r>
              <a:rPr lang="sv-SE" sz="1200" kern="1200" dirty="0" err="1">
                <a:solidFill>
                  <a:schemeClr val="tx1"/>
                </a:solidFill>
                <a:effectLst/>
                <a:latin typeface="+mn-lt"/>
                <a:ea typeface="+mn-ea"/>
                <a:cs typeface="+mn-cs"/>
              </a:rPr>
              <a:t>Gonzaga</a:t>
            </a:r>
            <a:r>
              <a:rPr lang="sv-SE" sz="1200" kern="1200" dirty="0">
                <a:solidFill>
                  <a:schemeClr val="tx1"/>
                </a:solidFill>
                <a:effectLst/>
                <a:latin typeface="+mn-lt"/>
                <a:ea typeface="+mn-ea"/>
                <a:cs typeface="+mn-cs"/>
              </a:rPr>
              <a:t>, G., &amp; </a:t>
            </a:r>
            <a:r>
              <a:rPr lang="sv-SE" sz="1200" kern="1200" dirty="0" err="1">
                <a:solidFill>
                  <a:schemeClr val="tx1"/>
                </a:solidFill>
                <a:effectLst/>
                <a:latin typeface="+mn-lt"/>
                <a:ea typeface="+mn-ea"/>
                <a:cs typeface="+mn-cs"/>
              </a:rPr>
              <a:t>Strachman</a:t>
            </a:r>
            <a:r>
              <a:rPr lang="sv-SE" sz="1200" kern="1200" dirty="0">
                <a:solidFill>
                  <a:schemeClr val="tx1"/>
                </a:solidFill>
                <a:effectLst/>
                <a:latin typeface="+mn-lt"/>
                <a:ea typeface="+mn-ea"/>
                <a:cs typeface="+mn-cs"/>
              </a:rPr>
              <a:t>, A. (2006). Will </a:t>
            </a:r>
            <a:r>
              <a:rPr lang="sv-SE" sz="1200" kern="1200" dirty="0" err="1">
                <a:solidFill>
                  <a:schemeClr val="tx1"/>
                </a:solidFill>
                <a:effectLst/>
                <a:latin typeface="+mn-lt"/>
                <a:ea typeface="+mn-ea"/>
                <a:cs typeface="+mn-cs"/>
              </a:rPr>
              <a:t>you</a:t>
            </a:r>
            <a:r>
              <a:rPr lang="sv-SE" sz="1200" kern="1200" dirty="0">
                <a:solidFill>
                  <a:schemeClr val="tx1"/>
                </a:solidFill>
                <a:effectLst/>
                <a:latin typeface="+mn-lt"/>
                <a:ea typeface="+mn-ea"/>
                <a:cs typeface="+mn-cs"/>
              </a:rPr>
              <a:t> be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me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things</a:t>
            </a:r>
            <a:r>
              <a:rPr lang="sv-SE" sz="1200" kern="1200" dirty="0">
                <a:solidFill>
                  <a:schemeClr val="tx1"/>
                </a:solidFill>
                <a:effectLst/>
                <a:latin typeface="+mn-lt"/>
                <a:ea typeface="+mn-ea"/>
                <a:cs typeface="+mn-cs"/>
              </a:rPr>
              <a:t> go right? Social Support for Positive Events. Journal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Personality</a:t>
            </a:r>
            <a:r>
              <a:rPr lang="sv-SE" sz="1200" kern="1200" dirty="0">
                <a:solidFill>
                  <a:schemeClr val="tx1"/>
                </a:solidFill>
                <a:effectLst/>
                <a:latin typeface="+mn-lt"/>
                <a:ea typeface="+mn-ea"/>
                <a:cs typeface="+mn-cs"/>
              </a:rPr>
              <a:t> and Social </a:t>
            </a:r>
            <a:r>
              <a:rPr lang="sv-SE" sz="1200" kern="1200" dirty="0" err="1">
                <a:solidFill>
                  <a:schemeClr val="tx1"/>
                </a:solidFill>
                <a:effectLst/>
                <a:latin typeface="+mn-lt"/>
                <a:ea typeface="+mn-ea"/>
                <a:cs typeface="+mn-cs"/>
              </a:rPr>
              <a:t>Psychology</a:t>
            </a:r>
            <a:r>
              <a:rPr lang="sv-SE" sz="1200" kern="1200" dirty="0">
                <a:solidFill>
                  <a:schemeClr val="tx1"/>
                </a:solidFill>
                <a:effectLst/>
                <a:latin typeface="+mn-lt"/>
                <a:ea typeface="+mn-ea"/>
                <a:cs typeface="+mn-cs"/>
              </a:rPr>
              <a:t>, 91, 904-917.</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Gable, S. L., Reis, H. T., </a:t>
            </a:r>
            <a:r>
              <a:rPr lang="sv-SE" sz="1200" kern="1200" dirty="0" err="1">
                <a:solidFill>
                  <a:schemeClr val="tx1"/>
                </a:solidFill>
                <a:effectLst/>
                <a:latin typeface="+mn-lt"/>
                <a:ea typeface="+mn-ea"/>
                <a:cs typeface="+mn-cs"/>
              </a:rPr>
              <a:t>Impett</a:t>
            </a:r>
            <a:r>
              <a:rPr lang="sv-SE" sz="1200" kern="1200" dirty="0">
                <a:solidFill>
                  <a:schemeClr val="tx1"/>
                </a:solidFill>
                <a:effectLst/>
                <a:latin typeface="+mn-lt"/>
                <a:ea typeface="+mn-ea"/>
                <a:cs typeface="+mn-cs"/>
              </a:rPr>
              <a:t>, E., &amp; </a:t>
            </a:r>
            <a:r>
              <a:rPr lang="sv-SE" sz="1200" kern="1200" dirty="0" err="1">
                <a:solidFill>
                  <a:schemeClr val="tx1"/>
                </a:solidFill>
                <a:effectLst/>
                <a:latin typeface="+mn-lt"/>
                <a:ea typeface="+mn-ea"/>
                <a:cs typeface="+mn-cs"/>
              </a:rPr>
              <a:t>Asher</a:t>
            </a:r>
            <a:r>
              <a:rPr lang="sv-SE" sz="1200" kern="1200" dirty="0">
                <a:solidFill>
                  <a:schemeClr val="tx1"/>
                </a:solidFill>
                <a:effectLst/>
                <a:latin typeface="+mn-lt"/>
                <a:ea typeface="+mn-ea"/>
                <a:cs typeface="+mn-cs"/>
              </a:rPr>
              <a:t>, E. R. (2004). </a:t>
            </a:r>
            <a:r>
              <a:rPr lang="sv-SE" sz="1200" kern="1200" dirty="0" err="1">
                <a:solidFill>
                  <a:schemeClr val="tx1"/>
                </a:solidFill>
                <a:effectLst/>
                <a:latin typeface="+mn-lt"/>
                <a:ea typeface="+mn-ea"/>
                <a:cs typeface="+mn-cs"/>
              </a:rPr>
              <a:t>What</a:t>
            </a:r>
            <a:r>
              <a:rPr lang="sv-SE" sz="1200" kern="1200" dirty="0">
                <a:solidFill>
                  <a:schemeClr val="tx1"/>
                </a:solidFill>
                <a:effectLst/>
                <a:latin typeface="+mn-lt"/>
                <a:ea typeface="+mn-ea"/>
                <a:cs typeface="+mn-cs"/>
              </a:rPr>
              <a:t> do </a:t>
            </a:r>
            <a:r>
              <a:rPr lang="sv-SE" sz="1200" kern="1200" dirty="0" err="1">
                <a:solidFill>
                  <a:schemeClr val="tx1"/>
                </a:solidFill>
                <a:effectLst/>
                <a:latin typeface="+mn-lt"/>
                <a:ea typeface="+mn-ea"/>
                <a:cs typeface="+mn-cs"/>
              </a:rPr>
              <a:t>you</a:t>
            </a:r>
            <a:r>
              <a:rPr lang="sv-SE" sz="1200" kern="1200" dirty="0">
                <a:solidFill>
                  <a:schemeClr val="tx1"/>
                </a:solidFill>
                <a:effectLst/>
                <a:latin typeface="+mn-lt"/>
                <a:ea typeface="+mn-ea"/>
                <a:cs typeface="+mn-cs"/>
              </a:rPr>
              <a:t> do </a:t>
            </a:r>
            <a:r>
              <a:rPr lang="sv-SE" sz="1200" kern="1200" dirty="0" err="1">
                <a:solidFill>
                  <a:schemeClr val="tx1"/>
                </a:solidFill>
                <a:effectLst/>
                <a:latin typeface="+mn-lt"/>
                <a:ea typeface="+mn-ea"/>
                <a:cs typeface="+mn-cs"/>
              </a:rPr>
              <a:t>when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things</a:t>
            </a:r>
            <a:r>
              <a:rPr lang="sv-SE" sz="1200" kern="1200" dirty="0">
                <a:solidFill>
                  <a:schemeClr val="tx1"/>
                </a:solidFill>
                <a:effectLst/>
                <a:latin typeface="+mn-lt"/>
                <a:ea typeface="+mn-ea"/>
                <a:cs typeface="+mn-cs"/>
              </a:rPr>
              <a:t> go right? The intrapersonal and interpersonal </a:t>
            </a:r>
            <a:r>
              <a:rPr lang="sv-SE" sz="1200" kern="1200" dirty="0" err="1">
                <a:solidFill>
                  <a:schemeClr val="tx1"/>
                </a:solidFill>
                <a:effectLst/>
                <a:latin typeface="+mn-lt"/>
                <a:ea typeface="+mn-ea"/>
                <a:cs typeface="+mn-cs"/>
              </a:rPr>
              <a:t>benefits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sharing</a:t>
            </a:r>
            <a:r>
              <a:rPr lang="sv-SE" sz="1200" kern="1200" dirty="0">
                <a:solidFill>
                  <a:schemeClr val="tx1"/>
                </a:solidFill>
                <a:effectLst/>
                <a:latin typeface="+mn-lt"/>
                <a:ea typeface="+mn-ea"/>
                <a:cs typeface="+mn-cs"/>
              </a:rPr>
              <a:t> positive events. Journal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Personality</a:t>
            </a:r>
            <a:r>
              <a:rPr lang="sv-SE" sz="1200" kern="1200" dirty="0">
                <a:solidFill>
                  <a:schemeClr val="tx1"/>
                </a:solidFill>
                <a:effectLst/>
                <a:latin typeface="+mn-lt"/>
                <a:ea typeface="+mn-ea"/>
                <a:cs typeface="+mn-cs"/>
              </a:rPr>
              <a:t> and Social </a:t>
            </a:r>
            <a:r>
              <a:rPr lang="sv-SE" sz="1200" kern="1200" dirty="0" err="1">
                <a:solidFill>
                  <a:schemeClr val="tx1"/>
                </a:solidFill>
                <a:effectLst/>
                <a:latin typeface="+mn-lt"/>
                <a:ea typeface="+mn-ea"/>
                <a:cs typeface="+mn-cs"/>
              </a:rPr>
              <a:t>Psychology</a:t>
            </a:r>
            <a:r>
              <a:rPr lang="sv-SE" sz="1200" kern="1200" dirty="0">
                <a:solidFill>
                  <a:schemeClr val="tx1"/>
                </a:solidFill>
                <a:effectLst/>
                <a:latin typeface="+mn-lt"/>
                <a:ea typeface="+mn-ea"/>
                <a:cs typeface="+mn-cs"/>
              </a:rPr>
              <a:t>, 87, 228-245.</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Källa: Stefan Söderfjäll, Linkedin</a:t>
            </a:r>
          </a:p>
          <a:p>
            <a:r>
              <a:rPr lang="sv-SE" sz="1200" u="sng" kern="1200" dirty="0">
                <a:solidFill>
                  <a:schemeClr val="tx1"/>
                </a:solidFill>
                <a:effectLst/>
                <a:latin typeface="+mn-lt"/>
                <a:ea typeface="+mn-ea"/>
                <a:cs typeface="+mn-cs"/>
                <a:hlinkClick r:id="rId3"/>
              </a:rPr>
              <a:t>https://www.linkedin.com/posts/stefan-s%C3%B6derfj%C3%A4ll-a538b726_aktivt-konstruktiva-responser-sug-p%C3%A5-den-activity-7142424431766802432-EzxD?utm_source=share&amp;utm_medium=member_desktop</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18</a:t>
            </a:fld>
            <a:endParaRPr lang="sv-SE"/>
          </a:p>
        </p:txBody>
      </p:sp>
    </p:spTree>
    <p:extLst>
      <p:ext uri="{BB962C8B-B14F-4D97-AF65-F5344CB8AC3E}">
        <p14:creationId xmlns:p14="http://schemas.microsoft.com/office/powerpoint/2010/main" val="331557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Bilden är dold i visningsläge och innehållet är till för dig som chef som leder bildspelet.</a:t>
            </a:r>
          </a:p>
          <a:p>
            <a:endParaRPr lang="sv-SE" dirty="0"/>
          </a:p>
          <a:p>
            <a:r>
              <a:rPr lang="sv-SE" dirty="0"/>
              <a:t>Bilden illustrerar tema (bollarna) för implementering av medarbetarkompassen, i rutorna ser du citat från medarbetarkompassen. Temat för detta stödmaterial är kommunikation. Kommunikation genomsyrar alla medarbetarkompassens delar och det är svårt att bryta ut någon särskild del. I bilden illustreras kopplingen till:</a:t>
            </a:r>
          </a:p>
          <a:p>
            <a:endParaRPr lang="sv-SE" dirty="0"/>
          </a:p>
          <a:p>
            <a:pPr marL="171450" indent="-171450">
              <a:buFontTx/>
              <a:buChar char="-"/>
            </a:pPr>
            <a:r>
              <a:rPr lang="sv-SE" dirty="0"/>
              <a:t>Vara en god ambassadör och skapa stolthet för Motala kommun</a:t>
            </a:r>
          </a:p>
          <a:p>
            <a:pPr marL="171450" indent="-171450">
              <a:buFontTx/>
              <a:buChar char="-"/>
            </a:pPr>
            <a:r>
              <a:rPr lang="sv-SE" dirty="0"/>
              <a:t>Visa ett positivt förhållningssätt och vara lösningsorienterad</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64276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Stödmaterial:</a:t>
            </a:r>
          </a:p>
        </p:txBody>
      </p:sp>
      <p:sp>
        <p:nvSpPr>
          <p:cNvPr id="4" name="Platshållare för bildnummer 3"/>
          <p:cNvSpPr>
            <a:spLocks noGrp="1"/>
          </p:cNvSpPr>
          <p:nvPr>
            <p:ph type="sldNum" sz="quarter" idx="5"/>
          </p:nvPr>
        </p:nvSpPr>
        <p:spPr/>
        <p:txBody>
          <a:bodyPr/>
          <a:lstStyle/>
          <a:p>
            <a:fld id="{7383E85A-D979-A147-889D-B48953FC0DD7}" type="slidenum">
              <a:rPr lang="sv-SE" smtClean="0"/>
              <a:t>4</a:t>
            </a:fld>
            <a:endParaRPr lang="sv-SE"/>
          </a:p>
        </p:txBody>
      </p:sp>
    </p:spTree>
    <p:extLst>
      <p:ext uri="{BB962C8B-B14F-4D97-AF65-F5344CB8AC3E}">
        <p14:creationId xmlns:p14="http://schemas.microsoft.com/office/powerpoint/2010/main" val="3858945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dirty="0"/>
              <a:t>Tema för denna workshop är kommunikation. </a:t>
            </a:r>
          </a:p>
          <a:p>
            <a:endParaRPr lang="sv-SE" dirty="0"/>
          </a:p>
          <a:p>
            <a:r>
              <a:rPr lang="sv-SE" dirty="0"/>
              <a:t>Låt gruppen titta på medarbetarkompassen och fundera över förväntningarna, kan de ge exempel på vilka arbetsuppgifter, agerande och beteende som kräver någon typ av kommunikation.</a:t>
            </a:r>
          </a:p>
          <a:p>
            <a:endParaRPr lang="sv-SE" dirty="0"/>
          </a:p>
          <a:p>
            <a:r>
              <a:rPr lang="sv-SE" dirty="0"/>
              <a:t>Troligtvis finns vissa arbetsuppgifter som inte kräver kommunikation men i samspelet med både kund/medborgare och kollegor krävs oftast en hög grad av kommunikation. Det finns mer eller mindre en koppling till hela kompassen. För att fullfölja vårt specifika uppdrag samt vår roll som medarbetare krävs en förmåga att kommunicera. Att utveckla vår kommunikation med varandra möjliggör ett utvecklat samarbete, lärande och goda förutsättningar att förbättra kvalité och resultat. Inte minst påverkar det troligtvis också positivt våra relationer och vår trivsel på arbetsplatsen.</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5</a:t>
            </a:fld>
            <a:endParaRPr lang="sv-SE"/>
          </a:p>
        </p:txBody>
      </p:sp>
    </p:spTree>
    <p:extLst>
      <p:ext uri="{BB962C8B-B14F-4D97-AF65-F5344CB8AC3E}">
        <p14:creationId xmlns:p14="http://schemas.microsoft.com/office/powerpoint/2010/main" val="138518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endParaRPr lang="sv-SE" dirty="0"/>
          </a:p>
          <a:p>
            <a:endParaRPr lang="sv-SE" dirty="0"/>
          </a:p>
          <a:p>
            <a:r>
              <a:rPr lang="sv-SE" dirty="0"/>
              <a:t>Förslag till frågor:</a:t>
            </a:r>
          </a:p>
          <a:p>
            <a:endParaRPr lang="sv-SE" dirty="0"/>
          </a:p>
          <a:p>
            <a:r>
              <a:rPr lang="sv-SE" dirty="0"/>
              <a:t>Prata om vad man kan göra för att säkra upp att det man vill säga också uppfattas rätt. Hur skall man göra föra att budskapet skall gå fram? </a:t>
            </a:r>
          </a:p>
          <a:p>
            <a:endParaRPr lang="sv-SE" dirty="0"/>
          </a:p>
          <a:p>
            <a:r>
              <a:rPr lang="sv-SE" dirty="0"/>
              <a:t>Diskutera också – Varför blir det så många olika tolkningar? Varför är det inte bra? Finns det bra exempel som någon vill dela? </a:t>
            </a:r>
          </a:p>
          <a:p>
            <a:endParaRPr lang="sv-SE" dirty="0"/>
          </a:p>
          <a:p>
            <a:r>
              <a:rPr lang="sv-SE" dirty="0"/>
              <a:t>Källa: Retorik i praktiken, Monica Ekenvall. </a:t>
            </a:r>
          </a:p>
        </p:txBody>
      </p:sp>
      <p:sp>
        <p:nvSpPr>
          <p:cNvPr id="4" name="Platshållare för bildnummer 3"/>
          <p:cNvSpPr>
            <a:spLocks noGrp="1"/>
          </p:cNvSpPr>
          <p:nvPr>
            <p:ph type="sldNum" sz="quarter" idx="5"/>
          </p:nvPr>
        </p:nvSpPr>
        <p:spPr/>
        <p:txBody>
          <a:bodyPr/>
          <a:lstStyle/>
          <a:p>
            <a:fld id="{7383E85A-D979-A147-889D-B48953FC0DD7}" type="slidenum">
              <a:rPr lang="sv-SE" smtClean="0"/>
              <a:t>6</a:t>
            </a:fld>
            <a:endParaRPr lang="sv-SE"/>
          </a:p>
        </p:txBody>
      </p:sp>
    </p:spTree>
    <p:extLst>
      <p:ext uri="{BB962C8B-B14F-4D97-AF65-F5344CB8AC3E}">
        <p14:creationId xmlns:p14="http://schemas.microsoft.com/office/powerpoint/2010/main" val="31461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endParaRPr lang="sv-SE" dirty="0"/>
          </a:p>
          <a:p>
            <a:r>
              <a:rPr lang="sv-SE" dirty="0"/>
              <a:t>Dialog betyder ”att gemensamt nå en mening”. Det handlar om att skapa gemensamma tolkningar för ökat samförstånd och tydligare riktning. </a:t>
            </a:r>
          </a:p>
          <a:p>
            <a:r>
              <a:rPr lang="sv-SE" dirty="0"/>
              <a:t>Att analysera och klargöra hur vi kommunicerar så att vi förstår varandra. </a:t>
            </a:r>
          </a:p>
          <a:p>
            <a:endParaRPr lang="sv-SE" dirty="0"/>
          </a:p>
          <a:p>
            <a:r>
              <a:rPr lang="sv-SE" dirty="0"/>
              <a:t>Dialogen har en mycket stor betydelse för att skapa delaktighet utveckling och en lärande organisation. Med en väl fungerande dialog kan alla i ett team bidra med sina erfarenheter, perspektiv och tankar så att vi tar tillvara varandras kompetens. </a:t>
            </a:r>
          </a:p>
          <a:p>
            <a:endParaRPr lang="sv-SE" dirty="0"/>
          </a:p>
          <a:p>
            <a:r>
              <a:rPr lang="sv-SE" dirty="0"/>
              <a:t>I en debatt handlar det oftast om att någon skall vinna. I en diskussion handlar det ofta om att nå en kompromiss. I en dialog finns möjligheten att nå ny förståelse och insikt, synergi.</a:t>
            </a:r>
          </a:p>
          <a:p>
            <a:endParaRPr lang="sv-SE" dirty="0"/>
          </a:p>
          <a:p>
            <a:r>
              <a:rPr lang="sv-SE" dirty="0"/>
              <a:t>Prata om de olika formerna för kommunikation, vad är vanligast i er grupp. Ser det olika ut på olika möten? När behöver man vad? </a:t>
            </a:r>
          </a:p>
          <a:p>
            <a:endParaRPr lang="sv-SE" dirty="0"/>
          </a:p>
          <a:p>
            <a:endParaRPr lang="sv-SE" dirty="0"/>
          </a:p>
          <a:p>
            <a:r>
              <a:rPr lang="sv-SE" dirty="0"/>
              <a:t>Källa: Börja göra! Johan Book </a:t>
            </a:r>
            <a:r>
              <a:rPr lang="sv-SE" dirty="0" err="1"/>
              <a:t>mfl</a:t>
            </a:r>
            <a:r>
              <a:rPr lang="sv-SE" dirty="0"/>
              <a:t>.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56250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Gå igenom nivåerna och diskutera i vilka olika sammanhang vi har - och behöver de olika nivåerna. </a:t>
            </a:r>
          </a:p>
          <a:p>
            <a:endParaRPr lang="sv-SE" dirty="0"/>
          </a:p>
          <a:p>
            <a:r>
              <a:rPr lang="sv-SE" dirty="0"/>
              <a:t>DEN FÖRSTA NIVÅN: SMÅPRAT – ”INGET” </a:t>
            </a:r>
          </a:p>
          <a:p>
            <a:r>
              <a:rPr lang="sv-SE" dirty="0"/>
              <a:t>Den första kommunikationsnivån är småprat. Det är den ytligaste kommunikationsnivån och ofta det första som uppstår under ett samtal där vi försöker vara artiga och sociala. Vi pratar om vädret och nyheterna, men i själva verket pratar vi om ”inget”. Vi pratar runt saker som betyder något för oss snarare än om dem. Vi säger saker som: Hur mår du? Vilket väder vi har? Ha det bra, vi ses … </a:t>
            </a:r>
          </a:p>
          <a:p>
            <a:r>
              <a:rPr lang="sv-SE" dirty="0"/>
              <a:t>Den här kommunikationsnivån är ett slags säker zon eftersom inget ämne är personligt, utmanande eller provokativt. Det är en användbar nivå eftersom den låter oss ta kontakt med personer vi inte känner</a:t>
            </a:r>
          </a:p>
          <a:p>
            <a:endParaRPr lang="sv-SE" dirty="0"/>
          </a:p>
          <a:p>
            <a:r>
              <a:rPr lang="sv-SE" dirty="0"/>
              <a:t>DEN ANDRA NIVÅN: FAKTA – ”NÅGOT” </a:t>
            </a:r>
          </a:p>
          <a:p>
            <a:r>
              <a:rPr lang="sv-SE" dirty="0"/>
              <a:t>Den andra kommunikationsnivån är faktanivån då vi börjar prata om ”något”, om fakta och okontroversiella ämnen. Det kan handla om skattesystemet, politik, att bygga om köket eller var nästa konferens ska förläggas. På den här nivån delar man inte med sig av några känslor, personliga åsikter eller uppfattningar. </a:t>
            </a:r>
          </a:p>
          <a:p>
            <a:r>
              <a:rPr lang="sv-SE" dirty="0"/>
              <a:t>Liksom på den första nivån är det här en ”säker” nivå där man inte tar några risker. Vi gör ingen personlig investering i samtalet. Vi väljer ofta att stanna här och inte övergå till att våga mer och börja prata om de stora frågorna.</a:t>
            </a:r>
          </a:p>
          <a:p>
            <a:endParaRPr lang="sv-SE" dirty="0"/>
          </a:p>
          <a:p>
            <a:r>
              <a:rPr lang="sv-SE" dirty="0"/>
              <a:t>DEN TREDJE NIVÅN: INDIREKT KOMMUNIKATION – ”ANDRA” </a:t>
            </a:r>
          </a:p>
          <a:p>
            <a:r>
              <a:rPr lang="sv-SE" dirty="0"/>
              <a:t>Den tredje kommunikationsnivån är den indirekta nivån där vi börjar diskutera andra människor och relationer i någon form. Den här nivån kallas även ”skvallernivån” eftersom vi föredrar att prata om andra än oss själva. </a:t>
            </a:r>
          </a:p>
          <a:p>
            <a:r>
              <a:rPr lang="sv-SE" dirty="0"/>
              <a:t>Det är lätt att fastna på den här nivån, framför allt om vi är konflikträdda. Den kallas även för ”flyktnivån”. En typisk konversation på det här stadiet kan handla om en kollega som har det kämpigt. Men en viktigare fråga, som man inte tar upp, kan vara hur svårt man själv har att komma överens med chefen.</a:t>
            </a:r>
          </a:p>
          <a:p>
            <a:endParaRPr lang="sv-SE" dirty="0"/>
          </a:p>
          <a:p>
            <a:r>
              <a:rPr lang="sv-SE" dirty="0"/>
              <a:t>DEN FJÄRDE NIVÅN: DIREKT KOMMUNIKATION – ”JAG, DU, VI” </a:t>
            </a:r>
          </a:p>
          <a:p>
            <a:r>
              <a:rPr lang="sv-SE" dirty="0"/>
              <a:t>Det här är den kommunikationsnivå på vilken vi pratar om oss själva genom att diskutera våra behov, förhoppningar, rädslor och stunder av lycka eller sorg. Vi kan även visa fysiska reaktioner genom att rösten darrar eller att ögonen lyser upp. </a:t>
            </a:r>
          </a:p>
          <a:p>
            <a:r>
              <a:rPr lang="sv-SE" dirty="0"/>
              <a:t>Vi blir genuina och transparenta, och vi vågar prata om närhet och sårbarhet. Vi diskuterar relationer och ger varandra feedback. Vi är också i allmänhet mindre dömande och tar ansvar för våra egna känslor. </a:t>
            </a:r>
          </a:p>
          <a:p>
            <a:endParaRPr lang="sv-SE" dirty="0"/>
          </a:p>
          <a:p>
            <a:r>
              <a:rPr lang="sv-SE" dirty="0"/>
              <a:t>Kommunikationen på den fjärde nivån är av högsta kvalitet. Den störs inte av ett socialt, psykologiskt eller känslomässigt spel. Det förekommer inget pushande, tagande, givande, vem är vinnare, vem är förlorare, jag, du; allt detta smälter undan. Det här är både den mest laddade kommunikationsnivån och den som är mest effektiv när det gäller att hantera konflikter och bygga upp ett förtroende. På den här nivån präglas kommunikationen av att man tar sig tid samt visar förtroende och engagemang. Det är viktigt att återigen påpeka att inte all kommunikation bör ligga på den fjärde nivån. Under arbetsmöten, till exempel, förs samtalet kanske bäst på faktanivån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Allt ljus på teamet. Åkerlund </a:t>
            </a:r>
            <a:r>
              <a:rPr lang="sv-SE" dirty="0" err="1"/>
              <a:t>mfl</a:t>
            </a:r>
            <a:r>
              <a:rPr lang="sv-SE" dirty="0"/>
              <a:t>.</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8</a:t>
            </a:fld>
            <a:endParaRPr lang="sv-SE"/>
          </a:p>
        </p:txBody>
      </p:sp>
    </p:spTree>
    <p:extLst>
      <p:ext uri="{BB962C8B-B14F-4D97-AF65-F5344CB8AC3E}">
        <p14:creationId xmlns:p14="http://schemas.microsoft.com/office/powerpoint/2010/main" val="47157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endParaRPr lang="sv-SE" dirty="0"/>
          </a:p>
          <a:p>
            <a:r>
              <a:rPr lang="sv-SE" dirty="0"/>
              <a:t>Verktyget, Fyra samarbetsnycklar, är ett verktyg som främjar kommunikation och samarbete i en arbetsgrupp/ledningsgrupp/team. Det bidrar till att öka förståelsen av det som avhandlas eller diskuteras. Det är också en hjälp om man vill ha mera dialog än debatt och diskussion.</a:t>
            </a:r>
          </a:p>
          <a:p>
            <a:endParaRPr lang="sv-SE" dirty="0"/>
          </a:p>
          <a:p>
            <a:r>
              <a:rPr lang="sv-SE" dirty="0"/>
              <a:t>Man kan använda det som hjälp vid specifik uppgift eller sätta upp det på väggen för att främja en god kommunikation och ett gott samarbete. Efter ett möte kan man också använda nycklarna som utvärdering, vad har vi använt för nycklar och vad kan vi göra bättre? </a:t>
            </a:r>
          </a:p>
          <a:p>
            <a:endParaRPr lang="sv-SE" dirty="0"/>
          </a:p>
          <a:p>
            <a:r>
              <a:rPr lang="sv-SE" dirty="0"/>
              <a:t>Vilka nycklar använder ni idag, på vilka möten? Hur sker detta? Vilka använder ni ofta och mer sällan? Vilka nycklar skall ni börja använda? </a:t>
            </a:r>
          </a:p>
          <a:p>
            <a:endParaRPr lang="sv-SE" dirty="0"/>
          </a:p>
          <a:p>
            <a:r>
              <a:rPr lang="sv-SE" dirty="0"/>
              <a:t>Källa: Allt ljus på teamet. Åkerlund </a:t>
            </a:r>
            <a:r>
              <a:rPr lang="sv-SE" dirty="0" err="1"/>
              <a:t>mfl</a:t>
            </a:r>
            <a:r>
              <a:rPr lang="sv-SE" dirty="0"/>
              <a:t>.</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9</a:t>
            </a:fld>
            <a:endParaRPr lang="sv-SE"/>
          </a:p>
        </p:txBody>
      </p:sp>
    </p:spTree>
    <p:extLst>
      <p:ext uri="{BB962C8B-B14F-4D97-AF65-F5344CB8AC3E}">
        <p14:creationId xmlns:p14="http://schemas.microsoft.com/office/powerpoint/2010/main" val="248687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STÖDTEXT</a:t>
            </a:r>
          </a:p>
          <a:p>
            <a:endParaRPr lang="sv-SE" dirty="0"/>
          </a:p>
          <a:p>
            <a:r>
              <a:rPr lang="sv-SE" dirty="0"/>
              <a:t>Högpresterande grupper har en väl utvecklad kommunikationsförmåga. Det handlar mycket om att lyssna på varandra. Att lyssna är en konst som går att utveckla. Med hjälp av träning och feedback kan den förbättras, som vilken annan färdighet som helst. </a:t>
            </a:r>
          </a:p>
          <a:p>
            <a:endParaRPr lang="sv-SE" dirty="0"/>
          </a:p>
          <a:p>
            <a:r>
              <a:rPr lang="sv-SE" dirty="0"/>
              <a:t>Aktivt lyssnande (se nedan) är ett verktyg som tränar er förmåga att lyssna genom att leta efter följande aspekter i en konversation:</a:t>
            </a:r>
          </a:p>
          <a:p>
            <a:endParaRPr lang="sv-SE" dirty="0"/>
          </a:p>
          <a:p>
            <a:pPr marL="171450" indent="-171450">
              <a:buFont typeface="Arial" panose="020B0604020202020204" pitchFamily="34" charset="0"/>
              <a:buChar char="•"/>
            </a:pPr>
            <a:r>
              <a:rPr lang="sv-SE" dirty="0"/>
              <a:t>PARAFRASERING</a:t>
            </a:r>
          </a:p>
          <a:p>
            <a:r>
              <a:rPr lang="sv-SE" dirty="0"/>
              <a:t>•   UTAN ATT DÖMA</a:t>
            </a:r>
          </a:p>
          <a:p>
            <a:r>
              <a:rPr lang="sv-SE" dirty="0"/>
              <a:t>•   FYSISK NÄRVARO</a:t>
            </a:r>
          </a:p>
          <a:p>
            <a:r>
              <a:rPr lang="sv-SE" dirty="0"/>
              <a:t>•   UPPMUNTRAN</a:t>
            </a:r>
          </a:p>
          <a:p>
            <a:endParaRPr lang="sv-SE" dirty="0"/>
          </a:p>
          <a:p>
            <a:r>
              <a:rPr lang="sv-SE" dirty="0"/>
              <a:t>PARAFRASERING (återupprepning)</a:t>
            </a:r>
          </a:p>
          <a:p>
            <a:r>
              <a:rPr lang="sv-SE" dirty="0"/>
              <a:t>Syftet med parafrasering är att den som lyssnar kan försäkra sig om att hen har förstått vad som sägs på rätt sätt – både verbalt och icke-verbalt. Minst lika viktigt är att parafraseringen talar om för den som pratar att mottagaren har hört, förstått och bekräftat budskapet. När lyssnaren parafraserar upprepar hen det som talaren har sagt med hänsyn till både innehåll och känsloläge. Parafrasering är centralt när det gäller att förbättra kvaliteten på teamets inbördes kommunikation. </a:t>
            </a:r>
          </a:p>
          <a:p>
            <a:endParaRPr lang="sv-SE" dirty="0"/>
          </a:p>
          <a:p>
            <a:r>
              <a:rPr lang="sv-SE" dirty="0"/>
              <a:t>UTAN ATT DÖMA </a:t>
            </a:r>
          </a:p>
          <a:p>
            <a:r>
              <a:rPr lang="sv-SE" dirty="0"/>
              <a:t>För att lyssna effektivt bör lyssnaren inte döma eller kritisera det som har sagts. Lyssnaren bör förhålla sig öppen och hjälpa den som talar att förtydliga det den vill säga. Det pågår hela tiden en inre kritisk dialog i våra huvuden, och ibland är det svårt att inte låta våra kritiska eller fördömande tankar ta överhanden. Att lyssna med öppet sinne och bortse från den ständiga, kritiska monologen kräver viljestyrka. Här kommer några förslag på hur man kan förbättra den förmågan: </a:t>
            </a:r>
          </a:p>
          <a:p>
            <a:endParaRPr lang="sv-SE" dirty="0"/>
          </a:p>
          <a:p>
            <a:r>
              <a:rPr lang="sv-SE" dirty="0"/>
              <a:t>• Lyssna noga till det som sägs. Var medveten om negativa omdömen i ditt inre och släpp dem. </a:t>
            </a:r>
          </a:p>
          <a:p>
            <a:r>
              <a:rPr lang="sv-SE" dirty="0"/>
              <a:t>• Be den som talar att beskriva alla fördelar och poänger med sina idéer. Lyssna till dem (utan att instämma eller invända). </a:t>
            </a:r>
          </a:p>
          <a:p>
            <a:r>
              <a:rPr lang="sv-SE" dirty="0"/>
              <a:t>• Ställ frågor som hjälper den som talar att utforska möjliga nackdelar med idéerna. Lyssna till dem. </a:t>
            </a:r>
          </a:p>
          <a:p>
            <a:r>
              <a:rPr lang="sv-SE" dirty="0"/>
              <a:t>• Ställ frågor som: ”Har du funderat på om ...?” för att hjälpa den som talar att utveckla sina tankegångar</a:t>
            </a:r>
          </a:p>
          <a:p>
            <a:endParaRPr lang="sv-SE" dirty="0"/>
          </a:p>
          <a:p>
            <a:r>
              <a:rPr lang="sv-SE" dirty="0"/>
              <a:t>FYSISK NÄRVARO </a:t>
            </a:r>
          </a:p>
          <a:p>
            <a:r>
              <a:rPr lang="sv-SE" dirty="0"/>
              <a:t>Vår förståelse för vad någon berättar för oss beror inte bara på de talade orden. Faktum är att den ofta bygger på kroppsspråk, ögonkontakt, röstläge och tempo. Aktiva lyssnare bör försöka lyssna på djupet och uppfatta vidden av orden och samtidigt lyssna till satsmelodin. De bör observera kroppsspråket: ansiktsuttryck, ögonkontakt, rörelser och gester, hur den som talar sitter eller står, pauser. </a:t>
            </a:r>
          </a:p>
          <a:p>
            <a:r>
              <a:rPr lang="sv-SE" dirty="0"/>
              <a:t>Fundera över hur allt detta bidrar till din förståelse av det som förmedlas. </a:t>
            </a:r>
          </a:p>
          <a:p>
            <a:endParaRPr lang="sv-SE" dirty="0"/>
          </a:p>
          <a:p>
            <a:r>
              <a:rPr lang="sv-SE" dirty="0"/>
              <a:t>Den som lyssnar bör fokusera på att förmedla en positiv känsla och uppmärksamt ge respons genom att lyssna aktivt: </a:t>
            </a:r>
          </a:p>
          <a:p>
            <a:endParaRPr lang="sv-SE" dirty="0"/>
          </a:p>
          <a:p>
            <a:r>
              <a:rPr lang="sv-SE" dirty="0"/>
              <a:t>• Den som lyssnar sitter ner och är samtidigt avslappnad och uppmärksam. </a:t>
            </a:r>
          </a:p>
          <a:p>
            <a:r>
              <a:rPr lang="sv-SE" dirty="0"/>
              <a:t>• Den som lyssnar har ögonkontakt med den som talar. </a:t>
            </a:r>
          </a:p>
          <a:p>
            <a:r>
              <a:rPr lang="sv-SE" dirty="0"/>
              <a:t>• Den som lyssnar visar att hen har förstått genom att nicka och mumla (”mmm”) utan att avbryta. </a:t>
            </a:r>
          </a:p>
          <a:p>
            <a:r>
              <a:rPr lang="sv-SE" dirty="0"/>
              <a:t>• Den som lyssnar undviker icke-verbala omdömen som att skaka på huvudet, plötsligt luta sig fram hotfullt, trumma med fingrarna eller viska. </a:t>
            </a:r>
          </a:p>
          <a:p>
            <a:r>
              <a:rPr lang="sv-SE" dirty="0"/>
              <a:t>• Den som lyssnar bör undvika att visa att hen är distraherad, till exempel genom att titta bort, stirra på sina händer eller titta på klockan.</a:t>
            </a:r>
          </a:p>
          <a:p>
            <a:endParaRPr lang="sv-SE" dirty="0"/>
          </a:p>
          <a:p>
            <a:r>
              <a:rPr lang="sv-SE" dirty="0"/>
              <a:t>UPPMUNTRAN </a:t>
            </a:r>
          </a:p>
          <a:p>
            <a:r>
              <a:rPr lang="sv-SE" dirty="0"/>
              <a:t>Den som lyssnar aktivt uppmuntrar den som talar att kommunicera. Det är inte alltid människor säger vad de menar, och ibland är de inte helt på det klara med vad de vill säga. Den aktiva lyssnaren vill förstå budskapet och stöttar den som talar när denna försöker förtydliga sina tankar. Ett sätt att komma nära en person som talar är att ställa öppna, utforskande frågor.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Allt ljus på teamet. Åkerlund </a:t>
            </a:r>
            <a:r>
              <a:rPr lang="sv-SE" dirty="0" err="1"/>
              <a:t>mfl</a:t>
            </a:r>
            <a:r>
              <a:rPr lang="sv-SE" dirty="0"/>
              <a:t>.</a:t>
            </a:r>
          </a:p>
          <a:p>
            <a:endParaRPr lang="sv-SE" dirty="0"/>
          </a:p>
          <a:p>
            <a:endParaRPr lang="sv-SE" dirty="0"/>
          </a:p>
        </p:txBody>
      </p:sp>
      <p:sp>
        <p:nvSpPr>
          <p:cNvPr id="4" name="Platshållare för bildnummer 3"/>
          <p:cNvSpPr>
            <a:spLocks noGrp="1"/>
          </p:cNvSpPr>
          <p:nvPr>
            <p:ph type="sldNum" sz="quarter" idx="10"/>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2286619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6760032-4841-4047-99D2-A39B670C122D}"/>
              </a:ext>
            </a:extLst>
          </p:cNvPr>
          <p:cNvSpPr>
            <a:spLocks noGrp="1"/>
          </p:cNvSpPr>
          <p:nvPr>
            <p:ph type="body" sz="quarter" idx="14"/>
          </p:nvPr>
        </p:nvSpPr>
        <p:spPr/>
        <p:txBody>
          <a:bodyPr/>
          <a:lstStyle/>
          <a:p>
            <a:r>
              <a:rPr lang="sv-SE" dirty="0"/>
              <a:t>Kommunikation</a:t>
            </a:r>
          </a:p>
        </p:txBody>
      </p:sp>
      <p:sp>
        <p:nvSpPr>
          <p:cNvPr id="3" name="Underrubrik 2">
            <a:extLst>
              <a:ext uri="{FF2B5EF4-FFF2-40B4-BE49-F238E27FC236}">
                <a16:creationId xmlns:a16="http://schemas.microsoft.com/office/drawing/2014/main" id="{EF59F560-00C5-48B5-90C5-99AE5968B157}"/>
              </a:ext>
            </a:extLst>
          </p:cNvPr>
          <p:cNvSpPr>
            <a:spLocks noGrp="1"/>
          </p:cNvSpPr>
          <p:nvPr>
            <p:ph type="subTitle" idx="1"/>
          </p:nvPr>
        </p:nvSpPr>
        <p:spPr/>
        <p:txBody>
          <a:bodyPr/>
          <a:lstStyle/>
          <a:p>
            <a:r>
              <a:rPr lang="sv-SE" dirty="0"/>
              <a:t>Utveckla kommunikationen i arbetsgrupper/team och ledningsgrupper</a:t>
            </a:r>
          </a:p>
        </p:txBody>
      </p:sp>
      <p:pic>
        <p:nvPicPr>
          <p:cNvPr id="4" name="Bildobjekt 3">
            <a:extLst>
              <a:ext uri="{FF2B5EF4-FFF2-40B4-BE49-F238E27FC236}">
                <a16:creationId xmlns:a16="http://schemas.microsoft.com/office/drawing/2014/main" id="{FA95395C-ECC6-4192-849A-74CDB63663BC}"/>
              </a:ext>
            </a:extLst>
          </p:cNvPr>
          <p:cNvPicPr>
            <a:picLocks noChangeAspect="1"/>
          </p:cNvPicPr>
          <p:nvPr/>
        </p:nvPicPr>
        <p:blipFill>
          <a:blip r:embed="rId2"/>
          <a:stretch>
            <a:fillRect/>
          </a:stretch>
        </p:blipFill>
        <p:spPr>
          <a:xfrm>
            <a:off x="6424535" y="400106"/>
            <a:ext cx="2328155" cy="2328155"/>
          </a:xfrm>
          <a:prstGeom prst="rect">
            <a:avLst/>
          </a:prstGeom>
        </p:spPr>
      </p:pic>
    </p:spTree>
    <p:extLst>
      <p:ext uri="{BB962C8B-B14F-4D97-AF65-F5344CB8AC3E}">
        <p14:creationId xmlns:p14="http://schemas.microsoft.com/office/powerpoint/2010/main" val="12937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3"/>
          <a:srcRect t="7870"/>
          <a:stretch/>
        </p:blipFill>
        <p:spPr>
          <a:xfrm>
            <a:off x="602575" y="350982"/>
            <a:ext cx="8433636" cy="4231490"/>
          </a:xfrm>
          <a:prstGeom prst="rect">
            <a:avLst/>
          </a:prstGeom>
        </p:spPr>
      </p:pic>
      <p:sp>
        <p:nvSpPr>
          <p:cNvPr id="6" name="Rektangel 5"/>
          <p:cNvSpPr/>
          <p:nvPr/>
        </p:nvSpPr>
        <p:spPr>
          <a:xfrm>
            <a:off x="5733793" y="4143737"/>
            <a:ext cx="2494962" cy="246221"/>
          </a:xfrm>
          <a:prstGeom prst="rect">
            <a:avLst/>
          </a:prstGeom>
        </p:spPr>
        <p:txBody>
          <a:bodyPr wrap="square">
            <a:spAutoFit/>
          </a:bodyPr>
          <a:lstStyle/>
          <a:p>
            <a:r>
              <a:rPr lang="sv-SE" sz="1000" dirty="0"/>
              <a:t>Källa: Helena Wallberg, Gothia 20220504</a:t>
            </a:r>
          </a:p>
        </p:txBody>
      </p:sp>
      <p:sp>
        <p:nvSpPr>
          <p:cNvPr id="2" name="Ellips 1">
            <a:extLst>
              <a:ext uri="{FF2B5EF4-FFF2-40B4-BE49-F238E27FC236}">
                <a16:creationId xmlns:a16="http://schemas.microsoft.com/office/drawing/2014/main" id="{8C79164E-59BD-4146-8056-E11E2E19B2D2}"/>
              </a:ext>
            </a:extLst>
          </p:cNvPr>
          <p:cNvSpPr/>
          <p:nvPr/>
        </p:nvSpPr>
        <p:spPr>
          <a:xfrm>
            <a:off x="4819393" y="1608881"/>
            <a:ext cx="1782501" cy="1365813"/>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3" name="Ellips 2">
            <a:extLst>
              <a:ext uri="{FF2B5EF4-FFF2-40B4-BE49-F238E27FC236}">
                <a16:creationId xmlns:a16="http://schemas.microsoft.com/office/drawing/2014/main" id="{F7EF5B4A-0FA1-4B54-8AA8-738055C18A31}"/>
              </a:ext>
            </a:extLst>
          </p:cNvPr>
          <p:cNvSpPr/>
          <p:nvPr/>
        </p:nvSpPr>
        <p:spPr>
          <a:xfrm>
            <a:off x="6706066" y="1608881"/>
            <a:ext cx="1782501" cy="1354238"/>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4" name="Ellips 3">
            <a:extLst>
              <a:ext uri="{FF2B5EF4-FFF2-40B4-BE49-F238E27FC236}">
                <a16:creationId xmlns:a16="http://schemas.microsoft.com/office/drawing/2014/main" id="{8D9AB53D-C691-450B-B487-358DAE72C82F}"/>
              </a:ext>
            </a:extLst>
          </p:cNvPr>
          <p:cNvSpPr/>
          <p:nvPr/>
        </p:nvSpPr>
        <p:spPr>
          <a:xfrm>
            <a:off x="1937297" y="2858946"/>
            <a:ext cx="1782501" cy="1365813"/>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7" name="Ellips 6">
            <a:extLst>
              <a:ext uri="{FF2B5EF4-FFF2-40B4-BE49-F238E27FC236}">
                <a16:creationId xmlns:a16="http://schemas.microsoft.com/office/drawing/2014/main" id="{3CC00941-E94F-44D4-9CB5-CE7FFAFD5829}"/>
              </a:ext>
            </a:extLst>
          </p:cNvPr>
          <p:cNvSpPr/>
          <p:nvPr/>
        </p:nvSpPr>
        <p:spPr>
          <a:xfrm>
            <a:off x="3899206" y="2858945"/>
            <a:ext cx="1782501" cy="1365813"/>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Tree>
    <p:extLst>
      <p:ext uri="{BB962C8B-B14F-4D97-AF65-F5344CB8AC3E}">
        <p14:creationId xmlns:p14="http://schemas.microsoft.com/office/powerpoint/2010/main" val="62787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84792BF2-F995-47F9-BE61-50A5ACC34E48}"/>
              </a:ext>
            </a:extLst>
          </p:cNvPr>
          <p:cNvPicPr>
            <a:picLocks noGrp="1" noChangeAspect="1"/>
          </p:cNvPicPr>
          <p:nvPr>
            <p:ph type="pic" sz="quarter" idx="13"/>
          </p:nvPr>
        </p:nvPicPr>
        <p:blipFill>
          <a:blip r:embed="rId3"/>
          <a:srcRect t="5160" b="5160"/>
          <a:stretch>
            <a:fillRect/>
          </a:stretch>
        </p:blipFill>
        <p:spPr/>
      </p:pic>
      <p:sp>
        <p:nvSpPr>
          <p:cNvPr id="3" name="Platshållare för text 2">
            <a:extLst>
              <a:ext uri="{FF2B5EF4-FFF2-40B4-BE49-F238E27FC236}">
                <a16:creationId xmlns:a16="http://schemas.microsoft.com/office/drawing/2014/main" id="{00530DE2-B6D4-4311-9AC5-B1FA970A1E35}"/>
              </a:ext>
            </a:extLst>
          </p:cNvPr>
          <p:cNvSpPr>
            <a:spLocks noGrp="1"/>
          </p:cNvSpPr>
          <p:nvPr>
            <p:ph type="body" sz="quarter" idx="14"/>
          </p:nvPr>
        </p:nvSpPr>
        <p:spPr>
          <a:xfrm>
            <a:off x="107951" y="2725292"/>
            <a:ext cx="2773794" cy="576293"/>
          </a:xfrm>
          <a:solidFill>
            <a:schemeClr val="accent4">
              <a:alpha val="90000"/>
            </a:schemeClr>
          </a:solidFill>
        </p:spPr>
        <p:txBody>
          <a:bodyPr/>
          <a:lstStyle/>
          <a:p>
            <a:r>
              <a:rPr lang="sv-SE" dirty="0"/>
              <a:t>Några övningar</a:t>
            </a:r>
          </a:p>
        </p:txBody>
      </p:sp>
    </p:spTree>
    <p:extLst>
      <p:ext uri="{BB962C8B-B14F-4D97-AF65-F5344CB8AC3E}">
        <p14:creationId xmlns:p14="http://schemas.microsoft.com/office/powerpoint/2010/main" val="380687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DF9D8-AF3E-4733-9A67-D57334A5D864}"/>
              </a:ext>
            </a:extLst>
          </p:cNvPr>
          <p:cNvSpPr>
            <a:spLocks noGrp="1"/>
          </p:cNvSpPr>
          <p:nvPr>
            <p:ph type="title"/>
          </p:nvPr>
        </p:nvSpPr>
        <p:spPr>
          <a:xfrm>
            <a:off x="107999" y="96785"/>
            <a:ext cx="8921875" cy="766920"/>
          </a:xfrm>
        </p:spPr>
        <p:txBody>
          <a:bodyPr/>
          <a:lstStyle/>
          <a:p>
            <a:r>
              <a:rPr lang="sv-SE" dirty="0"/>
              <a:t>Trafikljuset</a:t>
            </a:r>
          </a:p>
        </p:txBody>
      </p:sp>
      <p:sp>
        <p:nvSpPr>
          <p:cNvPr id="3" name="Platshållare för text 2">
            <a:extLst>
              <a:ext uri="{FF2B5EF4-FFF2-40B4-BE49-F238E27FC236}">
                <a16:creationId xmlns:a16="http://schemas.microsoft.com/office/drawing/2014/main" id="{37E56E2A-1259-4C91-AC81-596DEE988743}"/>
              </a:ext>
            </a:extLst>
          </p:cNvPr>
          <p:cNvSpPr>
            <a:spLocks noGrp="1"/>
          </p:cNvSpPr>
          <p:nvPr>
            <p:ph type="body" sz="quarter" idx="15"/>
          </p:nvPr>
        </p:nvSpPr>
        <p:spPr>
          <a:xfrm>
            <a:off x="92365" y="1570183"/>
            <a:ext cx="3392926" cy="2983947"/>
          </a:xfrm>
        </p:spPr>
        <p:txBody>
          <a:bodyPr/>
          <a:lstStyle/>
          <a:p>
            <a:pPr marL="0" indent="0" algn="r">
              <a:lnSpc>
                <a:spcPct val="100000"/>
              </a:lnSpc>
              <a:buNone/>
            </a:pPr>
            <a:r>
              <a:rPr lang="sv-SE" sz="1600" dirty="0">
                <a:solidFill>
                  <a:srgbClr val="CA3604"/>
                </a:solidFill>
                <a:latin typeface="+mj-lt"/>
              </a:rPr>
              <a:t>Exempel på respons</a:t>
            </a:r>
          </a:p>
          <a:p>
            <a:pPr marL="0" indent="0" algn="r">
              <a:lnSpc>
                <a:spcPct val="100000"/>
              </a:lnSpc>
              <a:buNone/>
            </a:pPr>
            <a:r>
              <a:rPr lang="sv-SE" sz="1600" dirty="0">
                <a:latin typeface="+mn-lt"/>
              </a:rPr>
              <a:t>”Ja, men vore det inte bättre om vi gjorde ett utskick…?”</a:t>
            </a:r>
          </a:p>
          <a:p>
            <a:pPr marL="0" indent="0" algn="r">
              <a:lnSpc>
                <a:spcPct val="100000"/>
              </a:lnSpc>
              <a:buNone/>
            </a:pPr>
            <a:r>
              <a:rPr lang="sv-SE" sz="1600" dirty="0">
                <a:latin typeface="+mn-lt"/>
              </a:rPr>
              <a:t>”Vad tänker du att seminariet skulle innehålla?”</a:t>
            </a:r>
          </a:p>
          <a:p>
            <a:pPr marL="0" indent="0" algn="r">
              <a:lnSpc>
                <a:spcPct val="100000"/>
              </a:lnSpc>
              <a:buNone/>
            </a:pPr>
            <a:r>
              <a:rPr lang="sv-SE" sz="1600" dirty="0">
                <a:latin typeface="+mn-lt"/>
              </a:rPr>
              <a:t>”Vilken bra idé, då kan vi passa på att berätta om…”</a:t>
            </a:r>
          </a:p>
        </p:txBody>
      </p:sp>
      <p:sp>
        <p:nvSpPr>
          <p:cNvPr id="6" name="Platshållare för text 2">
            <a:extLst>
              <a:ext uri="{FF2B5EF4-FFF2-40B4-BE49-F238E27FC236}">
                <a16:creationId xmlns:a16="http://schemas.microsoft.com/office/drawing/2014/main" id="{A700ACFE-CC79-4A47-9351-0DB7E6C7E0C4}"/>
              </a:ext>
            </a:extLst>
          </p:cNvPr>
          <p:cNvSpPr txBox="1">
            <a:spLocks/>
          </p:cNvSpPr>
          <p:nvPr/>
        </p:nvSpPr>
        <p:spPr>
          <a:xfrm>
            <a:off x="5178718" y="1570183"/>
            <a:ext cx="3688195" cy="2983947"/>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v-SE" sz="1600" dirty="0">
                <a:solidFill>
                  <a:srgbClr val="CA3604"/>
                </a:solidFill>
                <a:latin typeface="+mj-lt"/>
              </a:rPr>
              <a:t>Typ av beteende</a:t>
            </a:r>
          </a:p>
          <a:p>
            <a:pPr marL="0" indent="0">
              <a:lnSpc>
                <a:spcPct val="100000"/>
              </a:lnSpc>
              <a:buFont typeface="Arial" panose="020B0604020202020204" pitchFamily="34" charset="0"/>
              <a:buNone/>
            </a:pPr>
            <a:r>
              <a:rPr lang="sv-SE" sz="1600" dirty="0">
                <a:latin typeface="+mj-lt"/>
              </a:rPr>
              <a:t>Röda: </a:t>
            </a:r>
            <a:r>
              <a:rPr lang="sv-SE" sz="1600" dirty="0"/>
              <a:t>Invända, avbryta, klaga, kritisera, sarkasm, skvaller m.m.</a:t>
            </a:r>
          </a:p>
          <a:p>
            <a:pPr marL="0" indent="0">
              <a:lnSpc>
                <a:spcPct val="100000"/>
              </a:lnSpc>
              <a:buFont typeface="Arial" panose="020B0604020202020204" pitchFamily="34" charset="0"/>
              <a:buNone/>
            </a:pPr>
            <a:r>
              <a:rPr lang="sv-SE" sz="1600" dirty="0">
                <a:latin typeface="+mj-lt"/>
              </a:rPr>
              <a:t>Gula: </a:t>
            </a:r>
            <a:r>
              <a:rPr lang="sv-SE" sz="1600" dirty="0"/>
              <a:t>Fakta, öppna/slutna frågor, åsikter, förslag</a:t>
            </a:r>
          </a:p>
          <a:p>
            <a:pPr marL="0" indent="0">
              <a:lnSpc>
                <a:spcPct val="100000"/>
              </a:lnSpc>
              <a:buFont typeface="Arial" panose="020B0604020202020204" pitchFamily="34" charset="0"/>
              <a:buNone/>
            </a:pPr>
            <a:r>
              <a:rPr lang="sv-SE" sz="1600" dirty="0">
                <a:latin typeface="+mj-lt"/>
              </a:rPr>
              <a:t>Gröna: </a:t>
            </a:r>
            <a:r>
              <a:rPr lang="sv-SE" sz="1600" dirty="0"/>
              <a:t>Svara på frågor, instämma, bygga vidare, sammanfatta, spegla</a:t>
            </a:r>
          </a:p>
        </p:txBody>
      </p:sp>
      <p:sp>
        <p:nvSpPr>
          <p:cNvPr id="7" name="Platshållare för text 2">
            <a:extLst>
              <a:ext uri="{FF2B5EF4-FFF2-40B4-BE49-F238E27FC236}">
                <a16:creationId xmlns:a16="http://schemas.microsoft.com/office/drawing/2014/main" id="{4CC4AA17-08A4-4133-ADD4-7CE5FB7303EB}"/>
              </a:ext>
            </a:extLst>
          </p:cNvPr>
          <p:cNvSpPr txBox="1">
            <a:spLocks/>
          </p:cNvSpPr>
          <p:nvPr/>
        </p:nvSpPr>
        <p:spPr>
          <a:xfrm>
            <a:off x="2546746" y="904864"/>
            <a:ext cx="3688195" cy="766920"/>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sv-SE" sz="1800" dirty="0">
                <a:latin typeface="+mj-lt"/>
              </a:rPr>
              <a:t>”Jag har ett förslag, vi ordnar ett seminarium och diskuterar frågan!</a:t>
            </a:r>
            <a:endParaRPr lang="sv-SE" sz="1800" dirty="0"/>
          </a:p>
        </p:txBody>
      </p:sp>
      <p:sp>
        <p:nvSpPr>
          <p:cNvPr id="8" name="Rektangel: rundade hörn 7">
            <a:extLst>
              <a:ext uri="{FF2B5EF4-FFF2-40B4-BE49-F238E27FC236}">
                <a16:creationId xmlns:a16="http://schemas.microsoft.com/office/drawing/2014/main" id="{9E50FF2B-C544-46A4-B9C5-1EF30A4FEC75}"/>
              </a:ext>
            </a:extLst>
          </p:cNvPr>
          <p:cNvSpPr/>
          <p:nvPr/>
        </p:nvSpPr>
        <p:spPr>
          <a:xfrm>
            <a:off x="3869507" y="1862307"/>
            <a:ext cx="942638" cy="239221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9" name="Ellips 8">
            <a:extLst>
              <a:ext uri="{FF2B5EF4-FFF2-40B4-BE49-F238E27FC236}">
                <a16:creationId xmlns:a16="http://schemas.microsoft.com/office/drawing/2014/main" id="{1456241E-1F8B-4AB4-B29E-1B08FD41AC92}"/>
              </a:ext>
            </a:extLst>
          </p:cNvPr>
          <p:cNvSpPr/>
          <p:nvPr/>
        </p:nvSpPr>
        <p:spPr>
          <a:xfrm>
            <a:off x="4054764" y="2032003"/>
            <a:ext cx="591127" cy="591127"/>
          </a:xfrm>
          <a:prstGeom prst="ellipse">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0" name="Ellips 9">
            <a:extLst>
              <a:ext uri="{FF2B5EF4-FFF2-40B4-BE49-F238E27FC236}">
                <a16:creationId xmlns:a16="http://schemas.microsoft.com/office/drawing/2014/main" id="{E5BDD768-0B59-4B77-8A95-B3AE40D91DD2}"/>
              </a:ext>
            </a:extLst>
          </p:cNvPr>
          <p:cNvSpPr/>
          <p:nvPr/>
        </p:nvSpPr>
        <p:spPr>
          <a:xfrm>
            <a:off x="4054764" y="2789385"/>
            <a:ext cx="591127" cy="591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1" name="Ellips 10">
            <a:extLst>
              <a:ext uri="{FF2B5EF4-FFF2-40B4-BE49-F238E27FC236}">
                <a16:creationId xmlns:a16="http://schemas.microsoft.com/office/drawing/2014/main" id="{4F04013C-E154-4645-B343-53B4BA40614B}"/>
              </a:ext>
            </a:extLst>
          </p:cNvPr>
          <p:cNvSpPr/>
          <p:nvPr/>
        </p:nvSpPr>
        <p:spPr>
          <a:xfrm>
            <a:off x="4054764" y="3528294"/>
            <a:ext cx="591127" cy="591127"/>
          </a:xfrm>
          <a:prstGeom prst="ellipse">
            <a:avLst/>
          </a:prstGeom>
          <a:solidFill>
            <a:srgbClr val="4E801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2" name="Rektangel 11">
            <a:extLst>
              <a:ext uri="{FF2B5EF4-FFF2-40B4-BE49-F238E27FC236}">
                <a16:creationId xmlns:a16="http://schemas.microsoft.com/office/drawing/2014/main" id="{E9F65495-5754-4A9F-9E6B-5542F64E1030}"/>
              </a:ext>
            </a:extLst>
          </p:cNvPr>
          <p:cNvSpPr/>
          <p:nvPr/>
        </p:nvSpPr>
        <p:spPr>
          <a:xfrm>
            <a:off x="4193309" y="4254525"/>
            <a:ext cx="286327" cy="363657"/>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Tree>
    <p:extLst>
      <p:ext uri="{BB962C8B-B14F-4D97-AF65-F5344CB8AC3E}">
        <p14:creationId xmlns:p14="http://schemas.microsoft.com/office/powerpoint/2010/main" val="239035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705C00-1632-4FBA-B249-D31706065C9C}"/>
              </a:ext>
            </a:extLst>
          </p:cNvPr>
          <p:cNvSpPr>
            <a:spLocks noGrp="1"/>
          </p:cNvSpPr>
          <p:nvPr>
            <p:ph type="title"/>
          </p:nvPr>
        </p:nvSpPr>
        <p:spPr>
          <a:xfrm>
            <a:off x="114080" y="457007"/>
            <a:ext cx="8921875" cy="302150"/>
          </a:xfrm>
        </p:spPr>
        <p:txBody>
          <a:bodyPr/>
          <a:lstStyle/>
          <a:p>
            <a:r>
              <a:rPr lang="sv-SE" sz="1400" i="1" dirty="0">
                <a:solidFill>
                  <a:schemeClr val="accent1"/>
                </a:solidFill>
              </a:rPr>
              <a:t>									</a:t>
            </a:r>
            <a:br>
              <a:rPr lang="sv-SE" dirty="0"/>
            </a:br>
            <a:r>
              <a:rPr lang="sv-SE" dirty="0"/>
              <a:t>Hur bidrar jag till ett bra samtalsklimat</a:t>
            </a:r>
          </a:p>
        </p:txBody>
      </p:sp>
      <p:sp>
        <p:nvSpPr>
          <p:cNvPr id="3" name="Platshållare för text 2">
            <a:extLst>
              <a:ext uri="{FF2B5EF4-FFF2-40B4-BE49-F238E27FC236}">
                <a16:creationId xmlns:a16="http://schemas.microsoft.com/office/drawing/2014/main" id="{2DA25C25-83ED-4F8A-AE5F-5C692544B9DE}"/>
              </a:ext>
            </a:extLst>
          </p:cNvPr>
          <p:cNvSpPr>
            <a:spLocks noGrp="1"/>
          </p:cNvSpPr>
          <p:nvPr>
            <p:ph type="body" sz="quarter" idx="15"/>
          </p:nvPr>
        </p:nvSpPr>
        <p:spPr>
          <a:xfrm>
            <a:off x="108045" y="714643"/>
            <a:ext cx="7821632" cy="3971850"/>
          </a:xfrm>
        </p:spPr>
        <p:txBody>
          <a:bodyPr/>
          <a:lstStyle/>
          <a:p>
            <a:pPr marL="0" indent="0">
              <a:lnSpc>
                <a:spcPct val="100000"/>
              </a:lnSpc>
              <a:spcBef>
                <a:spcPts val="0"/>
              </a:spcBef>
              <a:buNone/>
            </a:pPr>
            <a:r>
              <a:rPr lang="sv-SE" sz="1400" dirty="0"/>
              <a:t>Jag bidrar genom att…				    	</a:t>
            </a:r>
            <a:r>
              <a:rPr lang="sv-SE" sz="800" b="1" dirty="0"/>
              <a:t>Det här vill	                      Det här gör </a:t>
            </a:r>
          </a:p>
          <a:p>
            <a:pPr marL="0" indent="0">
              <a:lnSpc>
                <a:spcPct val="100000"/>
              </a:lnSpc>
              <a:spcBef>
                <a:spcPts val="0"/>
              </a:spcBef>
              <a:buNone/>
            </a:pPr>
            <a:r>
              <a:rPr lang="sv-SE" sz="800" b="1" dirty="0"/>
              <a:t>						     	jag utveckla</a:t>
            </a:r>
            <a:r>
              <a:rPr lang="sv-SE" sz="800" dirty="0"/>
              <a:t>	                          </a:t>
            </a:r>
            <a:r>
              <a:rPr lang="sv-SE" sz="800" b="1" dirty="0"/>
              <a:t>jag bra idag</a:t>
            </a:r>
          </a:p>
          <a:p>
            <a:pPr marL="0" indent="0">
              <a:lnSpc>
                <a:spcPct val="100000"/>
              </a:lnSpc>
              <a:buNone/>
            </a:pPr>
            <a:r>
              <a:rPr lang="sv-SE" sz="1200" dirty="0"/>
              <a:t>…lyssna									</a:t>
            </a:r>
          </a:p>
          <a:p>
            <a:pPr marL="0" indent="0">
              <a:lnSpc>
                <a:spcPct val="100000"/>
              </a:lnSpc>
              <a:spcBef>
                <a:spcPts val="0"/>
              </a:spcBef>
              <a:buNone/>
            </a:pPr>
            <a:r>
              <a:rPr lang="sv-SE" sz="1200" dirty="0"/>
              <a:t>…visa min nyfikenhet</a:t>
            </a:r>
          </a:p>
          <a:p>
            <a:pPr marL="0" indent="0">
              <a:lnSpc>
                <a:spcPct val="100000"/>
              </a:lnSpc>
              <a:spcBef>
                <a:spcPts val="0"/>
              </a:spcBef>
              <a:buNone/>
            </a:pPr>
            <a:r>
              <a:rPr lang="sv-SE" sz="1200" dirty="0"/>
              <a:t>…engagera mig</a:t>
            </a:r>
          </a:p>
          <a:p>
            <a:pPr marL="0" indent="0">
              <a:lnSpc>
                <a:spcPct val="100000"/>
              </a:lnSpc>
              <a:spcBef>
                <a:spcPts val="0"/>
              </a:spcBef>
              <a:buNone/>
            </a:pPr>
            <a:r>
              <a:rPr lang="sv-SE" sz="1200" dirty="0"/>
              <a:t>…vara förberedd</a:t>
            </a:r>
          </a:p>
          <a:p>
            <a:pPr marL="0" indent="0">
              <a:lnSpc>
                <a:spcPct val="100000"/>
              </a:lnSpc>
              <a:spcBef>
                <a:spcPts val="0"/>
              </a:spcBef>
              <a:buNone/>
            </a:pPr>
            <a:r>
              <a:rPr lang="sv-SE" sz="1200" dirty="0"/>
              <a:t>…ha en öppen attityd</a:t>
            </a:r>
          </a:p>
          <a:p>
            <a:pPr marL="0" indent="0">
              <a:lnSpc>
                <a:spcPct val="100000"/>
              </a:lnSpc>
              <a:spcBef>
                <a:spcPts val="0"/>
              </a:spcBef>
              <a:buNone/>
            </a:pPr>
            <a:r>
              <a:rPr lang="sv-SE" sz="1200" dirty="0"/>
              <a:t>…ha en vilja att försöka förstå</a:t>
            </a:r>
          </a:p>
          <a:p>
            <a:pPr marL="0" indent="0">
              <a:lnSpc>
                <a:spcPct val="100000"/>
              </a:lnSpc>
              <a:spcBef>
                <a:spcPts val="0"/>
              </a:spcBef>
              <a:buNone/>
            </a:pPr>
            <a:r>
              <a:rPr lang="sv-SE" sz="1200" dirty="0"/>
              <a:t>…bidra till att allas röst hörs</a:t>
            </a:r>
          </a:p>
          <a:p>
            <a:pPr marL="0" indent="0">
              <a:lnSpc>
                <a:spcPct val="100000"/>
              </a:lnSpc>
              <a:spcBef>
                <a:spcPts val="0"/>
              </a:spcBef>
              <a:buNone/>
            </a:pPr>
            <a:r>
              <a:rPr lang="sv-SE" sz="1200" dirty="0"/>
              <a:t>…ge alla möjlighet att komma till tals</a:t>
            </a:r>
          </a:p>
          <a:p>
            <a:pPr marL="0" indent="0">
              <a:lnSpc>
                <a:spcPct val="100000"/>
              </a:lnSpc>
              <a:spcBef>
                <a:spcPts val="0"/>
              </a:spcBef>
              <a:buNone/>
            </a:pPr>
            <a:r>
              <a:rPr lang="sv-SE" sz="1200" dirty="0"/>
              <a:t>…visa att allas åsikter är välkomna</a:t>
            </a:r>
          </a:p>
          <a:p>
            <a:pPr marL="0" indent="0">
              <a:lnSpc>
                <a:spcPct val="100000"/>
              </a:lnSpc>
              <a:spcBef>
                <a:spcPts val="0"/>
              </a:spcBef>
              <a:buNone/>
            </a:pPr>
            <a:r>
              <a:rPr lang="sv-SE" sz="1200" dirty="0"/>
              <a:t>…medverka till en tydlig agenda</a:t>
            </a:r>
          </a:p>
          <a:p>
            <a:pPr marL="0" indent="0">
              <a:lnSpc>
                <a:spcPct val="100000"/>
              </a:lnSpc>
              <a:spcBef>
                <a:spcPts val="0"/>
              </a:spcBef>
              <a:buNone/>
            </a:pPr>
            <a:r>
              <a:rPr lang="sv-SE" sz="1200" dirty="0"/>
              <a:t>…säga min mening</a:t>
            </a:r>
          </a:p>
          <a:p>
            <a:pPr marL="0" indent="0">
              <a:lnSpc>
                <a:spcPct val="100000"/>
              </a:lnSpc>
              <a:spcBef>
                <a:spcPts val="0"/>
              </a:spcBef>
              <a:buNone/>
            </a:pPr>
            <a:r>
              <a:rPr lang="sv-SE" sz="1200" dirty="0"/>
              <a:t>…komma i tid</a:t>
            </a:r>
          </a:p>
          <a:p>
            <a:pPr marL="0" indent="0">
              <a:lnSpc>
                <a:spcPct val="100000"/>
              </a:lnSpc>
              <a:spcBef>
                <a:spcPts val="0"/>
              </a:spcBef>
              <a:buNone/>
            </a:pPr>
            <a:r>
              <a:rPr lang="sv-SE" sz="1200" dirty="0"/>
              <a:t>…fråga när jag inte förstår</a:t>
            </a:r>
          </a:p>
          <a:p>
            <a:pPr marL="0" indent="0">
              <a:lnSpc>
                <a:spcPct val="100000"/>
              </a:lnSpc>
              <a:spcBef>
                <a:spcPts val="0"/>
              </a:spcBef>
              <a:buNone/>
            </a:pPr>
            <a:r>
              <a:rPr lang="sv-SE" sz="1200" dirty="0"/>
              <a:t>…vänta på min tur</a:t>
            </a:r>
          </a:p>
          <a:p>
            <a:pPr marL="0" indent="0">
              <a:lnSpc>
                <a:spcPct val="100000"/>
              </a:lnSpc>
              <a:spcBef>
                <a:spcPts val="0"/>
              </a:spcBef>
              <a:buNone/>
            </a:pPr>
            <a:r>
              <a:rPr lang="sv-SE" sz="1200" dirty="0"/>
              <a:t>…ge min odelade uppmärksamhet till den som talar</a:t>
            </a:r>
          </a:p>
          <a:p>
            <a:pPr marL="0" indent="0">
              <a:lnSpc>
                <a:spcPct val="100000"/>
              </a:lnSpc>
              <a:spcBef>
                <a:spcPts val="0"/>
              </a:spcBef>
              <a:buNone/>
            </a:pPr>
            <a:r>
              <a:rPr lang="sv-SE" sz="1200" dirty="0"/>
              <a:t>…stanna hela mötestiden</a:t>
            </a:r>
          </a:p>
          <a:p>
            <a:pPr marL="0" indent="0">
              <a:buNone/>
            </a:pPr>
            <a:endParaRPr lang="sv-SE" sz="1400" dirty="0"/>
          </a:p>
        </p:txBody>
      </p:sp>
      <p:pic>
        <p:nvPicPr>
          <p:cNvPr id="12" name="Bildobjekt 11">
            <a:extLst>
              <a:ext uri="{FF2B5EF4-FFF2-40B4-BE49-F238E27FC236}">
                <a16:creationId xmlns:a16="http://schemas.microsoft.com/office/drawing/2014/main" id="{191AA89F-8F07-4023-A3A3-095BBAE0C8BA}"/>
              </a:ext>
            </a:extLst>
          </p:cNvPr>
          <p:cNvPicPr>
            <a:picLocks noChangeAspect="1"/>
          </p:cNvPicPr>
          <p:nvPr/>
        </p:nvPicPr>
        <p:blipFill>
          <a:blip r:embed="rId3"/>
          <a:stretch>
            <a:fillRect/>
          </a:stretch>
        </p:blipFill>
        <p:spPr>
          <a:xfrm>
            <a:off x="5438770" y="2665300"/>
            <a:ext cx="1190460" cy="158728"/>
          </a:xfrm>
          <a:prstGeom prst="rect">
            <a:avLst/>
          </a:prstGeom>
        </p:spPr>
      </p:pic>
      <p:pic>
        <p:nvPicPr>
          <p:cNvPr id="13" name="Bildobjekt 12">
            <a:extLst>
              <a:ext uri="{FF2B5EF4-FFF2-40B4-BE49-F238E27FC236}">
                <a16:creationId xmlns:a16="http://schemas.microsoft.com/office/drawing/2014/main" id="{E48EF657-6CB2-45A8-B145-6602643EC6FB}"/>
              </a:ext>
            </a:extLst>
          </p:cNvPr>
          <p:cNvPicPr>
            <a:picLocks noChangeAspect="1"/>
          </p:cNvPicPr>
          <p:nvPr/>
        </p:nvPicPr>
        <p:blipFill>
          <a:blip r:embed="rId3"/>
          <a:stretch>
            <a:fillRect/>
          </a:stretch>
        </p:blipFill>
        <p:spPr>
          <a:xfrm>
            <a:off x="5438770" y="2845283"/>
            <a:ext cx="1190460" cy="158728"/>
          </a:xfrm>
          <a:prstGeom prst="rect">
            <a:avLst/>
          </a:prstGeom>
        </p:spPr>
      </p:pic>
      <p:pic>
        <p:nvPicPr>
          <p:cNvPr id="14" name="Bildobjekt 13">
            <a:extLst>
              <a:ext uri="{FF2B5EF4-FFF2-40B4-BE49-F238E27FC236}">
                <a16:creationId xmlns:a16="http://schemas.microsoft.com/office/drawing/2014/main" id="{96736B0E-CF9A-4728-983A-E39AFF9685A2}"/>
              </a:ext>
            </a:extLst>
          </p:cNvPr>
          <p:cNvPicPr>
            <a:picLocks noChangeAspect="1"/>
          </p:cNvPicPr>
          <p:nvPr/>
        </p:nvPicPr>
        <p:blipFill>
          <a:blip r:embed="rId3"/>
          <a:stretch>
            <a:fillRect/>
          </a:stretch>
        </p:blipFill>
        <p:spPr>
          <a:xfrm>
            <a:off x="5438770" y="3017948"/>
            <a:ext cx="1190460" cy="158728"/>
          </a:xfrm>
          <a:prstGeom prst="rect">
            <a:avLst/>
          </a:prstGeom>
        </p:spPr>
      </p:pic>
      <p:pic>
        <p:nvPicPr>
          <p:cNvPr id="15" name="Bildobjekt 14">
            <a:extLst>
              <a:ext uri="{FF2B5EF4-FFF2-40B4-BE49-F238E27FC236}">
                <a16:creationId xmlns:a16="http://schemas.microsoft.com/office/drawing/2014/main" id="{4A23A7F8-0600-491D-9046-43CE18A0BED5}"/>
              </a:ext>
            </a:extLst>
          </p:cNvPr>
          <p:cNvPicPr>
            <a:picLocks noChangeAspect="1"/>
          </p:cNvPicPr>
          <p:nvPr/>
        </p:nvPicPr>
        <p:blipFill>
          <a:blip r:embed="rId3"/>
          <a:stretch>
            <a:fillRect/>
          </a:stretch>
        </p:blipFill>
        <p:spPr>
          <a:xfrm>
            <a:off x="5431194" y="3218915"/>
            <a:ext cx="1190460" cy="158728"/>
          </a:xfrm>
          <a:prstGeom prst="rect">
            <a:avLst/>
          </a:prstGeom>
        </p:spPr>
      </p:pic>
      <p:pic>
        <p:nvPicPr>
          <p:cNvPr id="16" name="Bildobjekt 15">
            <a:extLst>
              <a:ext uri="{FF2B5EF4-FFF2-40B4-BE49-F238E27FC236}">
                <a16:creationId xmlns:a16="http://schemas.microsoft.com/office/drawing/2014/main" id="{2DDB042E-B0DB-481E-919E-2A3A99FC3480}"/>
              </a:ext>
            </a:extLst>
          </p:cNvPr>
          <p:cNvPicPr>
            <a:picLocks noChangeAspect="1"/>
          </p:cNvPicPr>
          <p:nvPr/>
        </p:nvPicPr>
        <p:blipFill>
          <a:blip r:embed="rId3"/>
          <a:stretch>
            <a:fillRect/>
          </a:stretch>
        </p:blipFill>
        <p:spPr>
          <a:xfrm>
            <a:off x="5431194" y="3398898"/>
            <a:ext cx="1190460" cy="158728"/>
          </a:xfrm>
          <a:prstGeom prst="rect">
            <a:avLst/>
          </a:prstGeom>
        </p:spPr>
      </p:pic>
      <p:pic>
        <p:nvPicPr>
          <p:cNvPr id="17" name="Bildobjekt 16">
            <a:extLst>
              <a:ext uri="{FF2B5EF4-FFF2-40B4-BE49-F238E27FC236}">
                <a16:creationId xmlns:a16="http://schemas.microsoft.com/office/drawing/2014/main" id="{A2B9DA03-22D4-4F48-A427-B7C0E2B34C40}"/>
              </a:ext>
            </a:extLst>
          </p:cNvPr>
          <p:cNvPicPr>
            <a:picLocks noChangeAspect="1"/>
          </p:cNvPicPr>
          <p:nvPr/>
        </p:nvPicPr>
        <p:blipFill>
          <a:blip r:embed="rId3"/>
          <a:stretch>
            <a:fillRect/>
          </a:stretch>
        </p:blipFill>
        <p:spPr>
          <a:xfrm>
            <a:off x="5431194" y="3580525"/>
            <a:ext cx="1190460" cy="158728"/>
          </a:xfrm>
          <a:prstGeom prst="rect">
            <a:avLst/>
          </a:prstGeom>
        </p:spPr>
      </p:pic>
      <p:pic>
        <p:nvPicPr>
          <p:cNvPr id="18" name="Bildobjekt 17">
            <a:extLst>
              <a:ext uri="{FF2B5EF4-FFF2-40B4-BE49-F238E27FC236}">
                <a16:creationId xmlns:a16="http://schemas.microsoft.com/office/drawing/2014/main" id="{CA8D1909-4DA5-4D30-8591-2E247A5974C7}"/>
              </a:ext>
            </a:extLst>
          </p:cNvPr>
          <p:cNvPicPr>
            <a:picLocks noChangeAspect="1"/>
          </p:cNvPicPr>
          <p:nvPr/>
        </p:nvPicPr>
        <p:blipFill>
          <a:blip r:embed="rId3"/>
          <a:stretch>
            <a:fillRect/>
          </a:stretch>
        </p:blipFill>
        <p:spPr>
          <a:xfrm>
            <a:off x="5431194" y="3768866"/>
            <a:ext cx="1190460" cy="158728"/>
          </a:xfrm>
          <a:prstGeom prst="rect">
            <a:avLst/>
          </a:prstGeom>
        </p:spPr>
      </p:pic>
      <p:pic>
        <p:nvPicPr>
          <p:cNvPr id="19" name="Bildobjekt 18">
            <a:extLst>
              <a:ext uri="{FF2B5EF4-FFF2-40B4-BE49-F238E27FC236}">
                <a16:creationId xmlns:a16="http://schemas.microsoft.com/office/drawing/2014/main" id="{FE2845F4-F1D2-4770-B953-824BF6AB28F4}"/>
              </a:ext>
            </a:extLst>
          </p:cNvPr>
          <p:cNvPicPr>
            <a:picLocks noChangeAspect="1"/>
          </p:cNvPicPr>
          <p:nvPr/>
        </p:nvPicPr>
        <p:blipFill>
          <a:blip r:embed="rId3"/>
          <a:stretch>
            <a:fillRect/>
          </a:stretch>
        </p:blipFill>
        <p:spPr>
          <a:xfrm>
            <a:off x="5431194" y="3955328"/>
            <a:ext cx="1190460" cy="158728"/>
          </a:xfrm>
          <a:prstGeom prst="rect">
            <a:avLst/>
          </a:prstGeom>
        </p:spPr>
      </p:pic>
      <p:pic>
        <p:nvPicPr>
          <p:cNvPr id="20" name="Bildobjekt 19">
            <a:extLst>
              <a:ext uri="{FF2B5EF4-FFF2-40B4-BE49-F238E27FC236}">
                <a16:creationId xmlns:a16="http://schemas.microsoft.com/office/drawing/2014/main" id="{5348D9B4-0E0B-46CF-9857-993F2AB4787B}"/>
              </a:ext>
            </a:extLst>
          </p:cNvPr>
          <p:cNvPicPr>
            <a:picLocks noChangeAspect="1"/>
          </p:cNvPicPr>
          <p:nvPr/>
        </p:nvPicPr>
        <p:blipFill>
          <a:blip r:embed="rId3"/>
          <a:stretch>
            <a:fillRect/>
          </a:stretch>
        </p:blipFill>
        <p:spPr>
          <a:xfrm>
            <a:off x="5431194" y="4125695"/>
            <a:ext cx="1190460" cy="158728"/>
          </a:xfrm>
          <a:prstGeom prst="rect">
            <a:avLst/>
          </a:prstGeom>
        </p:spPr>
      </p:pic>
      <p:pic>
        <p:nvPicPr>
          <p:cNvPr id="22" name="Bildobjekt 21">
            <a:extLst>
              <a:ext uri="{FF2B5EF4-FFF2-40B4-BE49-F238E27FC236}">
                <a16:creationId xmlns:a16="http://schemas.microsoft.com/office/drawing/2014/main" id="{6F73EDA9-3C8A-49FA-B1F3-1DA08C5DEA4A}"/>
              </a:ext>
            </a:extLst>
          </p:cNvPr>
          <p:cNvPicPr>
            <a:picLocks noChangeAspect="1"/>
          </p:cNvPicPr>
          <p:nvPr/>
        </p:nvPicPr>
        <p:blipFill>
          <a:blip r:embed="rId3"/>
          <a:stretch>
            <a:fillRect/>
          </a:stretch>
        </p:blipFill>
        <p:spPr>
          <a:xfrm>
            <a:off x="5431194" y="1888633"/>
            <a:ext cx="1190460" cy="158728"/>
          </a:xfrm>
          <a:prstGeom prst="rect">
            <a:avLst/>
          </a:prstGeom>
        </p:spPr>
      </p:pic>
      <p:pic>
        <p:nvPicPr>
          <p:cNvPr id="23" name="Bildobjekt 22">
            <a:extLst>
              <a:ext uri="{FF2B5EF4-FFF2-40B4-BE49-F238E27FC236}">
                <a16:creationId xmlns:a16="http://schemas.microsoft.com/office/drawing/2014/main" id="{6CE6B7D1-703E-4B2F-8F15-CE578B368849}"/>
              </a:ext>
            </a:extLst>
          </p:cNvPr>
          <p:cNvPicPr>
            <a:picLocks noChangeAspect="1"/>
          </p:cNvPicPr>
          <p:nvPr/>
        </p:nvPicPr>
        <p:blipFill>
          <a:blip r:embed="rId3"/>
          <a:stretch>
            <a:fillRect/>
          </a:stretch>
        </p:blipFill>
        <p:spPr>
          <a:xfrm>
            <a:off x="5431194" y="2080760"/>
            <a:ext cx="1190460" cy="158728"/>
          </a:xfrm>
          <a:prstGeom prst="rect">
            <a:avLst/>
          </a:prstGeom>
        </p:spPr>
      </p:pic>
      <p:pic>
        <p:nvPicPr>
          <p:cNvPr id="24" name="Bildobjekt 23">
            <a:extLst>
              <a:ext uri="{FF2B5EF4-FFF2-40B4-BE49-F238E27FC236}">
                <a16:creationId xmlns:a16="http://schemas.microsoft.com/office/drawing/2014/main" id="{949D3880-7CAB-411A-AF7D-E11DE826BB27}"/>
              </a:ext>
            </a:extLst>
          </p:cNvPr>
          <p:cNvPicPr>
            <a:picLocks noChangeAspect="1"/>
          </p:cNvPicPr>
          <p:nvPr/>
        </p:nvPicPr>
        <p:blipFill>
          <a:blip r:embed="rId3"/>
          <a:stretch>
            <a:fillRect/>
          </a:stretch>
        </p:blipFill>
        <p:spPr>
          <a:xfrm>
            <a:off x="5431194" y="2271454"/>
            <a:ext cx="1190460" cy="158728"/>
          </a:xfrm>
          <a:prstGeom prst="rect">
            <a:avLst/>
          </a:prstGeom>
        </p:spPr>
      </p:pic>
      <p:pic>
        <p:nvPicPr>
          <p:cNvPr id="25" name="Bildobjekt 24">
            <a:extLst>
              <a:ext uri="{FF2B5EF4-FFF2-40B4-BE49-F238E27FC236}">
                <a16:creationId xmlns:a16="http://schemas.microsoft.com/office/drawing/2014/main" id="{84E9C2AE-55B5-4DAD-ADB4-81C2B4FCF988}"/>
              </a:ext>
            </a:extLst>
          </p:cNvPr>
          <p:cNvPicPr>
            <a:picLocks noChangeAspect="1"/>
          </p:cNvPicPr>
          <p:nvPr/>
        </p:nvPicPr>
        <p:blipFill>
          <a:blip r:embed="rId3"/>
          <a:stretch>
            <a:fillRect/>
          </a:stretch>
        </p:blipFill>
        <p:spPr>
          <a:xfrm>
            <a:off x="5431194" y="1723346"/>
            <a:ext cx="1190460" cy="158728"/>
          </a:xfrm>
          <a:prstGeom prst="rect">
            <a:avLst/>
          </a:prstGeom>
        </p:spPr>
      </p:pic>
      <p:pic>
        <p:nvPicPr>
          <p:cNvPr id="26" name="Bildobjekt 25">
            <a:extLst>
              <a:ext uri="{FF2B5EF4-FFF2-40B4-BE49-F238E27FC236}">
                <a16:creationId xmlns:a16="http://schemas.microsoft.com/office/drawing/2014/main" id="{1B026519-057A-417E-BF2D-D529BC1F6644}"/>
              </a:ext>
            </a:extLst>
          </p:cNvPr>
          <p:cNvPicPr>
            <a:picLocks noChangeAspect="1"/>
          </p:cNvPicPr>
          <p:nvPr/>
        </p:nvPicPr>
        <p:blipFill>
          <a:blip r:embed="rId3"/>
          <a:stretch>
            <a:fillRect/>
          </a:stretch>
        </p:blipFill>
        <p:spPr>
          <a:xfrm>
            <a:off x="5438770" y="2468377"/>
            <a:ext cx="1190460" cy="158728"/>
          </a:xfrm>
          <a:prstGeom prst="rect">
            <a:avLst/>
          </a:prstGeom>
        </p:spPr>
      </p:pic>
      <p:pic>
        <p:nvPicPr>
          <p:cNvPr id="27" name="Bildobjekt 26">
            <a:extLst>
              <a:ext uri="{FF2B5EF4-FFF2-40B4-BE49-F238E27FC236}">
                <a16:creationId xmlns:a16="http://schemas.microsoft.com/office/drawing/2014/main" id="{A4C5F1B1-5DCA-42F5-82F8-CE632092FD91}"/>
              </a:ext>
            </a:extLst>
          </p:cNvPr>
          <p:cNvPicPr>
            <a:picLocks noChangeAspect="1"/>
          </p:cNvPicPr>
          <p:nvPr/>
        </p:nvPicPr>
        <p:blipFill>
          <a:blip r:embed="rId3"/>
          <a:stretch>
            <a:fillRect/>
          </a:stretch>
        </p:blipFill>
        <p:spPr>
          <a:xfrm>
            <a:off x="5431194" y="1340886"/>
            <a:ext cx="1190460" cy="158728"/>
          </a:xfrm>
          <a:prstGeom prst="rect">
            <a:avLst/>
          </a:prstGeom>
        </p:spPr>
      </p:pic>
      <p:pic>
        <p:nvPicPr>
          <p:cNvPr id="28" name="Bildobjekt 27">
            <a:extLst>
              <a:ext uri="{FF2B5EF4-FFF2-40B4-BE49-F238E27FC236}">
                <a16:creationId xmlns:a16="http://schemas.microsoft.com/office/drawing/2014/main" id="{4D19E0E2-2E47-49A2-9E6E-954DD292DA97}"/>
              </a:ext>
            </a:extLst>
          </p:cNvPr>
          <p:cNvPicPr>
            <a:picLocks noChangeAspect="1"/>
          </p:cNvPicPr>
          <p:nvPr/>
        </p:nvPicPr>
        <p:blipFill>
          <a:blip r:embed="rId3"/>
          <a:stretch>
            <a:fillRect/>
          </a:stretch>
        </p:blipFill>
        <p:spPr>
          <a:xfrm>
            <a:off x="5431194" y="1537809"/>
            <a:ext cx="1190460" cy="158728"/>
          </a:xfrm>
          <a:prstGeom prst="rect">
            <a:avLst/>
          </a:prstGeom>
        </p:spPr>
      </p:pic>
      <p:sp>
        <p:nvSpPr>
          <p:cNvPr id="29" name="Rektangel: rundade hörn 28">
            <a:extLst>
              <a:ext uri="{FF2B5EF4-FFF2-40B4-BE49-F238E27FC236}">
                <a16:creationId xmlns:a16="http://schemas.microsoft.com/office/drawing/2014/main" id="{DBEEC20A-75B1-494A-8236-E2107CDF3611}"/>
              </a:ext>
            </a:extLst>
          </p:cNvPr>
          <p:cNvSpPr/>
          <p:nvPr/>
        </p:nvSpPr>
        <p:spPr>
          <a:xfrm>
            <a:off x="7335676" y="3398898"/>
            <a:ext cx="1363567" cy="955610"/>
          </a:xfrm>
          <a:prstGeom prst="roundRect">
            <a:avLst/>
          </a:prstGeom>
          <a:solidFill>
            <a:srgbClr val="CA360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solidFill>
                  <a:schemeClr val="tx1"/>
                </a:solidFill>
              </a:rPr>
              <a:t>Detta vill jag utveckla:</a:t>
            </a:r>
          </a:p>
          <a:p>
            <a:pPr marL="171450" indent="-171450" algn="ctr">
              <a:buFont typeface="Arial" panose="020B0604020202020204" pitchFamily="34" charset="0"/>
              <a:buChar char="•"/>
            </a:pPr>
            <a:r>
              <a:rPr lang="sv-SE" sz="900" dirty="0">
                <a:solidFill>
                  <a:schemeClr val="tx1"/>
                </a:solidFill>
              </a:rPr>
              <a:t>………………………</a:t>
            </a:r>
          </a:p>
          <a:p>
            <a:pPr marL="171450" indent="-171450" algn="ctr">
              <a:buFont typeface="Arial" panose="020B0604020202020204" pitchFamily="34" charset="0"/>
              <a:buChar char="•"/>
            </a:pPr>
            <a:r>
              <a:rPr lang="sv-SE" sz="900" dirty="0">
                <a:solidFill>
                  <a:schemeClr val="tx1"/>
                </a:solidFill>
              </a:rPr>
              <a:t>..…………………….</a:t>
            </a:r>
          </a:p>
          <a:p>
            <a:pPr marL="171450" indent="-171450" algn="ctr">
              <a:buFont typeface="Arial" panose="020B0604020202020204" pitchFamily="34" charset="0"/>
              <a:buChar char="•"/>
            </a:pPr>
            <a:r>
              <a:rPr lang="sv-SE" sz="900" dirty="0">
                <a:solidFill>
                  <a:schemeClr val="tx1"/>
                </a:solidFill>
              </a:rPr>
              <a:t>………………………</a:t>
            </a:r>
          </a:p>
        </p:txBody>
      </p:sp>
    </p:spTree>
    <p:extLst>
      <p:ext uri="{BB962C8B-B14F-4D97-AF65-F5344CB8AC3E}">
        <p14:creationId xmlns:p14="http://schemas.microsoft.com/office/powerpoint/2010/main" val="2434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8767DB-5EDE-48B7-9E63-DF61FBD1BE0B}"/>
              </a:ext>
            </a:extLst>
          </p:cNvPr>
          <p:cNvSpPr>
            <a:spLocks noGrp="1"/>
          </p:cNvSpPr>
          <p:nvPr>
            <p:ph type="title"/>
          </p:nvPr>
        </p:nvSpPr>
        <p:spPr>
          <a:xfrm>
            <a:off x="107999" y="438584"/>
            <a:ext cx="8921875" cy="280165"/>
          </a:xfrm>
        </p:spPr>
        <p:txBody>
          <a:bodyPr/>
          <a:lstStyle/>
          <a:p>
            <a:r>
              <a:rPr lang="sv-SE" sz="1200" i="1" dirty="0">
                <a:solidFill>
                  <a:srgbClr val="00B0F0"/>
                </a:solidFill>
              </a:rPr>
              <a:t>										</a:t>
            </a:r>
            <a:br>
              <a:rPr lang="sv-SE" i="1" dirty="0"/>
            </a:br>
            <a:r>
              <a:rPr lang="sv-SE" dirty="0"/>
              <a:t>Fundera enskilt över hur du bidragit till dagens möte</a:t>
            </a:r>
          </a:p>
        </p:txBody>
      </p:sp>
      <p:sp>
        <p:nvSpPr>
          <p:cNvPr id="3" name="Platshållare för text 2">
            <a:extLst>
              <a:ext uri="{FF2B5EF4-FFF2-40B4-BE49-F238E27FC236}">
                <a16:creationId xmlns:a16="http://schemas.microsoft.com/office/drawing/2014/main" id="{35779ABF-8A12-49E7-ACDB-49BB74261967}"/>
              </a:ext>
            </a:extLst>
          </p:cNvPr>
          <p:cNvSpPr>
            <a:spLocks noGrp="1"/>
          </p:cNvSpPr>
          <p:nvPr>
            <p:ph type="body" sz="quarter" idx="15"/>
          </p:nvPr>
        </p:nvSpPr>
        <p:spPr>
          <a:xfrm>
            <a:off x="107999" y="806922"/>
            <a:ext cx="8261693" cy="3863932"/>
          </a:xfrm>
        </p:spPr>
        <p:txBody>
          <a:bodyPr/>
          <a:lstStyle/>
          <a:p>
            <a:pPr marL="0" indent="0">
              <a:buNone/>
            </a:pPr>
            <a:r>
              <a:rPr lang="sv-SE" dirty="0"/>
              <a:t>Idag har jag bidragit till vårt möte genom att…</a:t>
            </a:r>
          </a:p>
          <a:p>
            <a:pPr marL="0" indent="0">
              <a:lnSpc>
                <a:spcPct val="100000"/>
              </a:lnSpc>
              <a:spcBef>
                <a:spcPts val="0"/>
              </a:spcBef>
              <a:buNone/>
            </a:pPr>
            <a:r>
              <a:rPr lang="sv-SE" dirty="0"/>
              <a:t>	</a:t>
            </a:r>
          </a:p>
          <a:p>
            <a:pPr marL="0" indent="0">
              <a:lnSpc>
                <a:spcPct val="100000"/>
              </a:lnSpc>
              <a:spcBef>
                <a:spcPts val="0"/>
              </a:spcBef>
              <a:buNone/>
            </a:pPr>
            <a:r>
              <a:rPr lang="sv-SE" sz="1200" dirty="0"/>
              <a:t>	… berätta om mina tankar, åsikter och kunskaper </a:t>
            </a:r>
            <a:r>
              <a:rPr lang="sv-SE" sz="800" dirty="0"/>
              <a:t> 			 		</a:t>
            </a:r>
          </a:p>
          <a:p>
            <a:pPr marL="0" indent="0">
              <a:lnSpc>
                <a:spcPct val="100000"/>
              </a:lnSpc>
              <a:spcBef>
                <a:spcPts val="0"/>
              </a:spcBef>
              <a:buNone/>
            </a:pPr>
            <a:r>
              <a:rPr lang="sv-SE" sz="1200" dirty="0"/>
              <a:t>	 i de frågor vi samtalat om</a:t>
            </a:r>
          </a:p>
          <a:p>
            <a:pPr marL="0" indent="0">
              <a:lnSpc>
                <a:spcPct val="100000"/>
              </a:lnSpc>
              <a:spcBef>
                <a:spcPts val="0"/>
              </a:spcBef>
              <a:buNone/>
            </a:pPr>
            <a:endParaRPr lang="sv-SE" sz="1200" dirty="0"/>
          </a:p>
          <a:p>
            <a:pPr marL="0" indent="0">
              <a:lnSpc>
                <a:spcPct val="100000"/>
              </a:lnSpc>
              <a:spcBef>
                <a:spcPts val="0"/>
              </a:spcBef>
              <a:buNone/>
            </a:pPr>
            <a:r>
              <a:rPr lang="sv-SE" sz="1200" dirty="0"/>
              <a:t>	… uppmana mina arbetskamrater att berätta om</a:t>
            </a:r>
          </a:p>
          <a:p>
            <a:pPr marL="0" indent="0">
              <a:lnSpc>
                <a:spcPct val="100000"/>
              </a:lnSpc>
              <a:spcBef>
                <a:spcPts val="0"/>
              </a:spcBef>
              <a:buNone/>
            </a:pPr>
            <a:r>
              <a:rPr lang="sv-SE" sz="1200" dirty="0"/>
              <a:t>	 sina tankar och åsikter och ställa följdfrågor så de</a:t>
            </a:r>
          </a:p>
          <a:p>
            <a:pPr marL="0" indent="0">
              <a:lnSpc>
                <a:spcPct val="100000"/>
              </a:lnSpc>
              <a:spcBef>
                <a:spcPts val="0"/>
              </a:spcBef>
              <a:buNone/>
            </a:pPr>
            <a:r>
              <a:rPr lang="sv-SE" sz="1200" dirty="0"/>
              <a:t>	 får hjälp att förtydliga vad de menar</a:t>
            </a:r>
          </a:p>
          <a:p>
            <a:pPr marL="0" indent="0">
              <a:lnSpc>
                <a:spcPct val="100000"/>
              </a:lnSpc>
              <a:spcBef>
                <a:spcPts val="0"/>
              </a:spcBef>
              <a:buNone/>
            </a:pPr>
            <a:endParaRPr lang="sv-SE" sz="1200" dirty="0"/>
          </a:p>
          <a:p>
            <a:pPr marL="0" indent="0">
              <a:lnSpc>
                <a:spcPct val="100000"/>
              </a:lnSpc>
              <a:spcBef>
                <a:spcPts val="0"/>
              </a:spcBef>
              <a:buNone/>
            </a:pPr>
            <a:r>
              <a:rPr lang="sv-SE" sz="1200" dirty="0"/>
              <a:t>	… bekräfta och komplettera andras tankar och idéer</a:t>
            </a:r>
          </a:p>
          <a:p>
            <a:pPr marL="0" indent="0">
              <a:lnSpc>
                <a:spcPct val="100000"/>
              </a:lnSpc>
              <a:spcBef>
                <a:spcPts val="0"/>
              </a:spcBef>
              <a:buNone/>
            </a:pPr>
            <a:endParaRPr lang="sv-SE" sz="1200" dirty="0"/>
          </a:p>
          <a:p>
            <a:pPr marL="0" indent="0">
              <a:lnSpc>
                <a:spcPct val="100000"/>
              </a:lnSpc>
              <a:spcBef>
                <a:spcPts val="0"/>
              </a:spcBef>
              <a:buNone/>
            </a:pPr>
            <a:r>
              <a:rPr lang="sv-SE" sz="1200" dirty="0"/>
              <a:t>	… sammanfatta vad som sagts och peka på vad som</a:t>
            </a:r>
          </a:p>
          <a:p>
            <a:pPr marL="0" indent="0">
              <a:lnSpc>
                <a:spcPct val="100000"/>
              </a:lnSpc>
              <a:spcBef>
                <a:spcPts val="0"/>
              </a:spcBef>
              <a:buNone/>
            </a:pPr>
            <a:r>
              <a:rPr lang="sv-SE" sz="1200" dirty="0"/>
              <a:t>	 vi behöver samtala mer om</a:t>
            </a:r>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r>
              <a:rPr lang="sv-SE" sz="1100" b="1" dirty="0"/>
              <a:t>På nästa möte ska jag:</a:t>
            </a:r>
          </a:p>
          <a:p>
            <a:pPr marL="0" indent="0">
              <a:lnSpc>
                <a:spcPct val="100000"/>
              </a:lnSpc>
              <a:spcBef>
                <a:spcPts val="0"/>
              </a:spcBef>
              <a:buNone/>
            </a:pPr>
            <a:r>
              <a:rPr lang="sv-SE" sz="1100" dirty="0"/>
              <a:t>Göra mer av detta……………………………………………………………………………</a:t>
            </a:r>
          </a:p>
          <a:p>
            <a:pPr marL="0" indent="0">
              <a:lnSpc>
                <a:spcPct val="100000"/>
              </a:lnSpc>
              <a:spcBef>
                <a:spcPts val="0"/>
              </a:spcBef>
              <a:buNone/>
            </a:pPr>
            <a:r>
              <a:rPr lang="sv-SE" sz="1100" dirty="0"/>
              <a:t>Och mindre av detta…………………………………………………………………………</a:t>
            </a:r>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endParaRPr lang="sv-SE" sz="1200" dirty="0"/>
          </a:p>
        </p:txBody>
      </p:sp>
      <p:sp>
        <p:nvSpPr>
          <p:cNvPr id="5" name="Rektangel: rundade hörn 4">
            <a:extLst>
              <a:ext uri="{FF2B5EF4-FFF2-40B4-BE49-F238E27FC236}">
                <a16:creationId xmlns:a16="http://schemas.microsoft.com/office/drawing/2014/main" id="{9D1A6D08-D492-4991-BC96-3DE52F35DC61}"/>
              </a:ext>
            </a:extLst>
          </p:cNvPr>
          <p:cNvSpPr/>
          <p:nvPr/>
        </p:nvSpPr>
        <p:spPr>
          <a:xfrm>
            <a:off x="551936" y="1605184"/>
            <a:ext cx="313037" cy="322472"/>
          </a:xfrm>
          <a:prstGeom prst="round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5" name="Rektangel: rundade hörn 14">
            <a:extLst>
              <a:ext uri="{FF2B5EF4-FFF2-40B4-BE49-F238E27FC236}">
                <a16:creationId xmlns:a16="http://schemas.microsoft.com/office/drawing/2014/main" id="{8A1A5849-AD0D-4537-94DD-55406D54BE76}"/>
              </a:ext>
            </a:extLst>
          </p:cNvPr>
          <p:cNvSpPr/>
          <p:nvPr/>
        </p:nvSpPr>
        <p:spPr>
          <a:xfrm>
            <a:off x="556055" y="2166551"/>
            <a:ext cx="313037" cy="323549"/>
          </a:xfrm>
          <a:prstGeom prst="round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6" name="Rektangel: rundade hörn 15">
            <a:extLst>
              <a:ext uri="{FF2B5EF4-FFF2-40B4-BE49-F238E27FC236}">
                <a16:creationId xmlns:a16="http://schemas.microsoft.com/office/drawing/2014/main" id="{B1C99C51-9964-404D-B9D0-BE210FCDB707}"/>
              </a:ext>
            </a:extLst>
          </p:cNvPr>
          <p:cNvSpPr/>
          <p:nvPr/>
        </p:nvSpPr>
        <p:spPr>
          <a:xfrm>
            <a:off x="551936" y="2717082"/>
            <a:ext cx="313037" cy="322472"/>
          </a:xfrm>
          <a:prstGeom prst="round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7" name="Rektangel: rundade hörn 16">
            <a:extLst>
              <a:ext uri="{FF2B5EF4-FFF2-40B4-BE49-F238E27FC236}">
                <a16:creationId xmlns:a16="http://schemas.microsoft.com/office/drawing/2014/main" id="{487A54F7-E442-4585-BF64-869E817FF1F8}"/>
              </a:ext>
            </a:extLst>
          </p:cNvPr>
          <p:cNvSpPr/>
          <p:nvPr/>
        </p:nvSpPr>
        <p:spPr>
          <a:xfrm>
            <a:off x="551935" y="3245507"/>
            <a:ext cx="313037" cy="322472"/>
          </a:xfrm>
          <a:prstGeom prst="round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18" name="Bildobjekt 17">
            <a:extLst>
              <a:ext uri="{FF2B5EF4-FFF2-40B4-BE49-F238E27FC236}">
                <a16:creationId xmlns:a16="http://schemas.microsoft.com/office/drawing/2014/main" id="{CE8E4481-730F-4498-B2DF-5BB6DF9B859D}"/>
              </a:ext>
            </a:extLst>
          </p:cNvPr>
          <p:cNvPicPr>
            <a:picLocks noChangeAspect="1"/>
          </p:cNvPicPr>
          <p:nvPr/>
        </p:nvPicPr>
        <p:blipFill>
          <a:blip r:embed="rId3"/>
          <a:stretch>
            <a:fillRect/>
          </a:stretch>
        </p:blipFill>
        <p:spPr>
          <a:xfrm>
            <a:off x="6085146" y="2028784"/>
            <a:ext cx="1743318" cy="514422"/>
          </a:xfrm>
          <a:prstGeom prst="rect">
            <a:avLst/>
          </a:prstGeom>
        </p:spPr>
      </p:pic>
      <p:pic>
        <p:nvPicPr>
          <p:cNvPr id="19" name="Bildobjekt 18">
            <a:extLst>
              <a:ext uri="{FF2B5EF4-FFF2-40B4-BE49-F238E27FC236}">
                <a16:creationId xmlns:a16="http://schemas.microsoft.com/office/drawing/2014/main" id="{7932666F-0F91-4E35-AACB-D8176A829424}"/>
              </a:ext>
            </a:extLst>
          </p:cNvPr>
          <p:cNvPicPr>
            <a:picLocks noChangeAspect="1"/>
          </p:cNvPicPr>
          <p:nvPr/>
        </p:nvPicPr>
        <p:blipFill>
          <a:blip r:embed="rId3"/>
          <a:stretch>
            <a:fillRect/>
          </a:stretch>
        </p:blipFill>
        <p:spPr>
          <a:xfrm>
            <a:off x="6085146" y="1461256"/>
            <a:ext cx="1743318" cy="514422"/>
          </a:xfrm>
          <a:prstGeom prst="rect">
            <a:avLst/>
          </a:prstGeom>
        </p:spPr>
      </p:pic>
      <p:pic>
        <p:nvPicPr>
          <p:cNvPr id="20" name="Bildobjekt 19">
            <a:extLst>
              <a:ext uri="{FF2B5EF4-FFF2-40B4-BE49-F238E27FC236}">
                <a16:creationId xmlns:a16="http://schemas.microsoft.com/office/drawing/2014/main" id="{E007A272-28FE-4A74-A3CC-A7CC7B767D5E}"/>
              </a:ext>
            </a:extLst>
          </p:cNvPr>
          <p:cNvPicPr>
            <a:picLocks noChangeAspect="1"/>
          </p:cNvPicPr>
          <p:nvPr/>
        </p:nvPicPr>
        <p:blipFill>
          <a:blip r:embed="rId3"/>
          <a:stretch>
            <a:fillRect/>
          </a:stretch>
        </p:blipFill>
        <p:spPr>
          <a:xfrm>
            <a:off x="6085146" y="2596312"/>
            <a:ext cx="1743318" cy="514422"/>
          </a:xfrm>
          <a:prstGeom prst="rect">
            <a:avLst/>
          </a:prstGeom>
        </p:spPr>
      </p:pic>
      <p:pic>
        <p:nvPicPr>
          <p:cNvPr id="21" name="Bildobjekt 20">
            <a:extLst>
              <a:ext uri="{FF2B5EF4-FFF2-40B4-BE49-F238E27FC236}">
                <a16:creationId xmlns:a16="http://schemas.microsoft.com/office/drawing/2014/main" id="{FB7D8ADE-477B-4CBC-B996-BE2BBD8B43FE}"/>
              </a:ext>
            </a:extLst>
          </p:cNvPr>
          <p:cNvPicPr>
            <a:picLocks noChangeAspect="1"/>
          </p:cNvPicPr>
          <p:nvPr/>
        </p:nvPicPr>
        <p:blipFill>
          <a:blip r:embed="rId3"/>
          <a:stretch>
            <a:fillRect/>
          </a:stretch>
        </p:blipFill>
        <p:spPr>
          <a:xfrm>
            <a:off x="6085146" y="3133761"/>
            <a:ext cx="1743318" cy="514422"/>
          </a:xfrm>
          <a:prstGeom prst="rect">
            <a:avLst/>
          </a:prstGeom>
        </p:spPr>
      </p:pic>
      <p:sp>
        <p:nvSpPr>
          <p:cNvPr id="22" name="Rektangel: rundade hörn 21">
            <a:extLst>
              <a:ext uri="{FF2B5EF4-FFF2-40B4-BE49-F238E27FC236}">
                <a16:creationId xmlns:a16="http://schemas.microsoft.com/office/drawing/2014/main" id="{D98E8D8A-652C-4BEB-A5C6-C73CCDAE6A99}"/>
              </a:ext>
            </a:extLst>
          </p:cNvPr>
          <p:cNvSpPr/>
          <p:nvPr/>
        </p:nvSpPr>
        <p:spPr>
          <a:xfrm>
            <a:off x="258734" y="3860977"/>
            <a:ext cx="4967021" cy="665683"/>
          </a:xfrm>
          <a:prstGeom prst="roundRect">
            <a:avLst/>
          </a:prstGeom>
          <a:solidFill>
            <a:srgbClr val="CA360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spTree>
    <p:extLst>
      <p:ext uri="{BB962C8B-B14F-4D97-AF65-F5344CB8AC3E}">
        <p14:creationId xmlns:p14="http://schemas.microsoft.com/office/powerpoint/2010/main" val="29903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0F7869-A5BA-440F-8E0D-2608F4F095F8}"/>
              </a:ext>
            </a:extLst>
          </p:cNvPr>
          <p:cNvSpPr>
            <a:spLocks noGrp="1"/>
          </p:cNvSpPr>
          <p:nvPr>
            <p:ph type="title"/>
          </p:nvPr>
        </p:nvSpPr>
        <p:spPr>
          <a:xfrm>
            <a:off x="107999" y="-14051"/>
            <a:ext cx="8921875" cy="955610"/>
          </a:xfrm>
        </p:spPr>
        <p:txBody>
          <a:bodyPr/>
          <a:lstStyle/>
          <a:p>
            <a:r>
              <a:rPr lang="sv-SE" dirty="0"/>
              <a:t>Upplevelsekuben</a:t>
            </a:r>
            <a:br>
              <a:rPr lang="sv-SE" dirty="0"/>
            </a:br>
            <a:r>
              <a:rPr lang="sv-SE" sz="1400" dirty="0"/>
              <a:t>En upplevelse består av flera delar</a:t>
            </a:r>
          </a:p>
        </p:txBody>
      </p:sp>
      <p:sp>
        <p:nvSpPr>
          <p:cNvPr id="5" name="Rektangel 4">
            <a:extLst>
              <a:ext uri="{FF2B5EF4-FFF2-40B4-BE49-F238E27FC236}">
                <a16:creationId xmlns:a16="http://schemas.microsoft.com/office/drawing/2014/main" id="{EB65FF8B-CBCB-4CBA-8685-A1125E62C7BA}"/>
              </a:ext>
            </a:extLst>
          </p:cNvPr>
          <p:cNvSpPr/>
          <p:nvPr/>
        </p:nvSpPr>
        <p:spPr>
          <a:xfrm>
            <a:off x="512748" y="1307506"/>
            <a:ext cx="1734796" cy="1572426"/>
          </a:xfrm>
          <a:prstGeom prst="rec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2000" dirty="0">
                <a:latin typeface="+mj-lt"/>
              </a:rPr>
              <a:t>Observerar</a:t>
            </a:r>
          </a:p>
        </p:txBody>
      </p:sp>
      <p:sp>
        <p:nvSpPr>
          <p:cNvPr id="6" name="Rektangel 5">
            <a:extLst>
              <a:ext uri="{FF2B5EF4-FFF2-40B4-BE49-F238E27FC236}">
                <a16:creationId xmlns:a16="http://schemas.microsoft.com/office/drawing/2014/main" id="{DBAEAEE4-C818-4AEF-A01D-495ACE38923B}"/>
              </a:ext>
            </a:extLst>
          </p:cNvPr>
          <p:cNvSpPr/>
          <p:nvPr/>
        </p:nvSpPr>
        <p:spPr>
          <a:xfrm>
            <a:off x="512748" y="2965390"/>
            <a:ext cx="1734796" cy="1572426"/>
          </a:xfrm>
          <a:prstGeom prst="rec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800" dirty="0">
                <a:latin typeface="+mj-lt"/>
              </a:rPr>
              <a:t>Vill</a:t>
            </a:r>
          </a:p>
        </p:txBody>
      </p:sp>
      <p:sp>
        <p:nvSpPr>
          <p:cNvPr id="7" name="Rektangel 6">
            <a:extLst>
              <a:ext uri="{FF2B5EF4-FFF2-40B4-BE49-F238E27FC236}">
                <a16:creationId xmlns:a16="http://schemas.microsoft.com/office/drawing/2014/main" id="{F1A901F3-B712-439E-80D6-2E8C7B88829E}"/>
              </a:ext>
            </a:extLst>
          </p:cNvPr>
          <p:cNvSpPr/>
          <p:nvPr/>
        </p:nvSpPr>
        <p:spPr>
          <a:xfrm>
            <a:off x="2313062" y="2965390"/>
            <a:ext cx="1734796" cy="1572426"/>
          </a:xfrm>
          <a:prstGeom prst="rec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2000" dirty="0">
                <a:latin typeface="+mj-lt"/>
              </a:rPr>
              <a:t>Känner</a:t>
            </a:r>
          </a:p>
        </p:txBody>
      </p:sp>
      <p:sp>
        <p:nvSpPr>
          <p:cNvPr id="8" name="Rektangel 7">
            <a:extLst>
              <a:ext uri="{FF2B5EF4-FFF2-40B4-BE49-F238E27FC236}">
                <a16:creationId xmlns:a16="http://schemas.microsoft.com/office/drawing/2014/main" id="{D8375631-87C0-4165-A9A9-02F927EDC4ED}"/>
              </a:ext>
            </a:extLst>
          </p:cNvPr>
          <p:cNvSpPr/>
          <p:nvPr/>
        </p:nvSpPr>
        <p:spPr>
          <a:xfrm>
            <a:off x="2313062" y="1307506"/>
            <a:ext cx="1734796" cy="1572426"/>
          </a:xfrm>
          <a:prstGeom prst="rec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2000" dirty="0">
                <a:latin typeface="+mj-lt"/>
              </a:rPr>
              <a:t>Tänker</a:t>
            </a:r>
          </a:p>
        </p:txBody>
      </p:sp>
      <p:sp>
        <p:nvSpPr>
          <p:cNvPr id="3" name="textruta 2">
            <a:extLst>
              <a:ext uri="{FF2B5EF4-FFF2-40B4-BE49-F238E27FC236}">
                <a16:creationId xmlns:a16="http://schemas.microsoft.com/office/drawing/2014/main" id="{DC31B0F1-E27D-40D1-8FD1-8B67CD819C20}"/>
              </a:ext>
            </a:extLst>
          </p:cNvPr>
          <p:cNvSpPr txBox="1"/>
          <p:nvPr/>
        </p:nvSpPr>
        <p:spPr>
          <a:xfrm>
            <a:off x="4469450" y="1171772"/>
            <a:ext cx="4560424" cy="3416320"/>
          </a:xfrm>
          <a:prstGeom prst="rect">
            <a:avLst/>
          </a:prstGeom>
          <a:noFill/>
        </p:spPr>
        <p:txBody>
          <a:bodyPr wrap="square" rtlCol="0">
            <a:spAutoFit/>
          </a:bodyPr>
          <a:lstStyle/>
          <a:p>
            <a:r>
              <a:rPr lang="sv-SE" dirty="0">
                <a:latin typeface="+mj-lt"/>
              </a:rPr>
              <a:t>Observationer</a:t>
            </a:r>
          </a:p>
          <a:p>
            <a:r>
              <a:rPr lang="sv-SE" dirty="0"/>
              <a:t>Sådant som vi uppfattar med våra sinnen – det vi ser och hör. Det är rena fakta, data som inte värderats.</a:t>
            </a:r>
          </a:p>
          <a:p>
            <a:endParaRPr lang="sv-SE" dirty="0"/>
          </a:p>
          <a:p>
            <a:r>
              <a:rPr lang="sv-SE" dirty="0">
                <a:latin typeface="+mj-lt"/>
              </a:rPr>
              <a:t>Tankar </a:t>
            </a:r>
          </a:p>
          <a:p>
            <a:r>
              <a:rPr lang="sv-SE" dirty="0"/>
              <a:t>Tankar som väcks hos oss utifrån det vi observerat. Det kan vara värderingar, analyser, tolkningar, omdömen, intryck, bedömningar etc. </a:t>
            </a:r>
          </a:p>
          <a:p>
            <a:endParaRPr lang="sv-SE" dirty="0"/>
          </a:p>
          <a:p>
            <a:r>
              <a:rPr lang="sv-SE" dirty="0">
                <a:latin typeface="+mj-lt"/>
              </a:rPr>
              <a:t>Känslor </a:t>
            </a:r>
          </a:p>
          <a:p>
            <a:r>
              <a:rPr lang="sv-SE" dirty="0"/>
              <a:t>Känslor som väcks hos oss utifrån det vi observerat och tänker kring det. </a:t>
            </a:r>
          </a:p>
          <a:p>
            <a:endParaRPr lang="sv-SE" dirty="0"/>
          </a:p>
          <a:p>
            <a:r>
              <a:rPr lang="sv-SE" b="1" dirty="0">
                <a:latin typeface="+mj-lt"/>
              </a:rPr>
              <a:t>Vilja </a:t>
            </a:r>
          </a:p>
          <a:p>
            <a:r>
              <a:rPr lang="sv-SE" dirty="0"/>
              <a:t>Vad vi vill och önskar ska ske utifrån det vis observerat, tänkt och känt. </a:t>
            </a:r>
          </a:p>
        </p:txBody>
      </p:sp>
      <p:sp>
        <p:nvSpPr>
          <p:cNvPr id="4" name="Pil: vänsterböjd 3">
            <a:extLst>
              <a:ext uri="{FF2B5EF4-FFF2-40B4-BE49-F238E27FC236}">
                <a16:creationId xmlns:a16="http://schemas.microsoft.com/office/drawing/2014/main" id="{EFB0F09D-5843-42A6-BFA1-C43DA525AF7D}"/>
              </a:ext>
            </a:extLst>
          </p:cNvPr>
          <p:cNvSpPr/>
          <p:nvPr/>
        </p:nvSpPr>
        <p:spPr>
          <a:xfrm>
            <a:off x="1710583" y="1665166"/>
            <a:ext cx="1495514" cy="2674834"/>
          </a:xfrm>
          <a:prstGeom prst="curvedLeftArrow">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chemeClr val="tx1"/>
              </a:solidFill>
            </a:endParaRPr>
          </a:p>
        </p:txBody>
      </p:sp>
    </p:spTree>
    <p:extLst>
      <p:ext uri="{BB962C8B-B14F-4D97-AF65-F5344CB8AC3E}">
        <p14:creationId xmlns:p14="http://schemas.microsoft.com/office/powerpoint/2010/main" val="13196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tbubbla: oval 3">
            <a:extLst>
              <a:ext uri="{FF2B5EF4-FFF2-40B4-BE49-F238E27FC236}">
                <a16:creationId xmlns:a16="http://schemas.microsoft.com/office/drawing/2014/main" id="{CA3AD00C-63D0-4155-B772-FEEB46D70A97}"/>
              </a:ext>
            </a:extLst>
          </p:cNvPr>
          <p:cNvSpPr/>
          <p:nvPr/>
        </p:nvSpPr>
        <p:spPr>
          <a:xfrm>
            <a:off x="298161" y="1276350"/>
            <a:ext cx="1857375" cy="1295400"/>
          </a:xfrm>
          <a:prstGeom prst="wedgeEllipseCallou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800" dirty="0">
                <a:latin typeface="+mj-lt"/>
              </a:rPr>
              <a:t>Korta meningar</a:t>
            </a:r>
          </a:p>
        </p:txBody>
      </p:sp>
      <p:sp>
        <p:nvSpPr>
          <p:cNvPr id="5" name="Pratbubbla: rektangel med rundade hörn 4">
            <a:extLst>
              <a:ext uri="{FF2B5EF4-FFF2-40B4-BE49-F238E27FC236}">
                <a16:creationId xmlns:a16="http://schemas.microsoft.com/office/drawing/2014/main" id="{1A27ED1D-9B60-44F5-B70A-18EBF62FBBCE}"/>
              </a:ext>
            </a:extLst>
          </p:cNvPr>
          <p:cNvSpPr/>
          <p:nvPr/>
        </p:nvSpPr>
        <p:spPr>
          <a:xfrm>
            <a:off x="643947" y="3105176"/>
            <a:ext cx="1857375" cy="1123950"/>
          </a:xfrm>
          <a:prstGeom prst="wedgeRoundRectCallou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latin typeface="+mj-lt"/>
              </a:rPr>
              <a:t>Någon mer?</a:t>
            </a:r>
          </a:p>
        </p:txBody>
      </p:sp>
      <p:sp>
        <p:nvSpPr>
          <p:cNvPr id="6" name="Pratbubbla: rektangel 5">
            <a:extLst>
              <a:ext uri="{FF2B5EF4-FFF2-40B4-BE49-F238E27FC236}">
                <a16:creationId xmlns:a16="http://schemas.microsoft.com/office/drawing/2014/main" id="{AD9626DF-AFB9-4672-888C-3318F8493B95}"/>
              </a:ext>
            </a:extLst>
          </p:cNvPr>
          <p:cNvSpPr/>
          <p:nvPr/>
        </p:nvSpPr>
        <p:spPr>
          <a:xfrm>
            <a:off x="2501322" y="1585821"/>
            <a:ext cx="1750291" cy="1295399"/>
          </a:xfrm>
          <a:prstGeom prst="wedgeRectCallout">
            <a:avLst/>
          </a:prstGeom>
          <a:solidFill>
            <a:srgbClr val="4E801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800" dirty="0" err="1">
                <a:latin typeface="+mj-lt"/>
              </a:rPr>
              <a:t>Parafasering</a:t>
            </a:r>
            <a:endParaRPr lang="sv-SE" sz="1800" dirty="0">
              <a:latin typeface="+mj-lt"/>
            </a:endParaRPr>
          </a:p>
        </p:txBody>
      </p:sp>
      <p:pic>
        <p:nvPicPr>
          <p:cNvPr id="11" name="Platshållare för bild 10">
            <a:extLst>
              <a:ext uri="{FF2B5EF4-FFF2-40B4-BE49-F238E27FC236}">
                <a16:creationId xmlns:a16="http://schemas.microsoft.com/office/drawing/2014/main" id="{DDEEB3D5-AA74-4F47-B3EF-29128915951F}"/>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C3E2EAEB-4019-4069-B0BE-04743F085D72}"/>
              </a:ext>
            </a:extLst>
          </p:cNvPr>
          <p:cNvSpPr>
            <a:spLocks noGrp="1"/>
          </p:cNvSpPr>
          <p:nvPr>
            <p:ph type="title"/>
          </p:nvPr>
        </p:nvSpPr>
        <p:spPr/>
        <p:txBody>
          <a:bodyPr/>
          <a:lstStyle/>
          <a:p>
            <a:r>
              <a:rPr lang="sv-SE" dirty="0"/>
              <a:t>Kommunikationsövningar</a:t>
            </a:r>
          </a:p>
        </p:txBody>
      </p:sp>
    </p:spTree>
    <p:extLst>
      <p:ext uri="{BB962C8B-B14F-4D97-AF65-F5344CB8AC3E}">
        <p14:creationId xmlns:p14="http://schemas.microsoft.com/office/powerpoint/2010/main" val="38170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2585C7D0-BD86-4DF0-8299-1CED6B544744}"/>
              </a:ext>
            </a:extLst>
          </p:cNvPr>
          <p:cNvPicPr>
            <a:picLocks noGrp="1" noChangeAspect="1"/>
          </p:cNvPicPr>
          <p:nvPr>
            <p:ph type="pic" sz="quarter" idx="13"/>
          </p:nvPr>
        </p:nvPicPr>
        <p:blipFill>
          <a:blip r:embed="rId2"/>
          <a:srcRect t="5160" b="5160"/>
          <a:stretch>
            <a:fillRect/>
          </a:stretch>
        </p:blipFill>
        <p:spPr/>
      </p:pic>
      <p:sp>
        <p:nvSpPr>
          <p:cNvPr id="3" name="Platshållare för text 2">
            <a:extLst>
              <a:ext uri="{FF2B5EF4-FFF2-40B4-BE49-F238E27FC236}">
                <a16:creationId xmlns:a16="http://schemas.microsoft.com/office/drawing/2014/main" id="{B3CAFC87-AC49-48B3-937E-3119A2290EDF}"/>
              </a:ext>
            </a:extLst>
          </p:cNvPr>
          <p:cNvSpPr>
            <a:spLocks noGrp="1"/>
          </p:cNvSpPr>
          <p:nvPr>
            <p:ph type="body" sz="quarter" idx="14"/>
          </p:nvPr>
        </p:nvSpPr>
        <p:spPr>
          <a:xfrm>
            <a:off x="107951" y="3131692"/>
            <a:ext cx="4584122" cy="576293"/>
          </a:xfrm>
        </p:spPr>
        <p:txBody>
          <a:bodyPr/>
          <a:lstStyle/>
          <a:p>
            <a:r>
              <a:rPr lang="sv-SE" dirty="0"/>
              <a:t>Extramaterial om bemötande</a:t>
            </a:r>
          </a:p>
        </p:txBody>
      </p:sp>
    </p:spTree>
    <p:extLst>
      <p:ext uri="{BB962C8B-B14F-4D97-AF65-F5344CB8AC3E}">
        <p14:creationId xmlns:p14="http://schemas.microsoft.com/office/powerpoint/2010/main" val="171661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ödesschema: Alternativ process 2">
            <a:extLst>
              <a:ext uri="{FF2B5EF4-FFF2-40B4-BE49-F238E27FC236}">
                <a16:creationId xmlns:a16="http://schemas.microsoft.com/office/drawing/2014/main" id="{268FB7B2-6083-4532-B72D-1522DA9C43DE}"/>
              </a:ext>
            </a:extLst>
          </p:cNvPr>
          <p:cNvSpPr/>
          <p:nvPr/>
        </p:nvSpPr>
        <p:spPr>
          <a:xfrm>
            <a:off x="2433913" y="1042084"/>
            <a:ext cx="1734796" cy="1244433"/>
          </a:xfrm>
          <a:prstGeom prst="flowChartAlternateProcess">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latin typeface="Barlow Semi Condensed" panose="00000506000000000000" pitchFamily="50" charset="0"/>
              </a:rPr>
              <a:t>Ignorerar, tittar bort, tar över och börjar prata om sig själv</a:t>
            </a:r>
          </a:p>
        </p:txBody>
      </p:sp>
      <p:sp>
        <p:nvSpPr>
          <p:cNvPr id="4" name="Flödesschema: Alternativ process 3">
            <a:extLst>
              <a:ext uri="{FF2B5EF4-FFF2-40B4-BE49-F238E27FC236}">
                <a16:creationId xmlns:a16="http://schemas.microsoft.com/office/drawing/2014/main" id="{AB72519A-ABC8-4CE9-8FBC-B827E86900DF}"/>
              </a:ext>
            </a:extLst>
          </p:cNvPr>
          <p:cNvSpPr/>
          <p:nvPr/>
        </p:nvSpPr>
        <p:spPr>
          <a:xfrm>
            <a:off x="2433913" y="2528989"/>
            <a:ext cx="1734796" cy="1165553"/>
          </a:xfrm>
          <a:prstGeom prst="flowChartAlternateProcess">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latin typeface="Barlow Semi Condensed" panose="00000506000000000000" pitchFamily="50" charset="0"/>
              </a:rPr>
              <a:t>Ifrågasätter, konfronterar</a:t>
            </a:r>
          </a:p>
        </p:txBody>
      </p:sp>
      <p:sp>
        <p:nvSpPr>
          <p:cNvPr id="6" name="Flödesschema: Alternativ process 5">
            <a:extLst>
              <a:ext uri="{FF2B5EF4-FFF2-40B4-BE49-F238E27FC236}">
                <a16:creationId xmlns:a16="http://schemas.microsoft.com/office/drawing/2014/main" id="{8D8753B8-A8AC-4D98-A16E-7F45C5DF7EB1}"/>
              </a:ext>
            </a:extLst>
          </p:cNvPr>
          <p:cNvSpPr/>
          <p:nvPr/>
        </p:nvSpPr>
        <p:spPr>
          <a:xfrm>
            <a:off x="4409717" y="2528989"/>
            <a:ext cx="1734796" cy="1165553"/>
          </a:xfrm>
          <a:prstGeom prst="flowChartAlternateProcess">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latin typeface="Barlow Semi Condensed" panose="00000506000000000000" pitchFamily="50" charset="0"/>
              </a:rPr>
              <a:t>Visar glädje, ställer frågor, bekräftar</a:t>
            </a:r>
          </a:p>
        </p:txBody>
      </p:sp>
      <p:sp>
        <p:nvSpPr>
          <p:cNvPr id="7" name="Flödesschema: Alternativ process 6">
            <a:extLst>
              <a:ext uri="{FF2B5EF4-FFF2-40B4-BE49-F238E27FC236}">
                <a16:creationId xmlns:a16="http://schemas.microsoft.com/office/drawing/2014/main" id="{034DD129-52F3-49A9-BC92-85645A6CB30E}"/>
              </a:ext>
            </a:extLst>
          </p:cNvPr>
          <p:cNvSpPr/>
          <p:nvPr/>
        </p:nvSpPr>
        <p:spPr>
          <a:xfrm>
            <a:off x="4409717" y="1042084"/>
            <a:ext cx="1734796" cy="1244434"/>
          </a:xfrm>
          <a:prstGeom prst="flowChartAlternateProcess">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latin typeface="Barlow Semi Condensed" panose="00000506000000000000" pitchFamily="50" charset="0"/>
              </a:rPr>
              <a:t>Bekräftar men gör det utan entusiasm</a:t>
            </a:r>
          </a:p>
        </p:txBody>
      </p:sp>
      <p:cxnSp>
        <p:nvCxnSpPr>
          <p:cNvPr id="11" name="Rak pilkoppling 10">
            <a:extLst>
              <a:ext uri="{FF2B5EF4-FFF2-40B4-BE49-F238E27FC236}">
                <a16:creationId xmlns:a16="http://schemas.microsoft.com/office/drawing/2014/main" id="{29637477-D4AF-40E3-9606-06035AF67316}"/>
              </a:ext>
            </a:extLst>
          </p:cNvPr>
          <p:cNvCxnSpPr>
            <a:cxnSpLocks/>
          </p:cNvCxnSpPr>
          <p:nvPr/>
        </p:nvCxnSpPr>
        <p:spPr>
          <a:xfrm>
            <a:off x="2105891" y="2420953"/>
            <a:ext cx="4359564" cy="0"/>
          </a:xfrm>
          <a:prstGeom prst="straightConnector1">
            <a:avLst/>
          </a:prstGeom>
          <a:ln w="101600">
            <a:solidFill>
              <a:schemeClr val="accent4">
                <a:alpha val="2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3" name="Rak pilkoppling 12">
            <a:extLst>
              <a:ext uri="{FF2B5EF4-FFF2-40B4-BE49-F238E27FC236}">
                <a16:creationId xmlns:a16="http://schemas.microsoft.com/office/drawing/2014/main" id="{47073CD1-F28D-4C89-8DC8-500FAD37EBB6}"/>
              </a:ext>
            </a:extLst>
          </p:cNvPr>
          <p:cNvCxnSpPr>
            <a:cxnSpLocks/>
          </p:cNvCxnSpPr>
          <p:nvPr/>
        </p:nvCxnSpPr>
        <p:spPr>
          <a:xfrm>
            <a:off x="4281054" y="683491"/>
            <a:ext cx="0" cy="3398982"/>
          </a:xfrm>
          <a:prstGeom prst="straightConnector1">
            <a:avLst/>
          </a:prstGeom>
          <a:ln w="101600">
            <a:solidFill>
              <a:schemeClr val="accent4">
                <a:alpha val="2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20" name="textruta 19">
            <a:extLst>
              <a:ext uri="{FF2B5EF4-FFF2-40B4-BE49-F238E27FC236}">
                <a16:creationId xmlns:a16="http://schemas.microsoft.com/office/drawing/2014/main" id="{F7B6D6AC-A5A1-414A-98B4-6DCD7B49E81F}"/>
              </a:ext>
            </a:extLst>
          </p:cNvPr>
          <p:cNvSpPr txBox="1"/>
          <p:nvPr/>
        </p:nvSpPr>
        <p:spPr>
          <a:xfrm>
            <a:off x="3726872" y="383409"/>
            <a:ext cx="1108364" cy="300082"/>
          </a:xfrm>
          <a:prstGeom prst="rect">
            <a:avLst/>
          </a:prstGeom>
          <a:noFill/>
        </p:spPr>
        <p:txBody>
          <a:bodyPr wrap="square" rtlCol="0">
            <a:spAutoFit/>
          </a:bodyPr>
          <a:lstStyle/>
          <a:p>
            <a:pPr algn="ctr"/>
            <a:r>
              <a:rPr lang="sv-SE" dirty="0">
                <a:latin typeface="+mj-lt"/>
              </a:rPr>
              <a:t>PASSIVT</a:t>
            </a:r>
          </a:p>
        </p:txBody>
      </p:sp>
      <p:sp>
        <p:nvSpPr>
          <p:cNvPr id="21" name="textruta 20">
            <a:extLst>
              <a:ext uri="{FF2B5EF4-FFF2-40B4-BE49-F238E27FC236}">
                <a16:creationId xmlns:a16="http://schemas.microsoft.com/office/drawing/2014/main" id="{7363858C-077A-4E5F-BFBF-2C9A3188F5AA}"/>
              </a:ext>
            </a:extLst>
          </p:cNvPr>
          <p:cNvSpPr txBox="1"/>
          <p:nvPr/>
        </p:nvSpPr>
        <p:spPr>
          <a:xfrm>
            <a:off x="868218" y="2288359"/>
            <a:ext cx="1363038" cy="300082"/>
          </a:xfrm>
          <a:prstGeom prst="rect">
            <a:avLst/>
          </a:prstGeom>
          <a:noFill/>
        </p:spPr>
        <p:txBody>
          <a:bodyPr wrap="square" rtlCol="0">
            <a:spAutoFit/>
          </a:bodyPr>
          <a:lstStyle/>
          <a:p>
            <a:pPr algn="ctr"/>
            <a:r>
              <a:rPr lang="sv-SE" dirty="0">
                <a:latin typeface="+mj-lt"/>
              </a:rPr>
              <a:t>DESTRUKTIVT</a:t>
            </a:r>
          </a:p>
        </p:txBody>
      </p:sp>
      <p:sp>
        <p:nvSpPr>
          <p:cNvPr id="22" name="textruta 21">
            <a:extLst>
              <a:ext uri="{FF2B5EF4-FFF2-40B4-BE49-F238E27FC236}">
                <a16:creationId xmlns:a16="http://schemas.microsoft.com/office/drawing/2014/main" id="{F2398773-3A98-453E-8709-A464CD4269D7}"/>
              </a:ext>
            </a:extLst>
          </p:cNvPr>
          <p:cNvSpPr txBox="1"/>
          <p:nvPr/>
        </p:nvSpPr>
        <p:spPr>
          <a:xfrm>
            <a:off x="6393534" y="2284259"/>
            <a:ext cx="1363038" cy="300082"/>
          </a:xfrm>
          <a:prstGeom prst="rect">
            <a:avLst/>
          </a:prstGeom>
          <a:noFill/>
        </p:spPr>
        <p:txBody>
          <a:bodyPr wrap="square" rtlCol="0">
            <a:spAutoFit/>
          </a:bodyPr>
          <a:lstStyle/>
          <a:p>
            <a:pPr algn="ctr"/>
            <a:r>
              <a:rPr lang="sv-SE" dirty="0">
                <a:latin typeface="+mj-lt"/>
              </a:rPr>
              <a:t>KONSTRUKTIVT</a:t>
            </a:r>
          </a:p>
        </p:txBody>
      </p:sp>
      <p:sp>
        <p:nvSpPr>
          <p:cNvPr id="23" name="textruta 22">
            <a:extLst>
              <a:ext uri="{FF2B5EF4-FFF2-40B4-BE49-F238E27FC236}">
                <a16:creationId xmlns:a16="http://schemas.microsoft.com/office/drawing/2014/main" id="{8D8EC6B8-28E6-46ED-AF6D-1EF0B237A07F}"/>
              </a:ext>
            </a:extLst>
          </p:cNvPr>
          <p:cNvSpPr txBox="1"/>
          <p:nvPr/>
        </p:nvSpPr>
        <p:spPr>
          <a:xfrm>
            <a:off x="3726872" y="4095015"/>
            <a:ext cx="1108364" cy="300082"/>
          </a:xfrm>
          <a:prstGeom prst="rect">
            <a:avLst/>
          </a:prstGeom>
          <a:noFill/>
        </p:spPr>
        <p:txBody>
          <a:bodyPr wrap="square" rtlCol="0">
            <a:spAutoFit/>
          </a:bodyPr>
          <a:lstStyle/>
          <a:p>
            <a:pPr algn="ctr"/>
            <a:r>
              <a:rPr lang="sv-SE" dirty="0">
                <a:latin typeface="+mj-lt"/>
              </a:rPr>
              <a:t>AKTIVT</a:t>
            </a:r>
          </a:p>
        </p:txBody>
      </p:sp>
    </p:spTree>
    <p:extLst>
      <p:ext uri="{BB962C8B-B14F-4D97-AF65-F5344CB8AC3E}">
        <p14:creationId xmlns:p14="http://schemas.microsoft.com/office/powerpoint/2010/main" val="160764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2402B3-9F87-4D14-8178-601D6E5E650F}"/>
              </a:ext>
            </a:extLst>
          </p:cNvPr>
          <p:cNvSpPr>
            <a:spLocks noGrp="1"/>
          </p:cNvSpPr>
          <p:nvPr>
            <p:ph type="title"/>
          </p:nvPr>
        </p:nvSpPr>
        <p:spPr>
          <a:xfrm>
            <a:off x="107999" y="-162415"/>
            <a:ext cx="8921875" cy="700875"/>
          </a:xfrm>
        </p:spPr>
        <p:txBody>
          <a:bodyPr/>
          <a:lstStyle/>
          <a:p>
            <a:r>
              <a:rPr lang="sv-SE" dirty="0"/>
              <a:t>Instruktioner till dig som leder workshopen - kommunikation</a:t>
            </a:r>
          </a:p>
        </p:txBody>
      </p:sp>
      <p:sp>
        <p:nvSpPr>
          <p:cNvPr id="3" name="Platshållare för text 2">
            <a:extLst>
              <a:ext uri="{FF2B5EF4-FFF2-40B4-BE49-F238E27FC236}">
                <a16:creationId xmlns:a16="http://schemas.microsoft.com/office/drawing/2014/main" id="{DAE7484A-627D-4B49-92B8-3A9547F80F6C}"/>
              </a:ext>
            </a:extLst>
          </p:cNvPr>
          <p:cNvSpPr>
            <a:spLocks noGrp="1"/>
          </p:cNvSpPr>
          <p:nvPr>
            <p:ph type="body" sz="quarter" idx="15"/>
          </p:nvPr>
        </p:nvSpPr>
        <p:spPr>
          <a:xfrm>
            <a:off x="4706857" y="797661"/>
            <a:ext cx="4460914" cy="3548179"/>
          </a:xfrm>
        </p:spPr>
        <p:txBody>
          <a:bodyPr/>
          <a:lstStyle/>
          <a:p>
            <a:pPr marL="0" indent="0">
              <a:lnSpc>
                <a:spcPct val="100000"/>
              </a:lnSpc>
              <a:buNone/>
            </a:pPr>
            <a:r>
              <a:rPr lang="sv-SE" sz="1400" b="1" dirty="0"/>
              <a:t>Material som stöd till dig som leder workshopen</a:t>
            </a:r>
          </a:p>
          <a:p>
            <a:pPr marL="0" indent="0">
              <a:lnSpc>
                <a:spcPct val="100000"/>
              </a:lnSpc>
              <a:buNone/>
            </a:pPr>
            <a:r>
              <a:rPr lang="sv-SE" sz="1200" dirty="0"/>
              <a:t>Detta stödmaterial bygger delvis på Ledarakademin du som chef har deltagit i under höst-23 /vinter -24 med Christina Lihagen,  Sandahl partners. </a:t>
            </a:r>
          </a:p>
          <a:p>
            <a:pPr marL="0" indent="0">
              <a:lnSpc>
                <a:spcPct val="100000"/>
              </a:lnSpc>
              <a:buNone/>
            </a:pPr>
            <a:r>
              <a:rPr lang="sv-SE" sz="1200" dirty="0"/>
              <a:t>Material från Ledarakademier finner du i utbildningsportalen</a:t>
            </a:r>
          </a:p>
        </p:txBody>
      </p:sp>
      <p:pic>
        <p:nvPicPr>
          <p:cNvPr id="7" name="Bildobjekt 6">
            <a:extLst>
              <a:ext uri="{FF2B5EF4-FFF2-40B4-BE49-F238E27FC236}">
                <a16:creationId xmlns:a16="http://schemas.microsoft.com/office/drawing/2014/main" id="{6862DE99-228E-4FB5-B38D-FB3DDB3CEFB1}"/>
              </a:ext>
            </a:extLst>
          </p:cNvPr>
          <p:cNvPicPr>
            <a:picLocks noChangeAspect="1"/>
          </p:cNvPicPr>
          <p:nvPr/>
        </p:nvPicPr>
        <p:blipFill>
          <a:blip r:embed="rId3"/>
          <a:stretch>
            <a:fillRect/>
          </a:stretch>
        </p:blipFill>
        <p:spPr>
          <a:xfrm>
            <a:off x="1302349" y="1944888"/>
            <a:ext cx="2181358" cy="223662"/>
          </a:xfrm>
          <a:prstGeom prst="rect">
            <a:avLst/>
          </a:prstGeom>
        </p:spPr>
      </p:pic>
      <p:sp>
        <p:nvSpPr>
          <p:cNvPr id="8" name="Platshållare för text 2">
            <a:extLst>
              <a:ext uri="{FF2B5EF4-FFF2-40B4-BE49-F238E27FC236}">
                <a16:creationId xmlns:a16="http://schemas.microsoft.com/office/drawing/2014/main" id="{309380B8-BB47-4782-BECA-38FC2E415BBC}"/>
              </a:ext>
            </a:extLst>
          </p:cNvPr>
          <p:cNvSpPr txBox="1">
            <a:spLocks/>
          </p:cNvSpPr>
          <p:nvPr/>
        </p:nvSpPr>
        <p:spPr>
          <a:xfrm>
            <a:off x="230399" y="699222"/>
            <a:ext cx="4864546" cy="4028340"/>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sv-SE" sz="1400" b="1" dirty="0"/>
              <a:t>Innan du genomför workshopen</a:t>
            </a:r>
          </a:p>
          <a:p>
            <a:pPr>
              <a:lnSpc>
                <a:spcPct val="100000"/>
              </a:lnSpc>
            </a:pPr>
            <a:r>
              <a:rPr lang="sv-SE" sz="1200" dirty="0"/>
              <a:t>Läs igenom hela bildspelet inklusive anteckningarna vilka fungerar som stöd för respektive bild. Du kommer åt anteckningarna genom att klicka längs ner i på höger sida:</a:t>
            </a:r>
          </a:p>
          <a:p>
            <a:pPr>
              <a:lnSpc>
                <a:spcPct val="100000"/>
              </a:lnSpc>
              <a:spcBef>
                <a:spcPts val="0"/>
              </a:spcBef>
            </a:pPr>
            <a:endParaRPr lang="sv-SE" sz="1200" dirty="0"/>
          </a:p>
          <a:p>
            <a:pPr>
              <a:lnSpc>
                <a:spcPct val="100000"/>
              </a:lnSpc>
            </a:pPr>
            <a:r>
              <a:rPr lang="sv-SE" sz="1200" dirty="0"/>
              <a:t>Ta upp ett eller flera teman åt gången på arbetsplatsträffar eller andra tillfällen när arbetsgruppen möts. Det fungerar även bra att dela upp ett tema på flera tillfällen. Det finns fördjupningsuppgifter som stöd för att anpassa workshopen. </a:t>
            </a:r>
          </a:p>
          <a:p>
            <a:pPr>
              <a:lnSpc>
                <a:spcPct val="100000"/>
              </a:lnSpc>
            </a:pPr>
            <a:r>
              <a:rPr lang="sv-SE" sz="1200" dirty="0"/>
              <a:t>Tänk på att du alltid måste anpassa materialet till verksamheten och gruppens behov. Involvera gärna medarbetare i upplägg, genomförande samt att leda efterlevnad.</a:t>
            </a:r>
          </a:p>
          <a:p>
            <a:pPr>
              <a:lnSpc>
                <a:spcPct val="100000"/>
              </a:lnSpc>
            </a:pPr>
            <a:r>
              <a:rPr lang="sv-SE" sz="1200" dirty="0"/>
              <a:t>Stödmaterialet är en del av implementeringsarbetet av medarbetarkompassen. </a:t>
            </a:r>
          </a:p>
        </p:txBody>
      </p:sp>
    </p:spTree>
    <p:extLst>
      <p:ext uri="{BB962C8B-B14F-4D97-AF65-F5344CB8AC3E}">
        <p14:creationId xmlns:p14="http://schemas.microsoft.com/office/powerpoint/2010/main" val="16366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24008D60-EB2A-46FD-98CE-E991B055EEDF}"/>
              </a:ext>
            </a:extLst>
          </p:cNvPr>
          <p:cNvPicPr>
            <a:picLocks noGrp="1" noChangeAspect="1"/>
          </p:cNvPicPr>
          <p:nvPr>
            <p:ph type="pic" sz="quarter" idx="13"/>
          </p:nvPr>
        </p:nvPicPr>
        <p:blipFill>
          <a:blip r:embed="rId3"/>
          <a:srcRect t="47" b="47"/>
          <a:stretch>
            <a:fillRect/>
          </a:stretch>
        </p:blipFill>
        <p:spPr/>
      </p:pic>
    </p:spTree>
    <p:extLst>
      <p:ext uri="{BB962C8B-B14F-4D97-AF65-F5344CB8AC3E}">
        <p14:creationId xmlns:p14="http://schemas.microsoft.com/office/powerpoint/2010/main" val="22373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53312624-8AA4-4773-89AC-F4A166C10AFB}"/>
              </a:ext>
            </a:extLst>
          </p:cNvPr>
          <p:cNvPicPr>
            <a:picLocks noGrp="1" noChangeAspect="1"/>
          </p:cNvPicPr>
          <p:nvPr>
            <p:ph type="pic" sz="quarter" idx="13"/>
          </p:nvPr>
        </p:nvPicPr>
        <p:blipFill>
          <a:blip r:embed="rId3"/>
          <a:srcRect t="5160" b="5160"/>
          <a:stretch>
            <a:fillRect/>
          </a:stretch>
        </p:blipFill>
        <p:spPr/>
      </p:pic>
      <p:sp>
        <p:nvSpPr>
          <p:cNvPr id="5" name="Platshållare för text 4">
            <a:extLst>
              <a:ext uri="{FF2B5EF4-FFF2-40B4-BE49-F238E27FC236}">
                <a16:creationId xmlns:a16="http://schemas.microsoft.com/office/drawing/2014/main" id="{2324D19A-3D4D-4B1C-B151-B2DF2D7F4382}"/>
              </a:ext>
            </a:extLst>
          </p:cNvPr>
          <p:cNvSpPr>
            <a:spLocks noGrp="1"/>
          </p:cNvSpPr>
          <p:nvPr>
            <p:ph type="body" sz="quarter" idx="14"/>
          </p:nvPr>
        </p:nvSpPr>
        <p:spPr>
          <a:xfrm>
            <a:off x="107951" y="2589452"/>
            <a:ext cx="1392744" cy="514738"/>
          </a:xfrm>
        </p:spPr>
        <p:txBody>
          <a:bodyPr/>
          <a:lstStyle/>
          <a:p>
            <a:r>
              <a:rPr lang="sv-SE" sz="2400" dirty="0">
                <a:latin typeface="Barlow Semi Condensed" panose="00000506000000000000" pitchFamily="50" charset="0"/>
              </a:rPr>
              <a:t>SYFTE:</a:t>
            </a:r>
          </a:p>
        </p:txBody>
      </p:sp>
      <p:sp>
        <p:nvSpPr>
          <p:cNvPr id="8" name="Platshållare för text 4">
            <a:extLst>
              <a:ext uri="{FF2B5EF4-FFF2-40B4-BE49-F238E27FC236}">
                <a16:creationId xmlns:a16="http://schemas.microsoft.com/office/drawing/2014/main" id="{3D9D76E7-416B-48D3-95B7-E2BDFF36BE5C}"/>
              </a:ext>
            </a:extLst>
          </p:cNvPr>
          <p:cNvSpPr txBox="1">
            <a:spLocks/>
          </p:cNvSpPr>
          <p:nvPr/>
        </p:nvSpPr>
        <p:spPr>
          <a:xfrm>
            <a:off x="107951" y="3196629"/>
            <a:ext cx="5927640" cy="576293"/>
          </a:xfrm>
          <a:prstGeom prst="rect">
            <a:avLst/>
          </a:prstGeom>
          <a:solidFill>
            <a:schemeClr val="accent4">
              <a:alpha val="90000"/>
            </a:schemeClr>
          </a:solidFill>
        </p:spPr>
        <p:txBody>
          <a:bodyPr vert="horz" wrap="non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dirty="0"/>
              <a:t>Utveckla vår kommunikation i gruppen</a:t>
            </a:r>
          </a:p>
        </p:txBody>
      </p:sp>
    </p:spTree>
    <p:extLst>
      <p:ext uri="{BB962C8B-B14F-4D97-AF65-F5344CB8AC3E}">
        <p14:creationId xmlns:p14="http://schemas.microsoft.com/office/powerpoint/2010/main" val="39057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A1C5CE7-90A8-4A3C-A700-203576B8F3C9}"/>
              </a:ext>
            </a:extLst>
          </p:cNvPr>
          <p:cNvPicPr>
            <a:picLocks noChangeAspect="1"/>
          </p:cNvPicPr>
          <p:nvPr/>
        </p:nvPicPr>
        <p:blipFill>
          <a:blip r:embed="rId3"/>
          <a:stretch>
            <a:fillRect/>
          </a:stretch>
        </p:blipFill>
        <p:spPr>
          <a:xfrm>
            <a:off x="183997" y="0"/>
            <a:ext cx="6354505" cy="4664678"/>
          </a:xfrm>
          <a:prstGeom prst="rect">
            <a:avLst/>
          </a:prstGeom>
        </p:spPr>
      </p:pic>
      <p:sp>
        <p:nvSpPr>
          <p:cNvPr id="2" name="Tankebubbla: moln 1">
            <a:extLst>
              <a:ext uri="{FF2B5EF4-FFF2-40B4-BE49-F238E27FC236}">
                <a16:creationId xmlns:a16="http://schemas.microsoft.com/office/drawing/2014/main" id="{C32D75E6-CF99-4A9F-9291-A07E573E7152}"/>
              </a:ext>
            </a:extLst>
          </p:cNvPr>
          <p:cNvSpPr/>
          <p:nvPr/>
        </p:nvSpPr>
        <p:spPr>
          <a:xfrm>
            <a:off x="6667200" y="431539"/>
            <a:ext cx="2412000" cy="1900800"/>
          </a:xfrm>
          <a:prstGeom prst="cloudCallout">
            <a:avLst/>
          </a:prstGeom>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100" dirty="0"/>
              <a:t>Ge exempel på förväntningar i medarbetarkompassen som kräver någon form av kommunikation</a:t>
            </a:r>
          </a:p>
        </p:txBody>
      </p:sp>
    </p:spTree>
    <p:extLst>
      <p:ext uri="{BB962C8B-B14F-4D97-AF65-F5344CB8AC3E}">
        <p14:creationId xmlns:p14="http://schemas.microsoft.com/office/powerpoint/2010/main" val="42219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7B43C36B-6967-43DB-AB67-3E1EA1BBF8C2}"/>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75FB6426-5CE2-4820-B935-C79BC6A5B158}"/>
              </a:ext>
            </a:extLst>
          </p:cNvPr>
          <p:cNvSpPr>
            <a:spLocks noGrp="1"/>
          </p:cNvSpPr>
          <p:nvPr>
            <p:ph type="title"/>
          </p:nvPr>
        </p:nvSpPr>
        <p:spPr/>
        <p:txBody>
          <a:bodyPr/>
          <a:lstStyle/>
          <a:p>
            <a:r>
              <a:rPr lang="sv-SE" dirty="0"/>
              <a:t>Kommunikation </a:t>
            </a:r>
            <a:br>
              <a:rPr lang="sv-SE" dirty="0"/>
            </a:br>
            <a:r>
              <a:rPr lang="sv-SE" sz="1600" dirty="0"/>
              <a:t>– kommer från latin och betyder ”ömsesidigt utbyte”…</a:t>
            </a:r>
          </a:p>
        </p:txBody>
      </p:sp>
      <p:sp>
        <p:nvSpPr>
          <p:cNvPr id="3" name="Platshållare för text 2">
            <a:extLst>
              <a:ext uri="{FF2B5EF4-FFF2-40B4-BE49-F238E27FC236}">
                <a16:creationId xmlns:a16="http://schemas.microsoft.com/office/drawing/2014/main" id="{01BAA4BE-0013-49F7-89B2-ED59A2360020}"/>
              </a:ext>
            </a:extLst>
          </p:cNvPr>
          <p:cNvSpPr>
            <a:spLocks noGrp="1"/>
          </p:cNvSpPr>
          <p:nvPr>
            <p:ph type="body" sz="quarter" idx="15"/>
          </p:nvPr>
        </p:nvSpPr>
        <p:spPr/>
        <p:txBody>
          <a:bodyPr/>
          <a:lstStyle/>
          <a:p>
            <a:pPr>
              <a:lnSpc>
                <a:spcPct val="100000"/>
              </a:lnSpc>
              <a:spcBef>
                <a:spcPts val="0"/>
              </a:spcBef>
              <a:spcAft>
                <a:spcPts val="600"/>
              </a:spcAft>
            </a:pPr>
            <a:r>
              <a:rPr lang="sv-SE" sz="1800" dirty="0"/>
              <a:t>… </a:t>
            </a:r>
            <a:r>
              <a:rPr lang="sv-SE" sz="1600" dirty="0"/>
              <a:t>eller ”göra något gemensamt” – innebär alltid ett samspel mellan människor och en växelverkan mellan att tala och att lyssna. </a:t>
            </a:r>
          </a:p>
          <a:p>
            <a:pPr>
              <a:lnSpc>
                <a:spcPct val="100000"/>
              </a:lnSpc>
              <a:spcBef>
                <a:spcPts val="0"/>
              </a:spcBef>
              <a:spcAft>
                <a:spcPts val="600"/>
              </a:spcAft>
            </a:pPr>
            <a:r>
              <a:rPr lang="sv-SE" sz="1600" dirty="0"/>
              <a:t>Kommunikation är komplex och är ett samarbete mellan  både talaren och lyssnaren. </a:t>
            </a:r>
          </a:p>
          <a:p>
            <a:pPr>
              <a:lnSpc>
                <a:spcPct val="100000"/>
              </a:lnSpc>
              <a:spcBef>
                <a:spcPts val="0"/>
              </a:spcBef>
              <a:spcAft>
                <a:spcPts val="600"/>
              </a:spcAft>
            </a:pPr>
            <a:r>
              <a:rPr lang="sv-SE" sz="1600" dirty="0"/>
              <a:t>Det betyder att ingen har full kontroll över ett samtal. </a:t>
            </a:r>
          </a:p>
          <a:p>
            <a:pPr>
              <a:lnSpc>
                <a:spcPct val="100000"/>
              </a:lnSpc>
              <a:spcBef>
                <a:spcPts val="0"/>
              </a:spcBef>
              <a:spcAft>
                <a:spcPts val="600"/>
              </a:spcAft>
            </a:pPr>
            <a:r>
              <a:rPr lang="sv-SE" sz="1600" dirty="0"/>
              <a:t>När sändaren skickat iväg ett budskap så är det upp till mottagaren att avgöra hur det skall tolkas. </a:t>
            </a:r>
          </a:p>
          <a:p>
            <a:pPr marL="0" indent="0">
              <a:lnSpc>
                <a:spcPct val="100000"/>
              </a:lnSpc>
              <a:spcAft>
                <a:spcPts val="600"/>
              </a:spcAft>
              <a:buNone/>
            </a:pPr>
            <a:endParaRPr lang="sv-SE" sz="1600" dirty="0"/>
          </a:p>
        </p:txBody>
      </p:sp>
      <p:sp>
        <p:nvSpPr>
          <p:cNvPr id="4" name="Platshållare för text 3">
            <a:extLst>
              <a:ext uri="{FF2B5EF4-FFF2-40B4-BE49-F238E27FC236}">
                <a16:creationId xmlns:a16="http://schemas.microsoft.com/office/drawing/2014/main" id="{CCA38F34-FBA9-4998-A9A4-705DDDF8E745}"/>
              </a:ext>
            </a:extLst>
          </p:cNvPr>
          <p:cNvSpPr>
            <a:spLocks noGrp="1"/>
          </p:cNvSpPr>
          <p:nvPr>
            <p:ph type="body" sz="quarter" idx="4294967295"/>
          </p:nvPr>
        </p:nvSpPr>
        <p:spPr>
          <a:xfrm>
            <a:off x="6269038" y="1168400"/>
            <a:ext cx="2874962" cy="3432175"/>
          </a:xfrm>
        </p:spPr>
        <p:txBody>
          <a:bodyPr/>
          <a:lstStyle/>
          <a:p>
            <a:pPr marL="0" indent="0">
              <a:buNone/>
            </a:pPr>
            <a:endParaRPr lang="sv-SE" sz="1800" dirty="0"/>
          </a:p>
          <a:p>
            <a:pPr marL="0" indent="0">
              <a:buNone/>
            </a:pPr>
            <a:endParaRPr lang="sv-SE" sz="1800" dirty="0"/>
          </a:p>
        </p:txBody>
      </p:sp>
      <p:sp>
        <p:nvSpPr>
          <p:cNvPr id="5" name="Tankebubbla: moln 4">
            <a:extLst>
              <a:ext uri="{FF2B5EF4-FFF2-40B4-BE49-F238E27FC236}">
                <a16:creationId xmlns:a16="http://schemas.microsoft.com/office/drawing/2014/main" id="{ACF2CA3D-302B-495A-BC1C-5B288305D725}"/>
              </a:ext>
            </a:extLst>
          </p:cNvPr>
          <p:cNvSpPr/>
          <p:nvPr/>
        </p:nvSpPr>
        <p:spPr>
          <a:xfrm>
            <a:off x="6987637" y="291768"/>
            <a:ext cx="1820186" cy="1228471"/>
          </a:xfrm>
          <a:prstGeom prst="cloudCallou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Så uppfattade inte jag det……</a:t>
            </a:r>
          </a:p>
        </p:txBody>
      </p:sp>
    </p:spTree>
    <p:extLst>
      <p:ext uri="{BB962C8B-B14F-4D97-AF65-F5344CB8AC3E}">
        <p14:creationId xmlns:p14="http://schemas.microsoft.com/office/powerpoint/2010/main" val="31166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E3DB6A3-4072-49F3-BB10-09AD539B6842}"/>
              </a:ext>
            </a:extLst>
          </p:cNvPr>
          <p:cNvPicPr>
            <a:picLocks noChangeAspect="1"/>
          </p:cNvPicPr>
          <p:nvPr/>
        </p:nvPicPr>
        <p:blipFill>
          <a:blip r:embed="rId3"/>
          <a:stretch>
            <a:fillRect/>
          </a:stretch>
        </p:blipFill>
        <p:spPr>
          <a:xfrm>
            <a:off x="0" y="0"/>
            <a:ext cx="3637049" cy="5143500"/>
          </a:xfrm>
          <a:prstGeom prst="rect">
            <a:avLst/>
          </a:prstGeom>
        </p:spPr>
      </p:pic>
      <p:sp>
        <p:nvSpPr>
          <p:cNvPr id="6" name="Platshållare för text 3">
            <a:extLst>
              <a:ext uri="{FF2B5EF4-FFF2-40B4-BE49-F238E27FC236}">
                <a16:creationId xmlns:a16="http://schemas.microsoft.com/office/drawing/2014/main" id="{71EC6655-F552-4500-88F7-F1DE9B1EE774}"/>
              </a:ext>
            </a:extLst>
          </p:cNvPr>
          <p:cNvSpPr txBox="1">
            <a:spLocks/>
          </p:cNvSpPr>
          <p:nvPr/>
        </p:nvSpPr>
        <p:spPr>
          <a:xfrm>
            <a:off x="1" y="310690"/>
            <a:ext cx="2622176" cy="523220"/>
          </a:xfrm>
          <a:prstGeom prst="rect">
            <a:avLst/>
          </a:prstGeom>
          <a:solidFill>
            <a:schemeClr val="accent4">
              <a:alpha val="90000"/>
            </a:schemeClr>
          </a:solidFill>
        </p:spPr>
        <p:txBody>
          <a:bodyPr vert="horz" wrap="square" lIns="91440" tIns="45720" rIns="91440" bIns="45720" rtlCol="0" anchor="ctr">
            <a:spAutoFit/>
          </a:bodyPr>
          <a:lstStyle>
            <a:defPPr>
              <a:defRPr lang="sv-SE"/>
            </a:defPPr>
            <a:lvl1pPr marL="0" algn="ctr" defTabSz="685800" rtl="0" eaLnBrk="1" latinLnBrk="0" hangingPunct="1">
              <a:defRPr sz="800" kern="1200">
                <a:solidFill>
                  <a:schemeClr val="tx1">
                    <a:tint val="75000"/>
                  </a:schemeClr>
                </a:solidFill>
                <a:latin typeface="Barlow"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sv-SE" sz="2800" dirty="0">
                <a:solidFill>
                  <a:schemeClr val="bg1"/>
                </a:solidFill>
                <a:latin typeface="+mj-lt"/>
              </a:rPr>
              <a:t>Dialog i fokus</a:t>
            </a:r>
          </a:p>
        </p:txBody>
      </p:sp>
      <p:sp>
        <p:nvSpPr>
          <p:cNvPr id="7" name="Rektangel 6">
            <a:extLst>
              <a:ext uri="{FF2B5EF4-FFF2-40B4-BE49-F238E27FC236}">
                <a16:creationId xmlns:a16="http://schemas.microsoft.com/office/drawing/2014/main" id="{D12D312C-A2B7-4732-B919-ECC17936399E}"/>
              </a:ext>
            </a:extLst>
          </p:cNvPr>
          <p:cNvSpPr/>
          <p:nvPr/>
        </p:nvSpPr>
        <p:spPr>
          <a:xfrm>
            <a:off x="3637049" y="914362"/>
            <a:ext cx="6416045" cy="60188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600" dirty="0">
                <a:latin typeface="+mj-lt"/>
              </a:rPr>
              <a:t>        </a:t>
            </a:r>
            <a:r>
              <a:rPr lang="sv-SE" sz="1800" dirty="0">
                <a:latin typeface="+mj-lt"/>
              </a:rPr>
              <a:t>DEBATT	              DISKUSSION	            DIALOG</a:t>
            </a:r>
          </a:p>
        </p:txBody>
      </p:sp>
      <p:sp>
        <p:nvSpPr>
          <p:cNvPr id="8" name="Pratbubbla: rektangel med rundade hörn 7">
            <a:extLst>
              <a:ext uri="{FF2B5EF4-FFF2-40B4-BE49-F238E27FC236}">
                <a16:creationId xmlns:a16="http://schemas.microsoft.com/office/drawing/2014/main" id="{5346DD64-A78F-40F3-AFBA-DB4CA8A25976}"/>
              </a:ext>
            </a:extLst>
          </p:cNvPr>
          <p:cNvSpPr/>
          <p:nvPr/>
        </p:nvSpPr>
        <p:spPr>
          <a:xfrm>
            <a:off x="3826794" y="2638922"/>
            <a:ext cx="1429474" cy="876695"/>
          </a:xfrm>
          <a:prstGeom prst="wedgeRoundRectCallout">
            <a:avLst/>
          </a:prstGeom>
          <a:solidFill>
            <a:srgbClr val="CA3604">
              <a:alpha val="2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600" dirty="0"/>
              <a:t>Argumentera för och emot</a:t>
            </a:r>
          </a:p>
        </p:txBody>
      </p:sp>
      <p:sp>
        <p:nvSpPr>
          <p:cNvPr id="9" name="Pratbubbla: oval 8">
            <a:extLst>
              <a:ext uri="{FF2B5EF4-FFF2-40B4-BE49-F238E27FC236}">
                <a16:creationId xmlns:a16="http://schemas.microsoft.com/office/drawing/2014/main" id="{6DFAFD05-EDF8-4350-BC02-81847E055A3C}"/>
              </a:ext>
            </a:extLst>
          </p:cNvPr>
          <p:cNvSpPr/>
          <p:nvPr/>
        </p:nvSpPr>
        <p:spPr>
          <a:xfrm>
            <a:off x="3946504" y="3609462"/>
            <a:ext cx="1429474" cy="876695"/>
          </a:xfrm>
          <a:prstGeom prst="wedgeEllipseCallout">
            <a:avLst/>
          </a:prstGeom>
          <a:solidFill>
            <a:srgbClr val="CA3604"/>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Försvara intressen</a:t>
            </a:r>
          </a:p>
        </p:txBody>
      </p:sp>
      <p:sp>
        <p:nvSpPr>
          <p:cNvPr id="10" name="Platshållare för bild 6">
            <a:extLst>
              <a:ext uri="{FF2B5EF4-FFF2-40B4-BE49-F238E27FC236}">
                <a16:creationId xmlns:a16="http://schemas.microsoft.com/office/drawing/2014/main" id="{F097F692-F055-43F0-8496-ED0FB170523F}"/>
              </a:ext>
            </a:extLst>
          </p:cNvPr>
          <p:cNvSpPr txBox="1">
            <a:spLocks/>
          </p:cNvSpPr>
          <p:nvPr/>
        </p:nvSpPr>
        <p:spPr>
          <a:xfrm>
            <a:off x="5621743" y="2061933"/>
            <a:ext cx="1309972" cy="947494"/>
          </a:xfrm>
          <a:prstGeom prst="wedgeRoundRectCallout">
            <a:avLst/>
          </a:prstGeom>
          <a:solidFill>
            <a:srgbClr val="CA3604">
              <a:alpha val="2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dk1"/>
                </a:solidFill>
                <a:latin typeface="+mn-lt"/>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dk1"/>
                </a:solidFill>
                <a:latin typeface="+mn-lt"/>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dk1"/>
                </a:solidFill>
                <a:latin typeface="+mn-lt"/>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dk1"/>
                </a:solidFill>
                <a:latin typeface="+mn-lt"/>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indent="0">
              <a:lnSpc>
                <a:spcPct val="100000"/>
              </a:lnSpc>
              <a:buNone/>
            </a:pPr>
            <a:r>
              <a:rPr lang="sv-SE" sz="1600" dirty="0"/>
              <a:t>Resonera, respektera olikheter</a:t>
            </a:r>
          </a:p>
        </p:txBody>
      </p:sp>
      <p:sp>
        <p:nvSpPr>
          <p:cNvPr id="11" name="Pratbubbla: oval 10">
            <a:extLst>
              <a:ext uri="{FF2B5EF4-FFF2-40B4-BE49-F238E27FC236}">
                <a16:creationId xmlns:a16="http://schemas.microsoft.com/office/drawing/2014/main" id="{AA70B537-B618-4535-B459-B09C0CD800D3}"/>
              </a:ext>
            </a:extLst>
          </p:cNvPr>
          <p:cNvSpPr/>
          <p:nvPr/>
        </p:nvSpPr>
        <p:spPr>
          <a:xfrm>
            <a:off x="5516048" y="3084570"/>
            <a:ext cx="1950779" cy="1101223"/>
          </a:xfrm>
          <a:prstGeom prst="wedgeEllipseCallout">
            <a:avLst/>
          </a:prstGeom>
          <a:solidFill>
            <a:srgbClr val="CA3604"/>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Sammanfatta motsatser</a:t>
            </a:r>
          </a:p>
        </p:txBody>
      </p:sp>
      <p:sp>
        <p:nvSpPr>
          <p:cNvPr id="12" name="Pratbubbla: rektangel med rundade hörn 11">
            <a:extLst>
              <a:ext uri="{FF2B5EF4-FFF2-40B4-BE49-F238E27FC236}">
                <a16:creationId xmlns:a16="http://schemas.microsoft.com/office/drawing/2014/main" id="{4592A98B-DE89-47A9-BEEB-E58E4ED04B87}"/>
              </a:ext>
            </a:extLst>
          </p:cNvPr>
          <p:cNvSpPr/>
          <p:nvPr/>
        </p:nvSpPr>
        <p:spPr>
          <a:xfrm>
            <a:off x="7382008" y="1596697"/>
            <a:ext cx="1510214" cy="947494"/>
          </a:xfrm>
          <a:prstGeom prst="wedgeRoundRectCallout">
            <a:avLst/>
          </a:prstGeom>
          <a:solidFill>
            <a:srgbClr val="CA3604">
              <a:alpha val="2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600" dirty="0"/>
              <a:t>Lyssna, fråga och reflektera</a:t>
            </a:r>
          </a:p>
        </p:txBody>
      </p:sp>
      <p:sp>
        <p:nvSpPr>
          <p:cNvPr id="13" name="Pratbubbla: oval 12">
            <a:extLst>
              <a:ext uri="{FF2B5EF4-FFF2-40B4-BE49-F238E27FC236}">
                <a16:creationId xmlns:a16="http://schemas.microsoft.com/office/drawing/2014/main" id="{3BF3563B-8D58-4940-AB05-7235229EA33D}"/>
              </a:ext>
            </a:extLst>
          </p:cNvPr>
          <p:cNvSpPr/>
          <p:nvPr/>
        </p:nvSpPr>
        <p:spPr>
          <a:xfrm>
            <a:off x="7466827" y="2619334"/>
            <a:ext cx="1666754" cy="1100702"/>
          </a:xfrm>
          <a:prstGeom prst="wedgeEllipseCallout">
            <a:avLst/>
          </a:prstGeom>
          <a:solidFill>
            <a:srgbClr val="CA3604"/>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Undersöka okända möjligheter</a:t>
            </a:r>
          </a:p>
        </p:txBody>
      </p:sp>
    </p:spTree>
    <p:extLst>
      <p:ext uri="{BB962C8B-B14F-4D97-AF65-F5344CB8AC3E}">
        <p14:creationId xmlns:p14="http://schemas.microsoft.com/office/powerpoint/2010/main" val="20016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D93961-4599-47C4-B858-DE28A631F695}"/>
              </a:ext>
            </a:extLst>
          </p:cNvPr>
          <p:cNvSpPr>
            <a:spLocks noGrp="1"/>
          </p:cNvSpPr>
          <p:nvPr>
            <p:ph type="body" sz="quarter" idx="16"/>
          </p:nvPr>
        </p:nvSpPr>
        <p:spPr>
          <a:xfrm>
            <a:off x="4568960" y="856528"/>
            <a:ext cx="4460914" cy="3744046"/>
          </a:xfrm>
        </p:spPr>
        <p:txBody>
          <a:bodyPr/>
          <a:lstStyle/>
          <a:p>
            <a:pPr marL="0" indent="0">
              <a:buNone/>
            </a:pPr>
            <a:endParaRPr lang="sv-SE" dirty="0"/>
          </a:p>
          <a:p>
            <a:pPr marL="0" indent="0">
              <a:buNone/>
            </a:pPr>
            <a:r>
              <a:rPr lang="sv-SE" sz="1800" dirty="0"/>
              <a:t>De ”fyra kommunikationsnivåerna” kan bidra till att skapa medvetenhet om hur vi kommunicerar och samverkar. </a:t>
            </a:r>
          </a:p>
          <a:p>
            <a:pPr marL="0" indent="0">
              <a:buNone/>
            </a:pPr>
            <a:r>
              <a:rPr lang="sv-SE" sz="1800" dirty="0"/>
              <a:t>Det är ett verktyg som används till att utveckla relationen mellan personer och mellan team.</a:t>
            </a:r>
          </a:p>
        </p:txBody>
      </p:sp>
      <p:sp>
        <p:nvSpPr>
          <p:cNvPr id="6" name="Rektangel 5">
            <a:extLst>
              <a:ext uri="{FF2B5EF4-FFF2-40B4-BE49-F238E27FC236}">
                <a16:creationId xmlns:a16="http://schemas.microsoft.com/office/drawing/2014/main" id="{11D2FD19-BF41-41B5-96DD-13BB6208B90F}"/>
              </a:ext>
            </a:extLst>
          </p:cNvPr>
          <p:cNvSpPr/>
          <p:nvPr/>
        </p:nvSpPr>
        <p:spPr>
          <a:xfrm>
            <a:off x="879673" y="1153173"/>
            <a:ext cx="1562586" cy="1435260"/>
          </a:xfrm>
          <a:prstGeom prst="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latin typeface="Barlow Semi Condensed" panose="00000506000000000000" pitchFamily="50" charset="0"/>
              </a:rPr>
              <a:t>1:a nivån</a:t>
            </a:r>
          </a:p>
          <a:p>
            <a:pPr algn="ctr"/>
            <a:endParaRPr lang="sv-SE" sz="1600" dirty="0">
              <a:latin typeface="+mj-lt"/>
            </a:endParaRPr>
          </a:p>
          <a:p>
            <a:pPr algn="ctr"/>
            <a:r>
              <a:rPr lang="sv-SE" sz="1600" dirty="0">
                <a:latin typeface="+mj-lt"/>
              </a:rPr>
              <a:t>Småprat -</a:t>
            </a:r>
          </a:p>
          <a:p>
            <a:pPr algn="ctr"/>
            <a:r>
              <a:rPr lang="sv-SE" sz="1600" dirty="0">
                <a:latin typeface="+mj-lt"/>
              </a:rPr>
              <a:t>”inget”</a:t>
            </a:r>
          </a:p>
        </p:txBody>
      </p:sp>
      <p:sp>
        <p:nvSpPr>
          <p:cNvPr id="7" name="Platshållare för text 6">
            <a:extLst>
              <a:ext uri="{FF2B5EF4-FFF2-40B4-BE49-F238E27FC236}">
                <a16:creationId xmlns:a16="http://schemas.microsoft.com/office/drawing/2014/main" id="{8A98BB54-C1FD-451B-8670-BAC5AFB9569C}"/>
              </a:ext>
            </a:extLst>
          </p:cNvPr>
          <p:cNvSpPr>
            <a:spLocks noGrp="1"/>
          </p:cNvSpPr>
          <p:nvPr>
            <p:ph type="body" sz="quarter" idx="15"/>
          </p:nvPr>
        </p:nvSpPr>
        <p:spPr>
          <a:xfrm>
            <a:off x="2753254" y="1136490"/>
            <a:ext cx="1504711" cy="1435260"/>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None/>
            </a:pPr>
            <a:endParaRPr lang="sv-SE" sz="1600" dirty="0">
              <a:latin typeface="+mj-lt"/>
            </a:endParaRPr>
          </a:p>
          <a:p>
            <a:pPr marL="0" indent="0" algn="ctr">
              <a:buNone/>
            </a:pPr>
            <a:br>
              <a:rPr lang="sv-SE" sz="1600" dirty="0">
                <a:latin typeface="+mj-lt"/>
              </a:rPr>
            </a:br>
            <a:r>
              <a:rPr lang="sv-SE" sz="1600" dirty="0">
                <a:latin typeface="Barlow Semi Condensed" panose="00000506000000000000" pitchFamily="50" charset="0"/>
              </a:rPr>
              <a:t>2:a nivån</a:t>
            </a:r>
          </a:p>
          <a:p>
            <a:pPr marL="0" indent="0" algn="ctr">
              <a:buNone/>
            </a:pPr>
            <a:r>
              <a:rPr lang="sv-SE" sz="1600" dirty="0">
                <a:latin typeface="+mj-lt"/>
              </a:rPr>
              <a:t>Fakta - ”något”</a:t>
            </a:r>
          </a:p>
          <a:p>
            <a:pPr marL="0" indent="0">
              <a:buNone/>
            </a:pPr>
            <a:endParaRPr lang="sv-SE" sz="1600" dirty="0">
              <a:latin typeface="+mj-lt"/>
            </a:endParaRPr>
          </a:p>
          <a:p>
            <a:pPr marL="0" indent="0">
              <a:buNone/>
            </a:pPr>
            <a:endParaRPr lang="sv-SE" dirty="0">
              <a:latin typeface="+mj-lt"/>
            </a:endParaRPr>
          </a:p>
        </p:txBody>
      </p:sp>
      <p:sp>
        <p:nvSpPr>
          <p:cNvPr id="8" name="Rektangel 7">
            <a:extLst>
              <a:ext uri="{FF2B5EF4-FFF2-40B4-BE49-F238E27FC236}">
                <a16:creationId xmlns:a16="http://schemas.microsoft.com/office/drawing/2014/main" id="{36022430-2BDF-4584-BD8A-F4A4DF996D8F}"/>
              </a:ext>
            </a:extLst>
          </p:cNvPr>
          <p:cNvSpPr/>
          <p:nvPr/>
        </p:nvSpPr>
        <p:spPr>
          <a:xfrm>
            <a:off x="937548" y="2885077"/>
            <a:ext cx="1504711" cy="1409131"/>
          </a:xfrm>
          <a:prstGeom prst="rect">
            <a:avLst/>
          </a:prstGeom>
          <a:solidFill>
            <a:schemeClr val="accent4">
              <a:lumMod val="60000"/>
              <a:lumOff val="40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latin typeface="Barlow Semi Condensed" panose="00000506000000000000" pitchFamily="50" charset="0"/>
              </a:rPr>
              <a:t>3:e nivån</a:t>
            </a:r>
          </a:p>
          <a:p>
            <a:pPr algn="ctr"/>
            <a:endParaRPr lang="sv-SE" sz="1600" dirty="0">
              <a:solidFill>
                <a:schemeClr val="bg1"/>
              </a:solidFill>
              <a:latin typeface="+mj-lt"/>
            </a:endParaRPr>
          </a:p>
          <a:p>
            <a:pPr algn="ctr"/>
            <a:r>
              <a:rPr lang="sv-SE" sz="1600" dirty="0">
                <a:solidFill>
                  <a:schemeClr val="bg1"/>
                </a:solidFill>
                <a:latin typeface="+mj-lt"/>
              </a:rPr>
              <a:t>Indirekt -</a:t>
            </a:r>
          </a:p>
          <a:p>
            <a:pPr algn="ctr"/>
            <a:r>
              <a:rPr lang="sv-SE" sz="1600" dirty="0">
                <a:solidFill>
                  <a:schemeClr val="bg1"/>
                </a:solidFill>
                <a:latin typeface="+mj-lt"/>
              </a:rPr>
              <a:t>”andra”</a:t>
            </a:r>
          </a:p>
        </p:txBody>
      </p:sp>
      <p:sp>
        <p:nvSpPr>
          <p:cNvPr id="9" name="Rektangel 8">
            <a:extLst>
              <a:ext uri="{FF2B5EF4-FFF2-40B4-BE49-F238E27FC236}">
                <a16:creationId xmlns:a16="http://schemas.microsoft.com/office/drawing/2014/main" id="{0D730466-4C7A-4FD6-AB4F-804143E82465}"/>
              </a:ext>
            </a:extLst>
          </p:cNvPr>
          <p:cNvSpPr/>
          <p:nvPr/>
        </p:nvSpPr>
        <p:spPr>
          <a:xfrm>
            <a:off x="2763722" y="2885077"/>
            <a:ext cx="1504711" cy="1435259"/>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latin typeface="Barlow Semi Condensed" panose="00000506000000000000" pitchFamily="50" charset="0"/>
              </a:rPr>
              <a:t>4:e nivån</a:t>
            </a:r>
          </a:p>
          <a:p>
            <a:pPr algn="ctr"/>
            <a:endParaRPr lang="sv-SE" sz="1600" dirty="0">
              <a:solidFill>
                <a:schemeClr val="bg1"/>
              </a:solidFill>
              <a:latin typeface="+mj-lt"/>
            </a:endParaRPr>
          </a:p>
          <a:p>
            <a:pPr algn="ctr"/>
            <a:r>
              <a:rPr lang="sv-SE" sz="1600" dirty="0">
                <a:solidFill>
                  <a:schemeClr val="bg1"/>
                </a:solidFill>
                <a:latin typeface="+mj-lt"/>
              </a:rPr>
              <a:t>Direkt -</a:t>
            </a:r>
          </a:p>
          <a:p>
            <a:pPr algn="ctr"/>
            <a:r>
              <a:rPr lang="sv-SE" sz="1600" dirty="0">
                <a:solidFill>
                  <a:schemeClr val="bg1"/>
                </a:solidFill>
                <a:latin typeface="+mj-lt"/>
              </a:rPr>
              <a:t>”jag, du, vi”</a:t>
            </a:r>
          </a:p>
        </p:txBody>
      </p:sp>
      <p:sp>
        <p:nvSpPr>
          <p:cNvPr id="10" name="Platshållare för text 3">
            <a:extLst>
              <a:ext uri="{FF2B5EF4-FFF2-40B4-BE49-F238E27FC236}">
                <a16:creationId xmlns:a16="http://schemas.microsoft.com/office/drawing/2014/main" id="{B9B5D020-42E4-49A8-BFB0-B25BEEFDF7DA}"/>
              </a:ext>
            </a:extLst>
          </p:cNvPr>
          <p:cNvSpPr txBox="1">
            <a:spLocks/>
          </p:cNvSpPr>
          <p:nvPr/>
        </p:nvSpPr>
        <p:spPr>
          <a:xfrm>
            <a:off x="107951" y="326072"/>
            <a:ext cx="4742829" cy="523220"/>
          </a:xfrm>
          <a:prstGeom prst="rect">
            <a:avLst/>
          </a:prstGeom>
          <a:solidFill>
            <a:schemeClr val="accent4">
              <a:alpha val="90000"/>
            </a:schemeClr>
          </a:solidFill>
        </p:spPr>
        <p:txBody>
          <a:bodyPr vert="horz" wrap="square" lIns="91440" tIns="45720" rIns="91440" bIns="45720" rtlCol="0" anchor="ctr">
            <a:spAutoFit/>
          </a:bodyPr>
          <a:lstStyle>
            <a:defPPr>
              <a:defRPr lang="sv-SE"/>
            </a:defPPr>
            <a:lvl1pPr marL="0" algn="ctr" defTabSz="685800" rtl="0" eaLnBrk="1" latinLnBrk="0" hangingPunct="1">
              <a:defRPr sz="800" kern="1200">
                <a:solidFill>
                  <a:schemeClr val="tx1">
                    <a:tint val="75000"/>
                  </a:schemeClr>
                </a:solidFill>
                <a:latin typeface="Barlow"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sv-SE" sz="2800" dirty="0">
                <a:solidFill>
                  <a:schemeClr val="bg1"/>
                </a:solidFill>
                <a:latin typeface="+mj-lt"/>
              </a:rPr>
              <a:t>Fyra kommunikationsnivåer</a:t>
            </a:r>
          </a:p>
        </p:txBody>
      </p:sp>
    </p:spTree>
    <p:extLst>
      <p:ext uri="{BB962C8B-B14F-4D97-AF65-F5344CB8AC3E}">
        <p14:creationId xmlns:p14="http://schemas.microsoft.com/office/powerpoint/2010/main" val="326434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4A45E15-48D6-4A63-B788-541826619763}"/>
              </a:ext>
            </a:extLst>
          </p:cNvPr>
          <p:cNvPicPr>
            <a:picLocks noChangeAspect="1"/>
          </p:cNvPicPr>
          <p:nvPr/>
        </p:nvPicPr>
        <p:blipFill>
          <a:blip r:embed="rId3"/>
          <a:stretch>
            <a:fillRect/>
          </a:stretch>
        </p:blipFill>
        <p:spPr>
          <a:xfrm>
            <a:off x="5518662" y="0"/>
            <a:ext cx="3625338" cy="5143500"/>
          </a:xfrm>
          <a:prstGeom prst="rect">
            <a:avLst/>
          </a:prstGeom>
        </p:spPr>
      </p:pic>
      <p:sp>
        <p:nvSpPr>
          <p:cNvPr id="7" name="Platshållare för text 3">
            <a:extLst>
              <a:ext uri="{FF2B5EF4-FFF2-40B4-BE49-F238E27FC236}">
                <a16:creationId xmlns:a16="http://schemas.microsoft.com/office/drawing/2014/main" id="{A6599DFE-4A99-4FEE-BF1D-B3B467C56F99}"/>
              </a:ext>
            </a:extLst>
          </p:cNvPr>
          <p:cNvSpPr txBox="1">
            <a:spLocks/>
          </p:cNvSpPr>
          <p:nvPr/>
        </p:nvSpPr>
        <p:spPr>
          <a:xfrm>
            <a:off x="0" y="261610"/>
            <a:ext cx="3738282" cy="523220"/>
          </a:xfrm>
          <a:prstGeom prst="rect">
            <a:avLst/>
          </a:prstGeom>
          <a:solidFill>
            <a:schemeClr val="accent4">
              <a:alpha val="90000"/>
            </a:schemeClr>
          </a:solidFill>
        </p:spPr>
        <p:txBody>
          <a:bodyPr vert="horz" wrap="square" lIns="91440" tIns="45720" rIns="91440" bIns="45720" rtlCol="0" anchor="ctr">
            <a:spAutoFit/>
          </a:bodyPr>
          <a:lstStyle>
            <a:defPPr>
              <a:defRPr lang="sv-SE"/>
            </a:defPPr>
            <a:lvl1pPr marL="0" algn="ctr" defTabSz="685800" rtl="0" eaLnBrk="1" latinLnBrk="0" hangingPunct="1">
              <a:defRPr sz="800" kern="1200">
                <a:solidFill>
                  <a:schemeClr val="tx1">
                    <a:tint val="75000"/>
                  </a:schemeClr>
                </a:solidFill>
                <a:latin typeface="Barlow"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sv-SE" sz="2800" dirty="0">
                <a:solidFill>
                  <a:schemeClr val="bg1"/>
                </a:solidFill>
                <a:latin typeface="+mj-lt"/>
              </a:rPr>
              <a:t>Fyra samarbetsnycklar</a:t>
            </a:r>
          </a:p>
        </p:txBody>
      </p:sp>
      <p:sp>
        <p:nvSpPr>
          <p:cNvPr id="9" name="Rubrik 1">
            <a:extLst>
              <a:ext uri="{FF2B5EF4-FFF2-40B4-BE49-F238E27FC236}">
                <a16:creationId xmlns:a16="http://schemas.microsoft.com/office/drawing/2014/main" id="{42C500D1-A457-441B-A0F9-D66C25974336}"/>
              </a:ext>
            </a:extLst>
          </p:cNvPr>
          <p:cNvSpPr>
            <a:spLocks noGrp="1"/>
          </p:cNvSpPr>
          <p:nvPr>
            <p:ph type="title"/>
          </p:nvPr>
        </p:nvSpPr>
        <p:spPr>
          <a:xfrm>
            <a:off x="1" y="784830"/>
            <a:ext cx="5078714" cy="523220"/>
          </a:xfrm>
        </p:spPr>
        <p:txBody>
          <a:bodyPr/>
          <a:lstStyle/>
          <a:p>
            <a:r>
              <a:rPr lang="sv-SE" sz="2000" dirty="0"/>
              <a:t>Varje medlem i teamet ska</a:t>
            </a:r>
          </a:p>
        </p:txBody>
      </p:sp>
      <p:sp>
        <p:nvSpPr>
          <p:cNvPr id="10" name="textruta 9">
            <a:extLst>
              <a:ext uri="{FF2B5EF4-FFF2-40B4-BE49-F238E27FC236}">
                <a16:creationId xmlns:a16="http://schemas.microsoft.com/office/drawing/2014/main" id="{546FEAF3-45A2-4E82-AF24-378EB7BAB619}"/>
              </a:ext>
            </a:extLst>
          </p:cNvPr>
          <p:cNvSpPr txBox="1"/>
          <p:nvPr/>
        </p:nvSpPr>
        <p:spPr>
          <a:xfrm>
            <a:off x="255286" y="1405043"/>
            <a:ext cx="5078714" cy="2585323"/>
          </a:xfrm>
          <a:prstGeom prst="rect">
            <a:avLst/>
          </a:prstGeom>
          <a:noFill/>
        </p:spPr>
        <p:txBody>
          <a:bodyPr wrap="square" rtlCol="0">
            <a:spAutoFit/>
          </a:bodyPr>
          <a:lstStyle/>
          <a:p>
            <a:r>
              <a:rPr lang="sv-SE" dirty="0">
                <a:latin typeface="+mj-lt"/>
              </a:rPr>
              <a:t>BIDRA</a:t>
            </a:r>
            <a:r>
              <a:rPr lang="sv-SE" dirty="0"/>
              <a:t> – alla medlemmar ska bidra till den fråga som avhandlas (fakta, åsikter, farhågor, känslor </a:t>
            </a:r>
            <a:r>
              <a:rPr lang="sv-SE" dirty="0" err="1"/>
              <a:t>etcetra</a:t>
            </a:r>
            <a:r>
              <a:rPr lang="sv-SE" dirty="0"/>
              <a:t>)</a:t>
            </a:r>
          </a:p>
          <a:p>
            <a:endParaRPr lang="sv-SE" dirty="0"/>
          </a:p>
          <a:p>
            <a:r>
              <a:rPr lang="sv-SE" dirty="0">
                <a:latin typeface="+mj-lt"/>
              </a:rPr>
              <a:t>FRÅGA</a:t>
            </a:r>
            <a:r>
              <a:rPr lang="sv-SE" dirty="0"/>
              <a:t> – alla medlemmar ska visa intresse av vad övriga medlemmar vet, känner och tänker kring den fråga som avhandlas (ställ frågor, ge utrymme och visa intresse)</a:t>
            </a:r>
          </a:p>
          <a:p>
            <a:endParaRPr lang="sv-SE" dirty="0"/>
          </a:p>
          <a:p>
            <a:r>
              <a:rPr lang="sv-SE" dirty="0">
                <a:latin typeface="+mj-lt"/>
              </a:rPr>
              <a:t>LÄNKA </a:t>
            </a:r>
            <a:r>
              <a:rPr lang="sv-SE" dirty="0"/>
              <a:t>– alla medlemmar ska koppla samman och reagera på övriga medlemmars bidrag (bygga vidare, se samband, visa stöd)</a:t>
            </a:r>
          </a:p>
          <a:p>
            <a:endParaRPr lang="sv-SE" dirty="0"/>
          </a:p>
          <a:p>
            <a:r>
              <a:rPr lang="sv-SE" dirty="0">
                <a:latin typeface="+mj-lt"/>
              </a:rPr>
              <a:t>AVGRÄNSA OCH FÖRLIVA </a:t>
            </a:r>
            <a:r>
              <a:rPr lang="sv-SE" dirty="0"/>
              <a:t>– alla medlemmar ska bidra till att avgränsa och införliva en fråga (summera och dra slutsatser)</a:t>
            </a:r>
          </a:p>
        </p:txBody>
      </p:sp>
    </p:spTree>
    <p:extLst>
      <p:ext uri="{BB962C8B-B14F-4D97-AF65-F5344CB8AC3E}">
        <p14:creationId xmlns:p14="http://schemas.microsoft.com/office/powerpoint/2010/main" val="30822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Motalakommun</Template>
  <TotalTime>12573</TotalTime>
  <Words>5218</Words>
  <Application>Microsoft Office PowerPoint</Application>
  <PresentationFormat>Bildspel på skärmen (16:9)</PresentationFormat>
  <Paragraphs>377</Paragraphs>
  <Slides>18</Slides>
  <Notes>16</Notes>
  <HiddenSlides>1</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18</vt:i4>
      </vt:variant>
    </vt:vector>
  </HeadingPairs>
  <TitlesOfParts>
    <vt:vector size="24" baseType="lpstr">
      <vt:lpstr>Barlow</vt:lpstr>
      <vt:lpstr>Barlow Semi Condensed SemiBold</vt:lpstr>
      <vt:lpstr>Calibri</vt:lpstr>
      <vt:lpstr>Arial</vt:lpstr>
      <vt:lpstr>Barlow Semi Condensed</vt:lpstr>
      <vt:lpstr>Office-tema</vt:lpstr>
      <vt:lpstr>PowerPoint-presentation</vt:lpstr>
      <vt:lpstr>Instruktioner till dig som leder workshopen - kommunikation</vt:lpstr>
      <vt:lpstr>PowerPoint-presentation</vt:lpstr>
      <vt:lpstr>PowerPoint-presentation</vt:lpstr>
      <vt:lpstr>PowerPoint-presentation</vt:lpstr>
      <vt:lpstr>Kommunikation  – kommer från latin och betyder ”ömsesidigt utbyte”…</vt:lpstr>
      <vt:lpstr>PowerPoint-presentation</vt:lpstr>
      <vt:lpstr>PowerPoint-presentation</vt:lpstr>
      <vt:lpstr>Varje medlem i teamet ska</vt:lpstr>
      <vt:lpstr>PowerPoint-presentation</vt:lpstr>
      <vt:lpstr>PowerPoint-presentation</vt:lpstr>
      <vt:lpstr>Trafikljuset</vt:lpstr>
      <vt:lpstr>          Hur bidrar jag till ett bra samtalsklimat</vt:lpstr>
      <vt:lpstr>           Fundera enskilt över hur du bidragit till dagens möte</vt:lpstr>
      <vt:lpstr>Upplevelsekuben En upplevelse består av flera delar</vt:lpstr>
      <vt:lpstr>Kommunikationsövningar</vt:lpstr>
      <vt:lpstr>PowerPoint-presentation</vt:lpstr>
      <vt:lpstr>PowerPoint-presentation</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Emma Henriksson</cp:lastModifiedBy>
  <cp:revision>204</cp:revision>
  <dcterms:created xsi:type="dcterms:W3CDTF">2020-03-09T13:56:37Z</dcterms:created>
  <dcterms:modified xsi:type="dcterms:W3CDTF">2024-02-06T14:08:00Z</dcterms:modified>
</cp:coreProperties>
</file>