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0"/>
  </p:notesMasterIdLst>
  <p:sldIdLst>
    <p:sldId id="877" r:id="rId2"/>
    <p:sldId id="864" r:id="rId3"/>
    <p:sldId id="872" r:id="rId4"/>
    <p:sldId id="873" r:id="rId5"/>
    <p:sldId id="875" r:id="rId6"/>
    <p:sldId id="876" r:id="rId7"/>
    <p:sldId id="331" r:id="rId8"/>
    <p:sldId id="852" r:id="rId9"/>
  </p:sldIdLst>
  <p:sldSz cx="9144000" cy="5143500" type="screen16x9"/>
  <p:notesSz cx="6797675" cy="9926638"/>
  <p:embeddedFontLst>
    <p:embeddedFont>
      <p:font typeface="Barlow" panose="00000500000000000000" pitchFamily="50" charset="0"/>
      <p:regular r:id="rId11"/>
      <p:bold r:id="rId12"/>
      <p:italic r:id="rId13"/>
      <p:boldItalic r:id="rId14"/>
    </p:embeddedFont>
    <p:embeddedFont>
      <p:font typeface="Barlow Semi Condensed" panose="00000506000000000000" pitchFamily="50" charset="0"/>
      <p:regular r:id="rId15"/>
    </p:embeddedFont>
    <p:embeddedFont>
      <p:font typeface="Barlow Semi Condensed SemiBold" panose="00000706000000000000" pitchFamily="50" charset="0"/>
      <p:bold r:id="rId16"/>
      <p:boldItalic r:id="rId17"/>
    </p:embeddedFont>
    <p:embeddedFont>
      <p:font typeface="Wingdings 2" panose="05020102010507070707" pitchFamily="18" charset="2"/>
      <p:regular r:id="rId18"/>
    </p:embeddedFont>
  </p:embeddedFontLst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fia Löf" initials="SL" lastIdx="2" clrIdx="0">
    <p:extLst>
      <p:ext uri="{19B8F6BF-5375-455C-9EA6-DF929625EA0E}">
        <p15:presenceInfo xmlns:p15="http://schemas.microsoft.com/office/powerpoint/2012/main" userId="S-1-5-21-3129517240-3831381594-2042686634-377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3604"/>
    <a:srgbClr val="007FA3"/>
    <a:srgbClr val="007FB7"/>
    <a:srgbClr val="007367"/>
    <a:srgbClr val="4E801F"/>
    <a:srgbClr val="B52555"/>
    <a:srgbClr val="003C71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Format med tema 1 - dekorfär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4950" autoAdjust="0"/>
  </p:normalViewPr>
  <p:slideViewPr>
    <p:cSldViewPr snapToGrid="0" snapToObjects="1">
      <p:cViewPr varScale="1">
        <p:scale>
          <a:sx n="65" d="100"/>
          <a:sy n="65" d="100"/>
        </p:scale>
        <p:origin x="84" y="450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17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399FD-1668-5540-8B3E-AC1846C65C45}" type="datetimeFigureOut">
              <a:rPr lang="sv-SE" smtClean="0"/>
              <a:t>2025-11-13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3E85A-D979-A147-889D-B48953FC0DD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3360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sv-SE" sz="1400" dirty="0">
              <a:latin typeface="+mn-lt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3E85A-D979-A147-889D-B48953FC0DD7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3286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1600" dirty="0"/>
              <a:t>Verktyg för att planera extern och intern kommunikation.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1600" dirty="0"/>
              <a:t>Kanalval efter önskad effekt.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sv-SE" sz="1600" dirty="0"/>
              <a:t>Balans mellan: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Informella/formella budskap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Grupp/individ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Information/dialog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latin typeface="+mn-lt"/>
              </a:rPr>
              <a:t>Digitalt/muntligt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sv-SE" baseline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3E85A-D979-A147-889D-B48953FC0DD7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3230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83E85A-D979-A147-889D-B48953FC0DD7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3734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-/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E67CD122-A79F-C442-B6DD-04FED1D302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A4DEE449-9CBD-C548-BCE0-C82BA751291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AB7E3727-1CD1-E34B-B9DB-B70B785B5632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775F9B0C-A857-FD47-9E6A-6B189286224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08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-/kapitel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1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07528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örk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E67CD122-A79F-C442-B6DD-04FED1D302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A4DEE449-9CBD-C548-BCE0-C82BA751291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AB7E3727-1CD1-E34B-B9DB-B70B785B5632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96A80BCA-10E4-3D4F-981A-599BF66529B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7372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örkgrön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2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97817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71CF116D-D6FD-2341-8E95-7AF53214ED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2D96E855-D81C-FD4E-821D-8119E720C4F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86AFEE12-C57C-C849-9CA0-D161E46B71F6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7E29388-6420-C642-8680-B8F1A1BA77F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674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grön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3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48229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C98D89CE-7826-B14C-BF8A-238E771830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628151F3-50A2-D840-9B47-BD97EF66A4FB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3EAB990B-538E-C844-A743-D37037929723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A057CA41-9427-5C48-BFDF-BE8DD64901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3079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orange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4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10555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61A0DCB3-20C5-6047-A3E7-B5C87AEA3F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B7FCFCCF-0D4D-5D4A-81BC-E5E6A080EF0D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D5679DD8-BB91-7F47-81E3-C0D1EE57AD1F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F1AA71C8-1FE0-7047-8EA9-63602B03A75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241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ros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5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32460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ö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EE2A4141-BB01-A44B-A36A-DDCC017DE6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1F60A8D8-C29B-BD4F-9703-46D4DF81620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1FDFAAE1-6E29-0148-ADFA-5051572A23FB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D08D41C6-9E97-8A4D-AF25-9D09C2924F6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36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örkblå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6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96689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8">
            <a:extLst>
              <a:ext uri="{FF2B5EF4-FFF2-40B4-BE49-F238E27FC236}">
                <a16:creationId xmlns:a16="http://schemas.microsoft.com/office/drawing/2014/main" id="{5886DE3D-E97A-9547-B90E-ECD199C3D7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96786"/>
            <a:ext cx="4463950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CECEBB14-48AF-8145-958D-4CC720C89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" y="96785"/>
            <a:ext cx="4460914" cy="955610"/>
          </a:xfrm>
        </p:spPr>
        <p:txBody>
          <a:bodyPr tIns="288000" anchor="b" anchorCtr="0">
            <a:noAutofit/>
          </a:bodyPr>
          <a:lstStyle>
            <a:lvl1pPr>
              <a:defRPr sz="240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CFA8AB5F-8283-704B-8175-BDAD60322C0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43296DDB-4997-C449-87B9-F2402EA2C0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" y="1052395"/>
            <a:ext cx="4460914" cy="3548179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6447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>
            <a:extLst>
              <a:ext uri="{FF2B5EF4-FFF2-40B4-BE49-F238E27FC236}">
                <a16:creationId xmlns:a16="http://schemas.microsoft.com/office/drawing/2014/main" id="{A3A2424E-5E75-5346-BDA2-84143190C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96785"/>
            <a:ext cx="8921875" cy="955610"/>
          </a:xfrm>
        </p:spPr>
        <p:txBody>
          <a:bodyPr tIns="288000" anchor="b" anchorCtr="0">
            <a:noAutofit/>
          </a:bodyPr>
          <a:lstStyle>
            <a:lvl1pPr>
              <a:defRPr sz="240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E951F9E6-216A-284C-A962-DDB966D293F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Platshållare för text 17">
            <a:extLst>
              <a:ext uri="{FF2B5EF4-FFF2-40B4-BE49-F238E27FC236}">
                <a16:creationId xmlns:a16="http://schemas.microsoft.com/office/drawing/2014/main" id="{B0CF1C82-CE90-1C46-9340-19A6297A61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" y="1052395"/>
            <a:ext cx="4460914" cy="354817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text 17">
            <a:extLst>
              <a:ext uri="{FF2B5EF4-FFF2-40B4-BE49-F238E27FC236}">
                <a16:creationId xmlns:a16="http://schemas.microsoft.com/office/drawing/2014/main" id="{32969E9F-D701-B742-94D8-26D90D1978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68960" y="1052394"/>
            <a:ext cx="4460914" cy="354817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6544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vit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16B8F66-D772-5A45-A194-BD06925027C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2BE14B0-D77C-704E-A101-F16FEFAA6276}"/>
              </a:ext>
            </a:extLst>
          </p:cNvPr>
          <p:cNvSpPr/>
          <p:nvPr userDrawn="1"/>
        </p:nvSpPr>
        <p:spPr>
          <a:xfrm>
            <a:off x="0" y="0"/>
            <a:ext cx="9144000" cy="4628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0B744345-3D94-2248-90C5-11665C78EBD6}"/>
              </a:ext>
            </a:extLst>
          </p:cNvPr>
          <p:cNvCxnSpPr>
            <a:cxnSpLocks/>
          </p:cNvCxnSpPr>
          <p:nvPr userDrawn="1"/>
        </p:nvCxnSpPr>
        <p:spPr>
          <a:xfrm>
            <a:off x="108000" y="4605663"/>
            <a:ext cx="8928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5886DE3D-E97A-9547-B90E-ECD199C3D7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96786"/>
            <a:ext cx="4463950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CECEBB14-48AF-8145-958D-4CC720C89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" y="96785"/>
            <a:ext cx="4460914" cy="955610"/>
          </a:xfrm>
        </p:spPr>
        <p:txBody>
          <a:bodyPr tIns="288000" anchor="b" anchorCtr="0">
            <a:noAutofit/>
          </a:bodyPr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1" name="Platshållare för text 17">
            <a:extLst>
              <a:ext uri="{FF2B5EF4-FFF2-40B4-BE49-F238E27FC236}">
                <a16:creationId xmlns:a16="http://schemas.microsoft.com/office/drawing/2014/main" id="{43296DDB-4997-C449-87B9-F2402EA2C0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" y="1052395"/>
            <a:ext cx="4460914" cy="354817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1287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vit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16B8F66-D772-5A45-A194-BD06925027C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2BE14B0-D77C-704E-A101-F16FEFAA6276}"/>
              </a:ext>
            </a:extLst>
          </p:cNvPr>
          <p:cNvSpPr/>
          <p:nvPr userDrawn="1"/>
        </p:nvSpPr>
        <p:spPr>
          <a:xfrm>
            <a:off x="0" y="0"/>
            <a:ext cx="9144000" cy="4628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0B744345-3D94-2248-90C5-11665C78EBD6}"/>
              </a:ext>
            </a:extLst>
          </p:cNvPr>
          <p:cNvCxnSpPr>
            <a:cxnSpLocks/>
          </p:cNvCxnSpPr>
          <p:nvPr userDrawn="1"/>
        </p:nvCxnSpPr>
        <p:spPr>
          <a:xfrm>
            <a:off x="108000" y="4605663"/>
            <a:ext cx="8928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ubrik 1">
            <a:extLst>
              <a:ext uri="{FF2B5EF4-FFF2-40B4-BE49-F238E27FC236}">
                <a16:creationId xmlns:a16="http://schemas.microsoft.com/office/drawing/2014/main" id="{A3A2424E-5E75-5346-BDA2-84143190C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96785"/>
            <a:ext cx="8921875" cy="955610"/>
          </a:xfrm>
        </p:spPr>
        <p:txBody>
          <a:bodyPr tIns="288000" anchor="b" anchorCtr="0">
            <a:noAutofit/>
          </a:bodyPr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Platshållare för text 17">
            <a:extLst>
              <a:ext uri="{FF2B5EF4-FFF2-40B4-BE49-F238E27FC236}">
                <a16:creationId xmlns:a16="http://schemas.microsoft.com/office/drawing/2014/main" id="{B0CF1C82-CE90-1C46-9340-19A6297A61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" y="1052395"/>
            <a:ext cx="4460914" cy="354817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text 17">
            <a:extLst>
              <a:ext uri="{FF2B5EF4-FFF2-40B4-BE49-F238E27FC236}">
                <a16:creationId xmlns:a16="http://schemas.microsoft.com/office/drawing/2014/main" id="{32969E9F-D701-B742-94D8-26D90D1978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68960" y="1052394"/>
            <a:ext cx="4460914" cy="354817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0194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7105C11B-CC1E-3849-9B7A-37EA9405FFA8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CC9E82B-5733-9048-BE26-E951DA9D0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102393"/>
            <a:ext cx="8927999" cy="900000"/>
          </a:xfrm>
          <a:prstGeom prst="rect">
            <a:avLst/>
          </a:prstGeom>
        </p:spPr>
        <p:txBody>
          <a:bodyPr vert="horz" lIns="288000" tIns="0" rIns="288000" bIns="0" rtlCol="0" anchor="b" anchorCtr="0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94C773-AEA7-7546-9D46-9CF883B78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97" y="1002393"/>
            <a:ext cx="8927998" cy="3603270"/>
          </a:xfrm>
          <a:prstGeom prst="rect">
            <a:avLst/>
          </a:prstGeom>
        </p:spPr>
        <p:txBody>
          <a:bodyPr vert="horz" lIns="288000" tIns="144000" rIns="28800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8C26DD-2866-334B-AD6A-61665D77E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90817" y="4764055"/>
            <a:ext cx="562357" cy="21544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9736CD7-D0A6-3541-9784-6959D6FD5147}"/>
              </a:ext>
            </a:extLst>
          </p:cNvPr>
          <p:cNvSpPr txBox="1"/>
          <p:nvPr userDrawn="1"/>
        </p:nvSpPr>
        <p:spPr>
          <a:xfrm>
            <a:off x="107996" y="4802528"/>
            <a:ext cx="741257" cy="138499"/>
          </a:xfrm>
          <a:prstGeom prst="rect">
            <a:avLst/>
          </a:prstGeom>
          <a:noFill/>
        </p:spPr>
        <p:txBody>
          <a:bodyPr wrap="none" lIns="288000" tIns="0" rIns="0" bIns="0" rtlCol="0" anchor="ctr" anchorCtr="0">
            <a:spAutoFit/>
          </a:bodyPr>
          <a:lstStyle/>
          <a:p>
            <a:r>
              <a:rPr lang="sv-SE" sz="900" b="0" i="0" dirty="0">
                <a:latin typeface="Barlow Semi Condensed SemiBold" pitchFamily="2" charset="77"/>
              </a:rPr>
              <a:t>motala.se</a:t>
            </a:r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F56319D0-4C8A-814E-BBF3-103251DA5B7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084571" y="4697385"/>
            <a:ext cx="663429" cy="360000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784DDFEA-86B9-0A41-B46D-1D1572E81FAB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5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0" r:id="rId2"/>
    <p:sldLayoutId id="2147483666" r:id="rId3"/>
    <p:sldLayoutId id="2147483676" r:id="rId4"/>
    <p:sldLayoutId id="2147483667" r:id="rId5"/>
    <p:sldLayoutId id="2147483678" r:id="rId6"/>
    <p:sldLayoutId id="2147483668" r:id="rId7"/>
    <p:sldLayoutId id="2147483679" r:id="rId8"/>
    <p:sldLayoutId id="2147483669" r:id="rId9"/>
    <p:sldLayoutId id="2147483680" r:id="rId10"/>
    <p:sldLayoutId id="2147483670" r:id="rId11"/>
    <p:sldLayoutId id="2147483681" r:id="rId12"/>
    <p:sldLayoutId id="2147483665" r:id="rId13"/>
    <p:sldLayoutId id="2147483671" r:id="rId14"/>
    <p:sldLayoutId id="2147483677" r:id="rId15"/>
    <p:sldLayoutId id="2147483675" r:id="rId1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Barlow Semi Condensed SemiBold" pitchFamily="2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F6EB231-87F6-4061-B455-F68FD8D17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v-SE" dirty="0"/>
              <a:t>Kanalslussen</a:t>
            </a:r>
          </a:p>
        </p:txBody>
      </p:sp>
      <p:sp>
        <p:nvSpPr>
          <p:cNvPr id="4" name="Underrubrik 3">
            <a:extLst>
              <a:ext uri="{FF2B5EF4-FFF2-40B4-BE49-F238E27FC236}">
                <a16:creationId xmlns:a16="http://schemas.microsoft.com/office/drawing/2014/main" id="{F0F68D08-3E36-4A23-A47F-B3C7B9F89E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>
                <a:latin typeface="Barlow Semi Condensed" panose="00000506000000000000" pitchFamily="50" charset="0"/>
              </a:rPr>
              <a:t>Guide som slussar dig rätt i valet av kommunikationskanaler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5A276C7-F08A-49E9-BC82-222802724DFD}"/>
              </a:ext>
            </a:extLst>
          </p:cNvPr>
          <p:cNvSpPr/>
          <p:nvPr/>
        </p:nvSpPr>
        <p:spPr>
          <a:xfrm>
            <a:off x="4896466" y="102394"/>
            <a:ext cx="4139584" cy="4503269"/>
          </a:xfrm>
          <a:prstGeom prst="rect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6319F313-5470-47D9-9504-C33799304B80}"/>
              </a:ext>
            </a:extLst>
          </p:cNvPr>
          <p:cNvSpPr/>
          <p:nvPr/>
        </p:nvSpPr>
        <p:spPr>
          <a:xfrm rot="738727">
            <a:off x="4745112" y="-905480"/>
            <a:ext cx="3230257" cy="6467763"/>
          </a:xfrm>
          <a:custGeom>
            <a:avLst/>
            <a:gdLst>
              <a:gd name="connsiteX0" fmla="*/ 2507226 w 2507226"/>
              <a:gd name="connsiteY0" fmla="*/ 0 h 3222522"/>
              <a:gd name="connsiteX1" fmla="*/ 1216742 w 2507226"/>
              <a:gd name="connsiteY1" fmla="*/ 634180 h 3222522"/>
              <a:gd name="connsiteX2" fmla="*/ 1592826 w 2507226"/>
              <a:gd name="connsiteY2" fmla="*/ 2175387 h 3222522"/>
              <a:gd name="connsiteX3" fmla="*/ 0 w 2507226"/>
              <a:gd name="connsiteY3" fmla="*/ 3222522 h 3222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7226" h="3222522">
                <a:moveTo>
                  <a:pt x="2507226" y="0"/>
                </a:moveTo>
                <a:cubicBezTo>
                  <a:pt x="1938184" y="135808"/>
                  <a:pt x="1369142" y="271616"/>
                  <a:pt x="1216742" y="634180"/>
                </a:cubicBezTo>
                <a:cubicBezTo>
                  <a:pt x="1064342" y="996744"/>
                  <a:pt x="1795616" y="1743997"/>
                  <a:pt x="1592826" y="2175387"/>
                </a:cubicBezTo>
                <a:cubicBezTo>
                  <a:pt x="1390036" y="2606777"/>
                  <a:pt x="346587" y="2834148"/>
                  <a:pt x="0" y="3222522"/>
                </a:cubicBezTo>
              </a:path>
            </a:pathLst>
          </a:custGeom>
          <a:noFill/>
          <a:ln w="1016000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C6E74130-E732-47FD-BD7B-BE28D7DB8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2298" y="308911"/>
            <a:ext cx="562889" cy="562889"/>
          </a:xfrm>
          <a:prstGeom prst="rect">
            <a:avLst/>
          </a:prstGeom>
        </p:spPr>
      </p:pic>
      <p:pic>
        <p:nvPicPr>
          <p:cNvPr id="11" name="Bild 10">
            <a:extLst>
              <a:ext uri="{FF2B5EF4-FFF2-40B4-BE49-F238E27FC236}">
                <a16:creationId xmlns:a16="http://schemas.microsoft.com/office/drawing/2014/main" id="{8C9FB7E2-5C00-408A-9EDE-8FF610DD3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6635" y="1817004"/>
            <a:ext cx="489052" cy="489052"/>
          </a:xfrm>
          <a:prstGeom prst="rect">
            <a:avLst/>
          </a:prstGeom>
        </p:spPr>
      </p:pic>
      <p:pic>
        <p:nvPicPr>
          <p:cNvPr id="12" name="Bild 11">
            <a:extLst>
              <a:ext uri="{FF2B5EF4-FFF2-40B4-BE49-F238E27FC236}">
                <a16:creationId xmlns:a16="http://schemas.microsoft.com/office/drawing/2014/main" id="{13112A0F-6110-420D-B1B0-869A0D2BDA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07731" y="3900948"/>
            <a:ext cx="563790" cy="563790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ED8B52D9-006A-4A84-9A50-D9688BA897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66258" y="3043652"/>
            <a:ext cx="489052" cy="48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08000" y="96785"/>
            <a:ext cx="5297284" cy="955610"/>
          </a:xfrm>
        </p:spPr>
        <p:txBody>
          <a:bodyPr/>
          <a:lstStyle/>
          <a:p>
            <a:r>
              <a:rPr lang="sv-SE" dirty="0"/>
              <a:t>Vad vill du uppnå med din externa kommunikation?</a:t>
            </a:r>
            <a:endParaRPr lang="sv-SE" sz="1400" b="0" dirty="0">
              <a:latin typeface="Barlow Semi Condensed" panose="00000506000000000000" pitchFamily="50" charset="0"/>
            </a:endParaRPr>
          </a:p>
        </p:txBody>
      </p:sp>
      <p:sp>
        <p:nvSpPr>
          <p:cNvPr id="16" name="textruta 15"/>
          <p:cNvSpPr txBox="1"/>
          <p:nvPr/>
        </p:nvSpPr>
        <p:spPr>
          <a:xfrm>
            <a:off x="6531717" y="812846"/>
            <a:ext cx="2013625" cy="461665"/>
          </a:xfrm>
          <a:prstGeom prst="rect">
            <a:avLst/>
          </a:prstGeom>
          <a:solidFill>
            <a:srgbClr val="007FA3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  <a:latin typeface="+mj-lt"/>
              </a:rPr>
              <a:t>4. Skapa dialog, </a:t>
            </a:r>
            <a:br>
              <a:rPr lang="sv-SE" sz="1200" dirty="0">
                <a:solidFill>
                  <a:schemeClr val="bg1"/>
                </a:solidFill>
                <a:latin typeface="+mj-lt"/>
              </a:rPr>
            </a:br>
            <a:r>
              <a:rPr lang="sv-SE" sz="1200" dirty="0">
                <a:solidFill>
                  <a:schemeClr val="bg1"/>
                </a:solidFill>
                <a:latin typeface="+mj-lt"/>
              </a:rPr>
              <a:t>ändra beteende</a:t>
            </a:r>
          </a:p>
        </p:txBody>
      </p:sp>
      <p:sp>
        <p:nvSpPr>
          <p:cNvPr id="43" name="textruta 42">
            <a:extLst>
              <a:ext uri="{FF2B5EF4-FFF2-40B4-BE49-F238E27FC236}">
                <a16:creationId xmlns:a16="http://schemas.microsoft.com/office/drawing/2014/main" id="{63405500-C4A9-49E3-859E-1B84CA547137}"/>
              </a:ext>
            </a:extLst>
          </p:cNvPr>
          <p:cNvSpPr txBox="1"/>
          <p:nvPr/>
        </p:nvSpPr>
        <p:spPr>
          <a:xfrm>
            <a:off x="4492649" y="1348991"/>
            <a:ext cx="2002286" cy="461665"/>
          </a:xfrm>
          <a:prstGeom prst="rect">
            <a:avLst/>
          </a:prstGeom>
          <a:solidFill>
            <a:srgbClr val="007367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  <a:latin typeface="+mj-lt"/>
              </a:rPr>
              <a:t>3. Öka förståelse, </a:t>
            </a:r>
            <a:br>
              <a:rPr lang="sv-SE" sz="1200" dirty="0">
                <a:solidFill>
                  <a:schemeClr val="bg1"/>
                </a:solidFill>
                <a:latin typeface="+mj-lt"/>
              </a:rPr>
            </a:br>
            <a:r>
              <a:rPr lang="sv-SE" sz="1200" dirty="0">
                <a:solidFill>
                  <a:schemeClr val="bg1"/>
                </a:solidFill>
                <a:latin typeface="+mj-lt"/>
              </a:rPr>
              <a:t>inspirera och motivera</a:t>
            </a: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4C814756-9B70-4BD9-93B7-86A3B1088B5E}"/>
              </a:ext>
            </a:extLst>
          </p:cNvPr>
          <p:cNvSpPr/>
          <p:nvPr/>
        </p:nvSpPr>
        <p:spPr>
          <a:xfrm>
            <a:off x="2428174" y="1842048"/>
            <a:ext cx="2015237" cy="462557"/>
          </a:xfrm>
          <a:prstGeom prst="rect">
            <a:avLst/>
          </a:prstGeom>
          <a:solidFill>
            <a:srgbClr val="4E8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45" name="textruta 44">
            <a:extLst>
              <a:ext uri="{FF2B5EF4-FFF2-40B4-BE49-F238E27FC236}">
                <a16:creationId xmlns:a16="http://schemas.microsoft.com/office/drawing/2014/main" id="{80575510-E5FF-4724-A46E-687A5F9BBE9C}"/>
              </a:ext>
            </a:extLst>
          </p:cNvPr>
          <p:cNvSpPr txBox="1"/>
          <p:nvPr/>
        </p:nvSpPr>
        <p:spPr>
          <a:xfrm>
            <a:off x="2800419" y="1842940"/>
            <a:ext cx="1270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  <a:latin typeface="+mj-lt"/>
              </a:rPr>
              <a:t>2. Informera, </a:t>
            </a:r>
            <a:br>
              <a:rPr lang="sv-SE" sz="1200" dirty="0">
                <a:solidFill>
                  <a:schemeClr val="bg1"/>
                </a:solidFill>
                <a:latin typeface="+mj-lt"/>
              </a:rPr>
            </a:br>
            <a:r>
              <a:rPr lang="sv-SE" sz="1200" dirty="0">
                <a:solidFill>
                  <a:schemeClr val="bg1"/>
                </a:solidFill>
                <a:latin typeface="+mj-lt"/>
              </a:rPr>
              <a:t>skapa insikt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F84424C6-926B-44EC-BA2E-78E26821454A}"/>
              </a:ext>
            </a:extLst>
          </p:cNvPr>
          <p:cNvSpPr/>
          <p:nvPr/>
        </p:nvSpPr>
        <p:spPr>
          <a:xfrm>
            <a:off x="379379" y="2334030"/>
            <a:ext cx="2015237" cy="462557"/>
          </a:xfrm>
          <a:prstGeom prst="rect">
            <a:avLst/>
          </a:prstGeom>
          <a:solidFill>
            <a:srgbClr val="CA36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E7E8524-D331-4013-980D-92DB19C7C1D4}"/>
              </a:ext>
            </a:extLst>
          </p:cNvPr>
          <p:cNvSpPr txBox="1"/>
          <p:nvPr/>
        </p:nvSpPr>
        <p:spPr>
          <a:xfrm>
            <a:off x="751624" y="2334502"/>
            <a:ext cx="1270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  <a:latin typeface="+mj-lt"/>
              </a:rPr>
              <a:t>1. Brådskande information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47C92219-9C2C-43AC-B7EA-270587F1DFE9}"/>
              </a:ext>
            </a:extLst>
          </p:cNvPr>
          <p:cNvSpPr/>
          <p:nvPr/>
        </p:nvSpPr>
        <p:spPr>
          <a:xfrm>
            <a:off x="379379" y="2833955"/>
            <a:ext cx="2015237" cy="1367422"/>
          </a:xfrm>
          <a:prstGeom prst="rect">
            <a:avLst/>
          </a:prstGeom>
          <a:solidFill>
            <a:srgbClr val="CA360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BE72CC5D-DD9A-433D-BBA5-49525DF0A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1956" y="1876049"/>
            <a:ext cx="548802" cy="548802"/>
          </a:xfrm>
          <a:prstGeom prst="rect">
            <a:avLst/>
          </a:prstGeom>
        </p:spPr>
      </p:pic>
      <p:sp>
        <p:nvSpPr>
          <p:cNvPr id="20" name="textruta 19">
            <a:extLst>
              <a:ext uri="{FF2B5EF4-FFF2-40B4-BE49-F238E27FC236}">
                <a16:creationId xmlns:a16="http://schemas.microsoft.com/office/drawing/2014/main" id="{C4E40D71-903E-4466-A44E-77D3948309DA}"/>
              </a:ext>
            </a:extLst>
          </p:cNvPr>
          <p:cNvSpPr txBox="1"/>
          <p:nvPr/>
        </p:nvSpPr>
        <p:spPr>
          <a:xfrm>
            <a:off x="443413" y="2838371"/>
            <a:ext cx="1949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dirty="0">
                <a:latin typeface="+mj-lt"/>
              </a:rPr>
              <a:t>Akut information som behöver nå berörda målgrupper snabbt.</a:t>
            </a:r>
          </a:p>
          <a:p>
            <a:endParaRPr lang="sv-SE" sz="800" dirty="0">
              <a:latin typeface="Barlow Semi Condensed" panose="00000506000000000000" pitchFamily="50" charset="0"/>
            </a:endParaRPr>
          </a:p>
          <a:p>
            <a:r>
              <a:rPr lang="sv-SE" sz="800" dirty="0">
                <a:latin typeface="+mj-lt"/>
              </a:rPr>
              <a:t>Exempel på budskap: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Akuta driftstörningar i vattenförsörjning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IT-störningar som påverkar åtkomst till viktiga IT-system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Krisinformation kopplat till extraordinära händelser som t ex stora bränder och extremt väder.</a:t>
            </a:r>
          </a:p>
          <a:p>
            <a:endParaRPr lang="sv-SE" sz="800" dirty="0">
              <a:latin typeface="Barlow Semi Condensed" panose="00000506000000000000" pitchFamily="50" charset="0"/>
            </a:endParaRP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A0E145AE-E715-4E62-80E7-1D9590BE1A52}"/>
              </a:ext>
            </a:extLst>
          </p:cNvPr>
          <p:cNvSpPr/>
          <p:nvPr/>
        </p:nvSpPr>
        <p:spPr>
          <a:xfrm>
            <a:off x="2426229" y="2336050"/>
            <a:ext cx="2015237" cy="1863396"/>
          </a:xfrm>
          <a:prstGeom prst="rect">
            <a:avLst/>
          </a:prstGeom>
          <a:solidFill>
            <a:srgbClr val="4E801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58" name="Rektangel 57">
            <a:extLst>
              <a:ext uri="{FF2B5EF4-FFF2-40B4-BE49-F238E27FC236}">
                <a16:creationId xmlns:a16="http://schemas.microsoft.com/office/drawing/2014/main" id="{E81486C8-EED9-4279-8971-2EE82A546BEE}"/>
              </a:ext>
            </a:extLst>
          </p:cNvPr>
          <p:cNvSpPr/>
          <p:nvPr/>
        </p:nvSpPr>
        <p:spPr>
          <a:xfrm>
            <a:off x="4491937" y="1840075"/>
            <a:ext cx="2003412" cy="2361301"/>
          </a:xfrm>
          <a:prstGeom prst="rect">
            <a:avLst/>
          </a:prstGeom>
          <a:solidFill>
            <a:srgbClr val="00736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8D37A294-6FB2-4AF3-BF9E-F32A65221C86}"/>
              </a:ext>
            </a:extLst>
          </p:cNvPr>
          <p:cNvSpPr/>
          <p:nvPr/>
        </p:nvSpPr>
        <p:spPr>
          <a:xfrm>
            <a:off x="6533995" y="1313762"/>
            <a:ext cx="2015237" cy="2885684"/>
          </a:xfrm>
          <a:prstGeom prst="rect">
            <a:avLst/>
          </a:prstGeom>
          <a:solidFill>
            <a:srgbClr val="007FA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2" name="textruta 81">
            <a:extLst>
              <a:ext uri="{FF2B5EF4-FFF2-40B4-BE49-F238E27FC236}">
                <a16:creationId xmlns:a16="http://schemas.microsoft.com/office/drawing/2014/main" id="{88DE69A6-A57C-4855-8EC3-11CEA66ED769}"/>
              </a:ext>
            </a:extLst>
          </p:cNvPr>
          <p:cNvSpPr txBox="1"/>
          <p:nvPr/>
        </p:nvSpPr>
        <p:spPr>
          <a:xfrm>
            <a:off x="2431317" y="2336051"/>
            <a:ext cx="1949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dirty="0">
                <a:latin typeface="+mj-lt"/>
              </a:rPr>
              <a:t>Generell information om kommunens tjänster/service och hur målgrupperna kan ta del av dem. </a:t>
            </a:r>
          </a:p>
          <a:p>
            <a:br>
              <a:rPr lang="sv-SE" sz="800" dirty="0">
                <a:latin typeface="+mj-lt"/>
              </a:rPr>
            </a:br>
            <a:r>
              <a:rPr lang="sv-SE" sz="800" dirty="0">
                <a:latin typeface="+mj-lt"/>
              </a:rPr>
              <a:t>Exempel på budskap: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Information om specifika tjänster t ex barnomsorg, simhall och hemtjänst.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Information om rutiner &amp; regler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Information om planerade vägarbeten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Viktiga datum och hålltider</a:t>
            </a:r>
          </a:p>
        </p:txBody>
      </p:sp>
      <p:sp>
        <p:nvSpPr>
          <p:cNvPr id="83" name="textruta 82">
            <a:extLst>
              <a:ext uri="{FF2B5EF4-FFF2-40B4-BE49-F238E27FC236}">
                <a16:creationId xmlns:a16="http://schemas.microsoft.com/office/drawing/2014/main" id="{9B76F311-D455-44AC-B83F-561DFD1FCD47}"/>
              </a:ext>
            </a:extLst>
          </p:cNvPr>
          <p:cNvSpPr txBox="1"/>
          <p:nvPr/>
        </p:nvSpPr>
        <p:spPr>
          <a:xfrm>
            <a:off x="4491937" y="1840076"/>
            <a:ext cx="19495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dirty="0">
                <a:latin typeface="+mj-lt"/>
              </a:rPr>
              <a:t>Information som förklarar bakgrunden till beslut, eller krångliga processer, som är svåra att förstå. </a:t>
            </a:r>
            <a:br>
              <a:rPr lang="sv-SE" sz="800" dirty="0">
                <a:latin typeface="+mj-lt"/>
              </a:rPr>
            </a:br>
            <a:r>
              <a:rPr lang="sv-SE" sz="800" dirty="0">
                <a:latin typeface="+mj-lt"/>
              </a:rPr>
              <a:t>Varumärkesbyggande kommunikation som bidrar till ökad insyn och stolthet.</a:t>
            </a:r>
          </a:p>
          <a:p>
            <a:endParaRPr lang="sv-SE" sz="800" dirty="0">
              <a:latin typeface="+mj-lt"/>
            </a:endParaRPr>
          </a:p>
          <a:p>
            <a:r>
              <a:rPr lang="sv-SE" sz="800" dirty="0">
                <a:latin typeface="+mj-lt"/>
              </a:rPr>
              <a:t>Exempel på budskap: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8 steg till bygglov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Så funkar </a:t>
            </a:r>
            <a:r>
              <a:rPr lang="sv-SE" sz="800" dirty="0" err="1">
                <a:latin typeface="Barlow Semi Condensed" panose="00000506000000000000" pitchFamily="50" charset="0"/>
              </a:rPr>
              <a:t>fyrfack</a:t>
            </a:r>
            <a:endParaRPr lang="sv-SE" sz="800" dirty="0">
              <a:latin typeface="Barlow Semi Condensed" panose="00000506000000000000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Inbjudningar till evenemang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Så är det att jobba i Motala kommun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En dag inom daglig verksamhet</a:t>
            </a:r>
          </a:p>
        </p:txBody>
      </p:sp>
      <p:sp>
        <p:nvSpPr>
          <p:cNvPr id="88" name="textruta 87">
            <a:extLst>
              <a:ext uri="{FF2B5EF4-FFF2-40B4-BE49-F238E27FC236}">
                <a16:creationId xmlns:a16="http://schemas.microsoft.com/office/drawing/2014/main" id="{D9991C7C-9152-4BAF-83AC-B5C9C8E670C3}"/>
              </a:ext>
            </a:extLst>
          </p:cNvPr>
          <p:cNvSpPr txBox="1"/>
          <p:nvPr/>
        </p:nvSpPr>
        <p:spPr>
          <a:xfrm>
            <a:off x="6533239" y="1326025"/>
            <a:ext cx="19495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dirty="0">
                <a:latin typeface="+mj-lt"/>
              </a:rPr>
              <a:t>Kommunikation som skapar möjlighet till dialog inför beslut eller i aktuella frågor.</a:t>
            </a:r>
          </a:p>
          <a:p>
            <a:br>
              <a:rPr lang="sv-SE" sz="800" dirty="0">
                <a:latin typeface="+mj-lt"/>
              </a:rPr>
            </a:br>
            <a:r>
              <a:rPr lang="sv-SE" sz="800" dirty="0">
                <a:latin typeface="+mj-lt"/>
              </a:rPr>
              <a:t>Kommunikation med syfte att leda målgruppen att göra val som är bra för dem och/eller samhället.</a:t>
            </a:r>
          </a:p>
          <a:p>
            <a:br>
              <a:rPr lang="sv-SE" sz="800" dirty="0">
                <a:latin typeface="+mj-lt"/>
              </a:rPr>
            </a:br>
            <a:r>
              <a:rPr lang="sv-SE" sz="800" dirty="0">
                <a:latin typeface="+mj-lt"/>
              </a:rPr>
              <a:t>Exempel på budskap: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Mata inte måsen, släng påsen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Ta bussen under cykelveckan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Välkommen på diskussionsforum om landsbygden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Tyck till om Stora torget!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800" dirty="0">
                <a:latin typeface="Barlow Semi Condensed" panose="00000506000000000000" pitchFamily="50" charset="0"/>
              </a:rPr>
              <a:t>Samrådsmöte om norra </a:t>
            </a:r>
            <a:r>
              <a:rPr lang="sv-SE" sz="800" dirty="0" err="1">
                <a:latin typeface="Barlow Semi Condensed" panose="00000506000000000000" pitchFamily="50" charset="0"/>
              </a:rPr>
              <a:t>Bråstorp</a:t>
            </a:r>
            <a:endParaRPr lang="sv-SE" sz="800" dirty="0">
              <a:latin typeface="Barlow Semi Condensed" panose="00000506000000000000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800" dirty="0">
              <a:latin typeface="Barlow Semi Condensed" panose="00000506000000000000" pitchFamily="50" charset="0"/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5BA79C55-14D5-4983-8A23-32DCAC137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010717" y="891307"/>
            <a:ext cx="490621" cy="49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0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059234C-46DA-4A87-B357-57E9F9714FD9}"/>
              </a:ext>
            </a:extLst>
          </p:cNvPr>
          <p:cNvSpPr/>
          <p:nvPr/>
        </p:nvSpPr>
        <p:spPr>
          <a:xfrm>
            <a:off x="0" y="368715"/>
            <a:ext cx="4004187" cy="634178"/>
          </a:xfrm>
          <a:prstGeom prst="rect">
            <a:avLst/>
          </a:prstGeom>
          <a:solidFill>
            <a:srgbClr val="CA36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4CAD36F-FF51-4665-AE2E-5FABB159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-82668"/>
            <a:ext cx="8921875" cy="955610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1. Brådskande information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8585A25-55D8-410F-B10E-E49807B8C3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6217" y="1650787"/>
            <a:ext cx="3848517" cy="3483386"/>
          </a:xfrm>
        </p:spPr>
        <p:txBody>
          <a:bodyPr lIns="0" tIns="0" rIns="288000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Viktigt meddelande till allmänheten (VMA)</a:t>
            </a:r>
            <a:br>
              <a:rPr lang="sv-SE" sz="900" dirty="0">
                <a:latin typeface="+mj-lt"/>
              </a:rPr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Initial information via sms/telefon, radio/TV för att medvetandegöra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 </a:t>
            </a:r>
            <a:r>
              <a:rPr lang="sv-SE" sz="900" dirty="0">
                <a:latin typeface="+mn-lt"/>
              </a:rPr>
              <a:t>Kommuninvånare, besökare, företag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E-post</a:t>
            </a:r>
            <a:br>
              <a:rPr lang="sv-SE" sz="900" dirty="0"/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Riktad information till specifika målgrupper t ex vårdnadshavare via IST och pressmeddelanden.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 </a:t>
            </a:r>
            <a:r>
              <a:rPr lang="sv-SE" sz="900" dirty="0"/>
              <a:t>Kommuninvånare, media</a:t>
            </a:r>
            <a:br>
              <a:rPr lang="sv-SE" sz="900" dirty="0"/>
            </a:br>
            <a:endParaRPr lang="sv-SE" sz="9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motala.se (akutmeddelande/nyhet)</a:t>
            </a:r>
            <a:br>
              <a:rPr lang="sv-SE" sz="900" dirty="0"/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Utökad information som uppdateras kontinuerligt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 </a:t>
            </a:r>
            <a:r>
              <a:rPr lang="sv-SE" sz="900" dirty="0"/>
              <a:t>Kommuninvånare, företag, myndigheter, kommuner/regioner, media, besökare, ideella organisationer- och föreningar</a:t>
            </a:r>
            <a:br>
              <a:rPr lang="sv-SE" sz="900" dirty="0"/>
            </a:br>
            <a:endParaRPr lang="sv-SE" sz="9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Facebook – kommunövergripande konto</a:t>
            </a:r>
            <a:br>
              <a:rPr lang="sv-SE" sz="900" dirty="0">
                <a:latin typeface="+mj-lt"/>
              </a:rPr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Initial information för att medvetandegöra med länk till webbsida med mer information.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</a:t>
            </a:r>
            <a:r>
              <a:rPr lang="sv-SE" sz="900" dirty="0"/>
              <a:t> Kommuninvånare, besökare, företag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 2" panose="05020102010507070707" pitchFamily="18" charset="2"/>
              <a:buChar char="*"/>
            </a:pPr>
            <a:endParaRPr lang="sv-SE" sz="900" dirty="0"/>
          </a:p>
        </p:txBody>
      </p:sp>
      <p:sp>
        <p:nvSpPr>
          <p:cNvPr id="7" name="Flödesschema: Alternativ process 6">
            <a:extLst>
              <a:ext uri="{FF2B5EF4-FFF2-40B4-BE49-F238E27FC236}">
                <a16:creationId xmlns:a16="http://schemas.microsoft.com/office/drawing/2014/main" id="{D98DC54E-04CE-4930-B784-476E547EF493}"/>
              </a:ext>
            </a:extLst>
          </p:cNvPr>
          <p:cNvSpPr/>
          <p:nvPr/>
        </p:nvSpPr>
        <p:spPr>
          <a:xfrm>
            <a:off x="426890" y="1674864"/>
            <a:ext cx="280219" cy="280219"/>
          </a:xfrm>
          <a:prstGeom prst="flowChartAlternateProcess">
            <a:avLst/>
          </a:prstGeom>
          <a:solidFill>
            <a:srgbClr val="CA3604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" name="Flödesschema: Alternativ process 7">
            <a:extLst>
              <a:ext uri="{FF2B5EF4-FFF2-40B4-BE49-F238E27FC236}">
                <a16:creationId xmlns:a16="http://schemas.microsoft.com/office/drawing/2014/main" id="{A7ED1814-94F5-46BB-A5D3-AAC2F4812B47}"/>
              </a:ext>
            </a:extLst>
          </p:cNvPr>
          <p:cNvSpPr/>
          <p:nvPr/>
        </p:nvSpPr>
        <p:spPr>
          <a:xfrm>
            <a:off x="426890" y="2261941"/>
            <a:ext cx="280219" cy="280219"/>
          </a:xfrm>
          <a:prstGeom prst="flowChartAlternateProcess">
            <a:avLst/>
          </a:prstGeom>
          <a:solidFill>
            <a:srgbClr val="CA3604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" name="Flödesschema: Alternativ process 8">
            <a:extLst>
              <a:ext uri="{FF2B5EF4-FFF2-40B4-BE49-F238E27FC236}">
                <a16:creationId xmlns:a16="http://schemas.microsoft.com/office/drawing/2014/main" id="{994897BA-FD0C-4ED7-BEAC-910ACFFF5DB9}"/>
              </a:ext>
            </a:extLst>
          </p:cNvPr>
          <p:cNvSpPr/>
          <p:nvPr/>
        </p:nvSpPr>
        <p:spPr>
          <a:xfrm>
            <a:off x="426890" y="3012227"/>
            <a:ext cx="280219" cy="280219"/>
          </a:xfrm>
          <a:prstGeom prst="flowChartAlternateProcess">
            <a:avLst/>
          </a:prstGeom>
          <a:solidFill>
            <a:srgbClr val="CA3604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0" name="Flödesschema: Alternativ process 9">
            <a:extLst>
              <a:ext uri="{FF2B5EF4-FFF2-40B4-BE49-F238E27FC236}">
                <a16:creationId xmlns:a16="http://schemas.microsoft.com/office/drawing/2014/main" id="{2C8BF114-C3AB-482C-8CC0-D360B51A523E}"/>
              </a:ext>
            </a:extLst>
          </p:cNvPr>
          <p:cNvSpPr/>
          <p:nvPr/>
        </p:nvSpPr>
        <p:spPr>
          <a:xfrm>
            <a:off x="440824" y="3700807"/>
            <a:ext cx="280219" cy="280219"/>
          </a:xfrm>
          <a:prstGeom prst="flowChartAlternateProcess">
            <a:avLst/>
          </a:prstGeom>
          <a:solidFill>
            <a:srgbClr val="CA3604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7F30313F-0244-4A72-B939-DD5ED383DDDD}"/>
              </a:ext>
            </a:extLst>
          </p:cNvPr>
          <p:cNvSpPr txBox="1">
            <a:spLocks/>
          </p:cNvSpPr>
          <p:nvPr/>
        </p:nvSpPr>
        <p:spPr>
          <a:xfrm>
            <a:off x="5273359" y="1674864"/>
            <a:ext cx="3848517" cy="2177469"/>
          </a:xfrm>
          <a:prstGeom prst="rect">
            <a:avLst/>
          </a:prstGeom>
        </p:spPr>
        <p:txBody>
          <a:bodyPr vert="horz" lIns="0" tIns="0" rIns="288000" bIns="0" rtlCol="0">
            <a:noAutofit/>
          </a:bodyPr>
          <a:lstStyle>
            <a:lvl1pPr marL="1714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Servicecenter</a:t>
            </a:r>
            <a:br>
              <a:rPr lang="sv-SE" sz="900" dirty="0"/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Utökad information som komplement till digital information.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 </a:t>
            </a:r>
            <a:r>
              <a:rPr lang="sv-SE" sz="900" dirty="0"/>
              <a:t>Kommuninvånare, företag, besökare, ideella organisationer och föreningar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sv-SE" sz="900" dirty="0">
                <a:latin typeface="+mj-lt"/>
              </a:rPr>
            </a:br>
            <a:r>
              <a:rPr lang="sv-SE" sz="1100" dirty="0">
                <a:latin typeface="+mj-lt"/>
              </a:rPr>
              <a:t>Vatten- och </a:t>
            </a:r>
            <a:r>
              <a:rPr lang="sv-SE" sz="1100" dirty="0" err="1">
                <a:latin typeface="+mj-lt"/>
              </a:rPr>
              <a:t>avfallsapp</a:t>
            </a:r>
            <a:r>
              <a:rPr lang="sv-SE" sz="1100" dirty="0">
                <a:latin typeface="+mj-lt"/>
              </a:rPr>
              <a:t> (driftmeddelanden)</a:t>
            </a:r>
            <a:br>
              <a:rPr lang="sv-SE" sz="900" dirty="0">
                <a:latin typeface="+mj-lt"/>
              </a:rPr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Riktad information till vatten- och avfallskunder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 </a:t>
            </a:r>
            <a:r>
              <a:rPr lang="sv-SE" sz="900" dirty="0">
                <a:latin typeface="+mn-lt"/>
              </a:rPr>
              <a:t>Kommuninvånare (vatten- och avfallskunder)</a:t>
            </a:r>
            <a:endParaRPr lang="sv-SE" sz="900" dirty="0"/>
          </a:p>
        </p:txBody>
      </p:sp>
      <p:sp>
        <p:nvSpPr>
          <p:cNvPr id="13" name="Flödesschema: Alternativ process 12">
            <a:extLst>
              <a:ext uri="{FF2B5EF4-FFF2-40B4-BE49-F238E27FC236}">
                <a16:creationId xmlns:a16="http://schemas.microsoft.com/office/drawing/2014/main" id="{1F5E5D57-A9A8-4124-A52B-481C775868CD}"/>
              </a:ext>
            </a:extLst>
          </p:cNvPr>
          <p:cNvSpPr/>
          <p:nvPr/>
        </p:nvSpPr>
        <p:spPr>
          <a:xfrm>
            <a:off x="4839908" y="1674864"/>
            <a:ext cx="280219" cy="280219"/>
          </a:xfrm>
          <a:prstGeom prst="flowChartAlternateProcess">
            <a:avLst/>
          </a:prstGeom>
          <a:solidFill>
            <a:srgbClr val="CA3604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4" name="Flödesschema: Alternativ process 13">
            <a:extLst>
              <a:ext uri="{FF2B5EF4-FFF2-40B4-BE49-F238E27FC236}">
                <a16:creationId xmlns:a16="http://schemas.microsoft.com/office/drawing/2014/main" id="{8AF0DB52-F329-457A-8622-B5EBED71B7FD}"/>
              </a:ext>
            </a:extLst>
          </p:cNvPr>
          <p:cNvSpPr/>
          <p:nvPr/>
        </p:nvSpPr>
        <p:spPr>
          <a:xfrm>
            <a:off x="4844032" y="2402050"/>
            <a:ext cx="280219" cy="280219"/>
          </a:xfrm>
          <a:prstGeom prst="flowChartAlternateProcess">
            <a:avLst/>
          </a:prstGeom>
          <a:solidFill>
            <a:srgbClr val="CA3604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0" name="Platshållare för text 2">
            <a:extLst>
              <a:ext uri="{FF2B5EF4-FFF2-40B4-BE49-F238E27FC236}">
                <a16:creationId xmlns:a16="http://schemas.microsoft.com/office/drawing/2014/main" id="{07A62D20-3359-4B96-B5ED-1DEFD947964D}"/>
              </a:ext>
            </a:extLst>
          </p:cNvPr>
          <p:cNvSpPr txBox="1">
            <a:spLocks/>
          </p:cNvSpPr>
          <p:nvPr/>
        </p:nvSpPr>
        <p:spPr>
          <a:xfrm>
            <a:off x="426890" y="1117387"/>
            <a:ext cx="4004187" cy="336889"/>
          </a:xfrm>
          <a:prstGeom prst="rect">
            <a:avLst/>
          </a:prstGeom>
        </p:spPr>
        <p:txBody>
          <a:bodyPr vert="horz" lIns="0" tIns="0" rIns="288000" bIns="0" rtlCol="0">
            <a:noAutofit/>
          </a:bodyPr>
          <a:lstStyle>
            <a:lvl1pPr marL="1714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v-SE" sz="1100" dirty="0">
                <a:latin typeface="+mj-lt"/>
              </a:rPr>
              <a:t>Kryssa i och välj lämpliga kanaler utifrån syfte och målgrupper.</a:t>
            </a:r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222485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059234C-46DA-4A87-B357-57E9F9714FD9}"/>
              </a:ext>
            </a:extLst>
          </p:cNvPr>
          <p:cNvSpPr/>
          <p:nvPr/>
        </p:nvSpPr>
        <p:spPr>
          <a:xfrm>
            <a:off x="0" y="368714"/>
            <a:ext cx="4004187" cy="634178"/>
          </a:xfrm>
          <a:prstGeom prst="rect">
            <a:avLst/>
          </a:prstGeom>
          <a:solidFill>
            <a:srgbClr val="4E8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4CAD36F-FF51-4665-AE2E-5FABB159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-73738"/>
            <a:ext cx="8921875" cy="955610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2. Informera, skapa insikt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8585A25-55D8-410F-B10E-E49807B8C3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6217" y="1174672"/>
            <a:ext cx="3848517" cy="3483386"/>
          </a:xfrm>
        </p:spPr>
        <p:txBody>
          <a:bodyPr lIns="0" tIns="0" rIns="288000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motala.se (webbsida/nyhet/servicemeddelande)</a:t>
            </a:r>
            <a:br>
              <a:rPr lang="sv-SE" sz="900" dirty="0"/>
            </a:br>
            <a:r>
              <a:rPr lang="sv-SE" sz="800" dirty="0">
                <a:latin typeface="+mj-lt"/>
              </a:rPr>
              <a:t>Syfte: </a:t>
            </a:r>
            <a:r>
              <a:rPr lang="sv-SE" sz="800" dirty="0"/>
              <a:t>Allmän information som berör en större del av allmänheten </a:t>
            </a:r>
            <a:br>
              <a:rPr lang="sv-SE" sz="800" dirty="0"/>
            </a:br>
            <a:r>
              <a:rPr lang="sv-SE" sz="800" dirty="0">
                <a:latin typeface="+mj-lt"/>
              </a:rPr>
              <a:t>Målgrupper: </a:t>
            </a:r>
            <a:r>
              <a:rPr lang="sv-SE" sz="800" dirty="0"/>
              <a:t>Kommuninvånare, företag, myndigheter, kommuner/regioner, media, besökare, ideella organisationer- och föreningar</a:t>
            </a:r>
            <a:br>
              <a:rPr lang="sv-SE" sz="900" dirty="0"/>
            </a:br>
            <a:endParaRPr lang="sv-SE" sz="9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Facebook – kommunövergripande konto</a:t>
            </a:r>
            <a:br>
              <a:rPr lang="sv-SE" sz="900" dirty="0">
                <a:latin typeface="+mj-lt"/>
              </a:rPr>
            </a:br>
            <a:r>
              <a:rPr lang="sv-SE" sz="800" dirty="0">
                <a:latin typeface="+mj-lt"/>
              </a:rPr>
              <a:t>Syfte: </a:t>
            </a:r>
            <a:r>
              <a:rPr lang="sv-SE" sz="800" dirty="0"/>
              <a:t>Allmän information om förändringar i service och tjänster, planerade arbeten och viktiga datum</a:t>
            </a:r>
            <a:br>
              <a:rPr lang="sv-SE" sz="800" dirty="0"/>
            </a:br>
            <a:r>
              <a:rPr lang="sv-SE" sz="800" dirty="0">
                <a:latin typeface="+mj-lt"/>
              </a:rPr>
              <a:t>Målgrupper:</a:t>
            </a:r>
            <a:r>
              <a:rPr lang="sv-SE" sz="800" dirty="0"/>
              <a:t> Kommuninvånare, företag, myndigheter, kommuner/regioner, media, besökare, ideella organisationer- och föreningar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Servicecenter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800" dirty="0">
                <a:solidFill>
                  <a:srgbClr val="000000"/>
                </a:solidFill>
              </a:rPr>
              <a:t>Allmän information om kommunens service och tjänster.</a:t>
            </a:r>
            <a:br>
              <a:rPr lang="sv-SE" sz="800" dirty="0">
                <a:solidFill>
                  <a:srgbClr val="000000"/>
                </a:solidFill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Målgrupper:</a:t>
            </a:r>
            <a:r>
              <a:rPr lang="sv-SE" sz="800" dirty="0">
                <a:solidFill>
                  <a:srgbClr val="000000"/>
                </a:solidFill>
              </a:rPr>
              <a:t> Kommuninvånare, företag, besökare, ideella organisationer och föreningar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>
              <a:solidFill>
                <a:srgbClr val="000000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Skyltning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800" dirty="0">
                <a:solidFill>
                  <a:srgbClr val="000000"/>
                </a:solidFill>
              </a:rPr>
              <a:t>Information om service/tjänster på den aktuella platsen.</a:t>
            </a:r>
            <a:br>
              <a:rPr lang="sv-SE" sz="800" dirty="0">
                <a:solidFill>
                  <a:srgbClr val="000000"/>
                </a:solidFill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Målgrupper:</a:t>
            </a:r>
            <a:r>
              <a:rPr lang="sv-SE" sz="800" dirty="0">
                <a:solidFill>
                  <a:srgbClr val="000000"/>
                </a:solidFill>
              </a:rPr>
              <a:t> Kommuninvånare, besökare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Digital post (t ex </a:t>
            </a:r>
            <a:r>
              <a:rPr lang="sv-SE" sz="1100" dirty="0" err="1">
                <a:solidFill>
                  <a:srgbClr val="000000"/>
                </a:solidFill>
                <a:latin typeface="Barlow Semi Condensed SemiBold"/>
              </a:rPr>
              <a:t>Kivra</a:t>
            </a: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)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800" dirty="0">
                <a:solidFill>
                  <a:srgbClr val="000000"/>
                </a:solidFill>
                <a:latin typeface="+mn-lt"/>
              </a:rPr>
              <a:t>Information som rör myndighetsutövning kopplat till en specifik person eller företag t ex fakturor, beslut och kallelser. Informationen är </a:t>
            </a:r>
            <a:r>
              <a:rPr lang="sv-SE" sz="800" u="sng" dirty="0">
                <a:solidFill>
                  <a:srgbClr val="000000"/>
                </a:solidFill>
                <a:latin typeface="+mn-lt"/>
              </a:rPr>
              <a:t>inte</a:t>
            </a:r>
            <a:r>
              <a:rPr lang="sv-SE" sz="800" dirty="0">
                <a:solidFill>
                  <a:srgbClr val="000000"/>
                </a:solidFill>
                <a:latin typeface="+mn-lt"/>
              </a:rPr>
              <a:t> knuten till ett befintligt ärende i e-tjänstplattformen. </a:t>
            </a:r>
            <a:br>
              <a:rPr lang="sv-SE" sz="800" dirty="0">
                <a:solidFill>
                  <a:srgbClr val="000000"/>
                </a:solidFill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Målgrupper:</a:t>
            </a:r>
            <a:r>
              <a:rPr lang="sv-SE" sz="800" dirty="0">
                <a:solidFill>
                  <a:srgbClr val="000000"/>
                </a:solidFill>
              </a:rPr>
              <a:t> Kommuninvånare, företag</a:t>
            </a:r>
            <a:endParaRPr lang="sv-SE" sz="8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 2" panose="05020102010507070707" pitchFamily="18" charset="2"/>
              <a:buChar char="*"/>
            </a:pPr>
            <a:endParaRPr lang="sv-SE" sz="900" dirty="0"/>
          </a:p>
        </p:txBody>
      </p:sp>
      <p:sp>
        <p:nvSpPr>
          <p:cNvPr id="7" name="Flödesschema: Alternativ process 6">
            <a:extLst>
              <a:ext uri="{FF2B5EF4-FFF2-40B4-BE49-F238E27FC236}">
                <a16:creationId xmlns:a16="http://schemas.microsoft.com/office/drawing/2014/main" id="{D98DC54E-04CE-4930-B784-476E547EF493}"/>
              </a:ext>
            </a:extLst>
          </p:cNvPr>
          <p:cNvSpPr/>
          <p:nvPr/>
        </p:nvSpPr>
        <p:spPr>
          <a:xfrm>
            <a:off x="426890" y="1227267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" name="Flödesschema: Alternativ process 7">
            <a:extLst>
              <a:ext uri="{FF2B5EF4-FFF2-40B4-BE49-F238E27FC236}">
                <a16:creationId xmlns:a16="http://schemas.microsoft.com/office/drawing/2014/main" id="{A7ED1814-94F5-46BB-A5D3-AAC2F4812B47}"/>
              </a:ext>
            </a:extLst>
          </p:cNvPr>
          <p:cNvSpPr/>
          <p:nvPr/>
        </p:nvSpPr>
        <p:spPr>
          <a:xfrm>
            <a:off x="426890" y="1869581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" name="Flödesschema: Alternativ process 8">
            <a:extLst>
              <a:ext uri="{FF2B5EF4-FFF2-40B4-BE49-F238E27FC236}">
                <a16:creationId xmlns:a16="http://schemas.microsoft.com/office/drawing/2014/main" id="{994897BA-FD0C-4ED7-BEAC-910ACFFF5DB9}"/>
              </a:ext>
            </a:extLst>
          </p:cNvPr>
          <p:cNvSpPr/>
          <p:nvPr/>
        </p:nvSpPr>
        <p:spPr>
          <a:xfrm>
            <a:off x="426890" y="2682743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0" name="Flödesschema: Alternativ process 9">
            <a:extLst>
              <a:ext uri="{FF2B5EF4-FFF2-40B4-BE49-F238E27FC236}">
                <a16:creationId xmlns:a16="http://schemas.microsoft.com/office/drawing/2014/main" id="{2C8BF114-C3AB-482C-8CC0-D360B51A523E}"/>
              </a:ext>
            </a:extLst>
          </p:cNvPr>
          <p:cNvSpPr/>
          <p:nvPr/>
        </p:nvSpPr>
        <p:spPr>
          <a:xfrm>
            <a:off x="440824" y="3332932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7F30313F-0244-4A72-B939-DD5ED383DDDD}"/>
              </a:ext>
            </a:extLst>
          </p:cNvPr>
          <p:cNvSpPr txBox="1">
            <a:spLocks/>
          </p:cNvSpPr>
          <p:nvPr/>
        </p:nvSpPr>
        <p:spPr>
          <a:xfrm>
            <a:off x="5273359" y="1198749"/>
            <a:ext cx="3848517" cy="3483386"/>
          </a:xfrm>
          <a:prstGeom prst="rect">
            <a:avLst/>
          </a:prstGeom>
        </p:spPr>
        <p:txBody>
          <a:bodyPr vert="horz" lIns="0" tIns="0" rIns="288000" bIns="0" rtlCol="0">
            <a:noAutofit/>
          </a:bodyPr>
          <a:lstStyle>
            <a:lvl1pPr marL="1714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Vatten- och </a:t>
            </a:r>
            <a:r>
              <a:rPr lang="sv-SE" sz="1100" dirty="0" err="1">
                <a:latin typeface="+mj-lt"/>
              </a:rPr>
              <a:t>avfallsapp</a:t>
            </a:r>
            <a:r>
              <a:rPr lang="sv-SE" sz="1100" dirty="0">
                <a:latin typeface="+mj-lt"/>
              </a:rPr>
              <a:t> (nyheter)</a:t>
            </a:r>
            <a:br>
              <a:rPr lang="sv-SE" sz="900" dirty="0">
                <a:latin typeface="+mj-lt"/>
              </a:rPr>
            </a:br>
            <a:r>
              <a:rPr lang="sv-SE" sz="800" dirty="0">
                <a:latin typeface="+mj-lt"/>
              </a:rPr>
              <a:t>Syfte: </a:t>
            </a:r>
            <a:r>
              <a:rPr lang="sv-SE" sz="800" dirty="0"/>
              <a:t>Riktad information till vatten- och avfallskunder</a:t>
            </a:r>
            <a:br>
              <a:rPr lang="sv-SE" sz="800" dirty="0"/>
            </a:br>
            <a:r>
              <a:rPr lang="sv-SE" sz="800" dirty="0">
                <a:latin typeface="+mj-lt"/>
              </a:rPr>
              <a:t>Målgrupper: </a:t>
            </a:r>
            <a:r>
              <a:rPr lang="sv-SE" sz="800" dirty="0">
                <a:latin typeface="+mn-lt"/>
              </a:rPr>
              <a:t>Kommuninvånare (vatten- och avfallskunder)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>
              <a:latin typeface="+mn-lt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E-post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800" dirty="0">
                <a:solidFill>
                  <a:srgbClr val="000000"/>
                </a:solidFill>
                <a:latin typeface="Barlow"/>
              </a:rPr>
              <a:t>Riktad information till specifika målgrupper t ex vårdnadshavare och pressmeddelanden.</a:t>
            </a:r>
            <a:br>
              <a:rPr lang="sv-SE" sz="800" dirty="0">
                <a:solidFill>
                  <a:srgbClr val="000000"/>
                </a:solidFill>
                <a:latin typeface="Barlow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Målgrupper: </a:t>
            </a:r>
            <a:r>
              <a:rPr lang="sv-SE" sz="800" dirty="0">
                <a:solidFill>
                  <a:srgbClr val="000000"/>
                </a:solidFill>
                <a:latin typeface="Barlow"/>
              </a:rPr>
              <a:t>Kommuninvånare, företag, media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>
              <a:solidFill>
                <a:srgbClr val="000000"/>
              </a:solidFill>
              <a:latin typeface="Barlow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Adresserade </a:t>
            </a:r>
            <a:r>
              <a:rPr lang="sv-SE" sz="1100" dirty="0" err="1">
                <a:solidFill>
                  <a:srgbClr val="000000"/>
                </a:solidFill>
                <a:latin typeface="Barlow Semi Condensed SemiBold"/>
              </a:rPr>
              <a:t>postutskick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800" dirty="0">
                <a:solidFill>
                  <a:srgbClr val="000000"/>
                </a:solidFill>
                <a:latin typeface="Barlow"/>
              </a:rPr>
              <a:t>Riktad information till specifika målgrupper t ex boende i ett visst område och sommarjobbare.</a:t>
            </a:r>
            <a:br>
              <a:rPr lang="sv-SE" sz="800" dirty="0">
                <a:solidFill>
                  <a:srgbClr val="000000"/>
                </a:solidFill>
                <a:latin typeface="Barlow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Målgrupper: </a:t>
            </a:r>
            <a:r>
              <a:rPr lang="sv-SE" sz="800" dirty="0">
                <a:solidFill>
                  <a:srgbClr val="000000"/>
                </a:solidFill>
                <a:latin typeface="Barlow"/>
              </a:rPr>
              <a:t>Kommuninvånare, företag, potentiella medarbetare, ideella organisationer och föreningar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>
              <a:solidFill>
                <a:srgbClr val="000000"/>
              </a:solidFill>
              <a:latin typeface="Barlow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Nyhetsbrev till företag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800" dirty="0">
                <a:solidFill>
                  <a:srgbClr val="000000"/>
                </a:solidFill>
                <a:latin typeface="Barlow"/>
              </a:rPr>
              <a:t>Riktad information till företagare via Tillväxt Motala.</a:t>
            </a:r>
            <a:br>
              <a:rPr lang="sv-SE" sz="800" dirty="0">
                <a:solidFill>
                  <a:srgbClr val="000000"/>
                </a:solidFill>
                <a:latin typeface="Barlow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Målgrupper: </a:t>
            </a:r>
            <a:r>
              <a:rPr lang="sv-SE" sz="800" dirty="0">
                <a:solidFill>
                  <a:srgbClr val="000000"/>
                </a:solidFill>
                <a:latin typeface="Barlow"/>
              </a:rPr>
              <a:t>Företag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>
              <a:solidFill>
                <a:srgbClr val="000000"/>
              </a:solidFill>
              <a:latin typeface="Barlow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Tidningen ”Ny i stan”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800" dirty="0">
                <a:solidFill>
                  <a:srgbClr val="000000"/>
                </a:solidFill>
                <a:latin typeface="Barlow"/>
              </a:rPr>
              <a:t>Riktad information till nyinflyttade om kommunens service och tjänster.</a:t>
            </a:r>
            <a:br>
              <a:rPr lang="sv-SE" sz="800" dirty="0">
                <a:solidFill>
                  <a:srgbClr val="000000"/>
                </a:solidFill>
                <a:latin typeface="Barlow"/>
              </a:rPr>
            </a:br>
            <a:r>
              <a:rPr lang="sv-SE" sz="800" dirty="0">
                <a:solidFill>
                  <a:srgbClr val="000000"/>
                </a:solidFill>
                <a:latin typeface="Barlow Semi Condensed SemiBold"/>
              </a:rPr>
              <a:t>Målgrupper: </a:t>
            </a:r>
            <a:r>
              <a:rPr lang="sv-SE" sz="800" dirty="0">
                <a:solidFill>
                  <a:srgbClr val="000000"/>
                </a:solidFill>
                <a:latin typeface="Barlow"/>
              </a:rPr>
              <a:t>Kommuninvånare (nyinflyttade)</a:t>
            </a:r>
            <a:endParaRPr lang="sv-SE" sz="800" dirty="0"/>
          </a:p>
        </p:txBody>
      </p:sp>
      <p:sp>
        <p:nvSpPr>
          <p:cNvPr id="13" name="Flödesschema: Alternativ process 12">
            <a:extLst>
              <a:ext uri="{FF2B5EF4-FFF2-40B4-BE49-F238E27FC236}">
                <a16:creationId xmlns:a16="http://schemas.microsoft.com/office/drawing/2014/main" id="{1F5E5D57-A9A8-4124-A52B-481C775868CD}"/>
              </a:ext>
            </a:extLst>
          </p:cNvPr>
          <p:cNvSpPr/>
          <p:nvPr/>
        </p:nvSpPr>
        <p:spPr>
          <a:xfrm>
            <a:off x="4839908" y="1227266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4" name="Flödesschema: Alternativ process 13">
            <a:extLst>
              <a:ext uri="{FF2B5EF4-FFF2-40B4-BE49-F238E27FC236}">
                <a16:creationId xmlns:a16="http://schemas.microsoft.com/office/drawing/2014/main" id="{8AF0DB52-F329-457A-8622-B5EBED71B7FD}"/>
              </a:ext>
            </a:extLst>
          </p:cNvPr>
          <p:cNvSpPr/>
          <p:nvPr/>
        </p:nvSpPr>
        <p:spPr>
          <a:xfrm>
            <a:off x="4844032" y="1763308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7" name="Flödesschema: Alternativ process 16">
            <a:extLst>
              <a:ext uri="{FF2B5EF4-FFF2-40B4-BE49-F238E27FC236}">
                <a16:creationId xmlns:a16="http://schemas.microsoft.com/office/drawing/2014/main" id="{9CE209F4-605C-4352-AEBB-649B8F5E23B2}"/>
              </a:ext>
            </a:extLst>
          </p:cNvPr>
          <p:cNvSpPr/>
          <p:nvPr/>
        </p:nvSpPr>
        <p:spPr>
          <a:xfrm>
            <a:off x="440824" y="3865875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9" name="Flödesschema: Alternativ process 18">
            <a:extLst>
              <a:ext uri="{FF2B5EF4-FFF2-40B4-BE49-F238E27FC236}">
                <a16:creationId xmlns:a16="http://schemas.microsoft.com/office/drawing/2014/main" id="{0D0A3BFE-3FFD-4307-86D2-19D6B793AF88}"/>
              </a:ext>
            </a:extLst>
          </p:cNvPr>
          <p:cNvSpPr/>
          <p:nvPr/>
        </p:nvSpPr>
        <p:spPr>
          <a:xfrm>
            <a:off x="4844032" y="2431640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0" name="Flödesschema: Alternativ process 19">
            <a:extLst>
              <a:ext uri="{FF2B5EF4-FFF2-40B4-BE49-F238E27FC236}">
                <a16:creationId xmlns:a16="http://schemas.microsoft.com/office/drawing/2014/main" id="{ACB19936-40F4-4B7F-83DA-F76FD90247C6}"/>
              </a:ext>
            </a:extLst>
          </p:cNvPr>
          <p:cNvSpPr/>
          <p:nvPr/>
        </p:nvSpPr>
        <p:spPr>
          <a:xfrm>
            <a:off x="4844032" y="3219710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1" name="Flödesschema: Alternativ process 20">
            <a:extLst>
              <a:ext uri="{FF2B5EF4-FFF2-40B4-BE49-F238E27FC236}">
                <a16:creationId xmlns:a16="http://schemas.microsoft.com/office/drawing/2014/main" id="{916DDDCB-0C5C-4E90-9191-93D26867BB61}"/>
              </a:ext>
            </a:extLst>
          </p:cNvPr>
          <p:cNvSpPr/>
          <p:nvPr/>
        </p:nvSpPr>
        <p:spPr>
          <a:xfrm>
            <a:off x="4844032" y="3776124"/>
            <a:ext cx="280219" cy="280219"/>
          </a:xfrm>
          <a:prstGeom prst="flowChartAlternateProcess">
            <a:avLst/>
          </a:prstGeom>
          <a:solidFill>
            <a:srgbClr val="4E801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4" name="Platshållare för text 2">
            <a:extLst>
              <a:ext uri="{FF2B5EF4-FFF2-40B4-BE49-F238E27FC236}">
                <a16:creationId xmlns:a16="http://schemas.microsoft.com/office/drawing/2014/main" id="{C029ABB6-D583-4C14-B939-F69CD8E468F2}"/>
              </a:ext>
            </a:extLst>
          </p:cNvPr>
          <p:cNvSpPr txBox="1">
            <a:spLocks/>
          </p:cNvSpPr>
          <p:nvPr/>
        </p:nvSpPr>
        <p:spPr>
          <a:xfrm>
            <a:off x="4246722" y="579329"/>
            <a:ext cx="4004187" cy="336889"/>
          </a:xfrm>
          <a:prstGeom prst="rect">
            <a:avLst/>
          </a:prstGeom>
        </p:spPr>
        <p:txBody>
          <a:bodyPr vert="horz" lIns="0" tIns="0" rIns="288000" bIns="0" rtlCol="0">
            <a:noAutofit/>
          </a:bodyPr>
          <a:lstStyle>
            <a:lvl1pPr marL="1714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Kryssa i och välj lämpliga kanaler utifrån syfte och målgrupper.</a:t>
            </a:r>
          </a:p>
        </p:txBody>
      </p:sp>
    </p:spTree>
    <p:extLst>
      <p:ext uri="{BB962C8B-B14F-4D97-AF65-F5344CB8AC3E}">
        <p14:creationId xmlns:p14="http://schemas.microsoft.com/office/powerpoint/2010/main" val="241159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059234C-46DA-4A87-B357-57E9F9714FD9}"/>
              </a:ext>
            </a:extLst>
          </p:cNvPr>
          <p:cNvSpPr/>
          <p:nvPr/>
        </p:nvSpPr>
        <p:spPr>
          <a:xfrm>
            <a:off x="1" y="368714"/>
            <a:ext cx="5464276" cy="634178"/>
          </a:xfrm>
          <a:prstGeom prst="rect">
            <a:avLst/>
          </a:prstGeom>
          <a:solidFill>
            <a:srgbClr val="007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4CAD36F-FF51-4665-AE2E-5FABB159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-73738"/>
            <a:ext cx="8921875" cy="955610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3. Öka förståelse, inspirera och motivera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8585A25-55D8-410F-B10E-E49807B8C3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6217" y="1644443"/>
            <a:ext cx="3848517" cy="3483386"/>
          </a:xfrm>
        </p:spPr>
        <p:txBody>
          <a:bodyPr lIns="0" tIns="0" rIns="288000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Facebook – kommunövergripande konto</a:t>
            </a:r>
            <a:br>
              <a:rPr lang="sv-SE" sz="900" dirty="0">
                <a:latin typeface="+mj-lt"/>
              </a:rPr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Engagerande filmer som visar och förklarar kommunens tjänster och verksamheter.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</a:t>
            </a:r>
            <a:r>
              <a:rPr lang="sv-SE" sz="900" dirty="0"/>
              <a:t> Kommuninvånare, företag, besökare (potentiella inflyttare)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Facebook - konto ”Jobba i Motala kommun”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900" dirty="0">
                <a:solidFill>
                  <a:srgbClr val="000000"/>
                </a:solidFill>
              </a:rPr>
              <a:t>Rekryteringsannonser för lediga tjänster.</a:t>
            </a:r>
            <a:br>
              <a:rPr lang="sv-SE" sz="900" dirty="0">
                <a:solidFill>
                  <a:srgbClr val="000000"/>
                </a:solidFill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Målgrupper:</a:t>
            </a:r>
            <a:r>
              <a:rPr lang="sv-SE" sz="900" dirty="0">
                <a:solidFill>
                  <a:srgbClr val="000000"/>
                </a:solidFill>
              </a:rPr>
              <a:t> Potentiella medarbetare</a:t>
            </a:r>
            <a:br>
              <a:rPr lang="sv-SE" sz="900" dirty="0">
                <a:solidFill>
                  <a:srgbClr val="000000"/>
                </a:solidFill>
              </a:rPr>
            </a:br>
            <a:endParaRPr lang="sv-SE" sz="900" dirty="0">
              <a:solidFill>
                <a:srgbClr val="000000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 err="1">
                <a:solidFill>
                  <a:srgbClr val="000000"/>
                </a:solidFill>
                <a:latin typeface="Barlow Semi Condensed SemiBold"/>
              </a:rPr>
              <a:t>Instagram</a:t>
            </a: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 - kommunövergripande konto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900" dirty="0">
                <a:solidFill>
                  <a:srgbClr val="000000"/>
                </a:solidFill>
              </a:rPr>
              <a:t>Engagerande filmer som med hjälp av medarbetare visar upp kommunen som arbetsgivare.</a:t>
            </a:r>
            <a:br>
              <a:rPr lang="sv-SE" sz="900" dirty="0">
                <a:solidFill>
                  <a:srgbClr val="000000"/>
                </a:solidFill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Målgrupper:</a:t>
            </a:r>
            <a:r>
              <a:rPr lang="sv-SE" sz="900" dirty="0">
                <a:solidFill>
                  <a:srgbClr val="000000"/>
                </a:solidFill>
              </a:rPr>
              <a:t> Potentiella medarbetare</a:t>
            </a:r>
            <a:br>
              <a:rPr lang="sv-SE" sz="900" dirty="0">
                <a:solidFill>
                  <a:srgbClr val="000000"/>
                </a:solidFill>
              </a:rPr>
            </a:br>
            <a:endParaRPr lang="sv-SE" sz="9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Verksamhetsspecifika konton på sociala medier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900" dirty="0">
                <a:solidFill>
                  <a:srgbClr val="000000"/>
                </a:solidFill>
              </a:rPr>
              <a:t>Engagerande innehåll som visar och förklarar verksamhetens uppdrag.</a:t>
            </a:r>
            <a:br>
              <a:rPr lang="sv-SE" sz="900" dirty="0">
                <a:solidFill>
                  <a:srgbClr val="000000"/>
                </a:solidFill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Målgrupper:</a:t>
            </a:r>
            <a:r>
              <a:rPr lang="sv-SE" sz="900" dirty="0">
                <a:solidFill>
                  <a:srgbClr val="000000"/>
                </a:solidFill>
              </a:rPr>
              <a:t> Kommuninvånare, besökare</a:t>
            </a:r>
            <a:endParaRPr lang="sv-SE" sz="9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 2" panose="05020102010507070707" pitchFamily="18" charset="2"/>
              <a:buChar char="*"/>
            </a:pPr>
            <a:endParaRPr lang="sv-SE" sz="900" dirty="0"/>
          </a:p>
        </p:txBody>
      </p:sp>
      <p:sp>
        <p:nvSpPr>
          <p:cNvPr id="7" name="Flödesschema: Alternativ process 6">
            <a:extLst>
              <a:ext uri="{FF2B5EF4-FFF2-40B4-BE49-F238E27FC236}">
                <a16:creationId xmlns:a16="http://schemas.microsoft.com/office/drawing/2014/main" id="{D98DC54E-04CE-4930-B784-476E547EF493}"/>
              </a:ext>
            </a:extLst>
          </p:cNvPr>
          <p:cNvSpPr/>
          <p:nvPr/>
        </p:nvSpPr>
        <p:spPr>
          <a:xfrm>
            <a:off x="426890" y="1667435"/>
            <a:ext cx="280219" cy="280219"/>
          </a:xfrm>
          <a:prstGeom prst="flowChartAlternateProcess">
            <a:avLst/>
          </a:prstGeom>
          <a:solidFill>
            <a:srgbClr val="0073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" name="Flödesschema: Alternativ process 7">
            <a:extLst>
              <a:ext uri="{FF2B5EF4-FFF2-40B4-BE49-F238E27FC236}">
                <a16:creationId xmlns:a16="http://schemas.microsoft.com/office/drawing/2014/main" id="{A7ED1814-94F5-46BB-A5D3-AAC2F4812B47}"/>
              </a:ext>
            </a:extLst>
          </p:cNvPr>
          <p:cNvSpPr/>
          <p:nvPr/>
        </p:nvSpPr>
        <p:spPr>
          <a:xfrm>
            <a:off x="426890" y="2391624"/>
            <a:ext cx="280219" cy="280219"/>
          </a:xfrm>
          <a:prstGeom prst="flowChartAlternateProcess">
            <a:avLst/>
          </a:prstGeom>
          <a:solidFill>
            <a:srgbClr val="0073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" name="Flödesschema: Alternativ process 8">
            <a:extLst>
              <a:ext uri="{FF2B5EF4-FFF2-40B4-BE49-F238E27FC236}">
                <a16:creationId xmlns:a16="http://schemas.microsoft.com/office/drawing/2014/main" id="{994897BA-FD0C-4ED7-BEAC-910ACFFF5DB9}"/>
              </a:ext>
            </a:extLst>
          </p:cNvPr>
          <p:cNvSpPr/>
          <p:nvPr/>
        </p:nvSpPr>
        <p:spPr>
          <a:xfrm>
            <a:off x="426890" y="2952062"/>
            <a:ext cx="280219" cy="280219"/>
          </a:xfrm>
          <a:prstGeom prst="flowChartAlternateProcess">
            <a:avLst/>
          </a:prstGeom>
          <a:solidFill>
            <a:srgbClr val="0073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0" name="Flödesschema: Alternativ process 9">
            <a:extLst>
              <a:ext uri="{FF2B5EF4-FFF2-40B4-BE49-F238E27FC236}">
                <a16:creationId xmlns:a16="http://schemas.microsoft.com/office/drawing/2014/main" id="{2C8BF114-C3AB-482C-8CC0-D360B51A523E}"/>
              </a:ext>
            </a:extLst>
          </p:cNvPr>
          <p:cNvSpPr/>
          <p:nvPr/>
        </p:nvSpPr>
        <p:spPr>
          <a:xfrm>
            <a:off x="440824" y="3685457"/>
            <a:ext cx="280219" cy="280219"/>
          </a:xfrm>
          <a:prstGeom prst="flowChartAlternateProcess">
            <a:avLst/>
          </a:prstGeom>
          <a:solidFill>
            <a:srgbClr val="0073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7F30313F-0244-4A72-B939-DD5ED383DDDD}"/>
              </a:ext>
            </a:extLst>
          </p:cNvPr>
          <p:cNvSpPr txBox="1">
            <a:spLocks/>
          </p:cNvSpPr>
          <p:nvPr/>
        </p:nvSpPr>
        <p:spPr>
          <a:xfrm>
            <a:off x="5273359" y="1668520"/>
            <a:ext cx="3848517" cy="3483386"/>
          </a:xfrm>
          <a:prstGeom prst="rect">
            <a:avLst/>
          </a:prstGeom>
        </p:spPr>
        <p:txBody>
          <a:bodyPr vert="horz" lIns="0" tIns="0" rIns="288000" bIns="0" rtlCol="0">
            <a:noAutofit/>
          </a:bodyPr>
          <a:lstStyle>
            <a:lvl1pPr marL="1714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PR-aktiviteter</a:t>
            </a:r>
            <a:br>
              <a:rPr lang="sv-SE" sz="900" dirty="0">
                <a:latin typeface="+mj-lt"/>
              </a:rPr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Aktiviteter som mässor, öppet hus och prova-på-aktiviteter för att skapa ökad förståelse, inspirera och motivera.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 </a:t>
            </a:r>
            <a:r>
              <a:rPr lang="sv-SE" sz="900" dirty="0">
                <a:latin typeface="+mn-lt"/>
              </a:rPr>
              <a:t>Kommuninvånare, potentiella medarbetare, företag</a:t>
            </a:r>
            <a:br>
              <a:rPr lang="sv-SE" sz="900" dirty="0">
                <a:latin typeface="+mn-lt"/>
              </a:rPr>
            </a:br>
            <a:endParaRPr lang="sv-SE" sz="900" dirty="0">
              <a:latin typeface="+mn-lt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Evenemangskalendern (på motalasjostad.se)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900" dirty="0">
                <a:solidFill>
                  <a:srgbClr val="000000"/>
                </a:solidFill>
                <a:latin typeface="Barlow"/>
              </a:rPr>
              <a:t>Inbjudningar till evenemang med kommunen som arrangör. </a:t>
            </a:r>
            <a:br>
              <a:rPr lang="sv-SE" sz="900" dirty="0">
                <a:solidFill>
                  <a:srgbClr val="000000"/>
                </a:solidFill>
                <a:latin typeface="Barlow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Målgrupper: </a:t>
            </a:r>
            <a:r>
              <a:rPr lang="sv-SE" sz="900" dirty="0">
                <a:solidFill>
                  <a:srgbClr val="000000"/>
                </a:solidFill>
                <a:latin typeface="Barlow"/>
              </a:rPr>
              <a:t>Kommuninvånare, besökare, företag</a:t>
            </a:r>
            <a:br>
              <a:rPr lang="sv-SE" sz="900" dirty="0">
                <a:solidFill>
                  <a:srgbClr val="000000"/>
                </a:solidFill>
                <a:latin typeface="Barlow"/>
              </a:rPr>
            </a:br>
            <a:endParaRPr lang="sv-SE" sz="900" dirty="0">
              <a:solidFill>
                <a:srgbClr val="000000"/>
              </a:solidFill>
              <a:latin typeface="Barlow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Digitala infartsskyltar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900" dirty="0">
                <a:solidFill>
                  <a:srgbClr val="000000"/>
                </a:solidFill>
                <a:latin typeface="Barlow"/>
              </a:rPr>
              <a:t>Tips om evenemang i Motala kommun. Krisinformation vid behov.</a:t>
            </a:r>
            <a:br>
              <a:rPr lang="sv-SE" sz="900" dirty="0">
                <a:solidFill>
                  <a:srgbClr val="000000"/>
                </a:solidFill>
                <a:latin typeface="Barlow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Målgrupper: </a:t>
            </a:r>
            <a:r>
              <a:rPr lang="sv-SE" sz="900" dirty="0">
                <a:solidFill>
                  <a:srgbClr val="000000"/>
                </a:solidFill>
                <a:latin typeface="Barlow"/>
              </a:rPr>
              <a:t>Besökare, kommuninvånare</a:t>
            </a:r>
            <a:endParaRPr lang="sv-SE" sz="900" dirty="0"/>
          </a:p>
        </p:txBody>
      </p:sp>
      <p:sp>
        <p:nvSpPr>
          <p:cNvPr id="13" name="Flödesschema: Alternativ process 12">
            <a:extLst>
              <a:ext uri="{FF2B5EF4-FFF2-40B4-BE49-F238E27FC236}">
                <a16:creationId xmlns:a16="http://schemas.microsoft.com/office/drawing/2014/main" id="{1F5E5D57-A9A8-4124-A52B-481C775868CD}"/>
              </a:ext>
            </a:extLst>
          </p:cNvPr>
          <p:cNvSpPr/>
          <p:nvPr/>
        </p:nvSpPr>
        <p:spPr>
          <a:xfrm>
            <a:off x="4839908" y="1697037"/>
            <a:ext cx="280219" cy="280219"/>
          </a:xfrm>
          <a:prstGeom prst="flowChartAlternateProcess">
            <a:avLst/>
          </a:prstGeom>
          <a:solidFill>
            <a:srgbClr val="0073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4" name="Flödesschema: Alternativ process 13">
            <a:extLst>
              <a:ext uri="{FF2B5EF4-FFF2-40B4-BE49-F238E27FC236}">
                <a16:creationId xmlns:a16="http://schemas.microsoft.com/office/drawing/2014/main" id="{8AF0DB52-F329-457A-8622-B5EBED71B7FD}"/>
              </a:ext>
            </a:extLst>
          </p:cNvPr>
          <p:cNvSpPr/>
          <p:nvPr/>
        </p:nvSpPr>
        <p:spPr>
          <a:xfrm>
            <a:off x="4844032" y="2398830"/>
            <a:ext cx="280219" cy="280219"/>
          </a:xfrm>
          <a:prstGeom prst="flowChartAlternateProcess">
            <a:avLst/>
          </a:prstGeom>
          <a:solidFill>
            <a:srgbClr val="0073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9" name="Flödesschema: Alternativ process 18">
            <a:extLst>
              <a:ext uri="{FF2B5EF4-FFF2-40B4-BE49-F238E27FC236}">
                <a16:creationId xmlns:a16="http://schemas.microsoft.com/office/drawing/2014/main" id="{0D0A3BFE-3FFD-4307-86D2-19D6B793AF88}"/>
              </a:ext>
            </a:extLst>
          </p:cNvPr>
          <p:cNvSpPr/>
          <p:nvPr/>
        </p:nvSpPr>
        <p:spPr>
          <a:xfrm>
            <a:off x="4844032" y="3009643"/>
            <a:ext cx="280219" cy="280219"/>
          </a:xfrm>
          <a:prstGeom prst="flowChartAlternateProcess">
            <a:avLst/>
          </a:prstGeom>
          <a:solidFill>
            <a:srgbClr val="0073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4" name="Platshållare för text 2">
            <a:extLst>
              <a:ext uri="{FF2B5EF4-FFF2-40B4-BE49-F238E27FC236}">
                <a16:creationId xmlns:a16="http://schemas.microsoft.com/office/drawing/2014/main" id="{4C93793D-1939-492D-94E9-E4BF14FFD036}"/>
              </a:ext>
            </a:extLst>
          </p:cNvPr>
          <p:cNvSpPr txBox="1">
            <a:spLocks/>
          </p:cNvSpPr>
          <p:nvPr/>
        </p:nvSpPr>
        <p:spPr>
          <a:xfrm>
            <a:off x="426890" y="1117387"/>
            <a:ext cx="5037387" cy="336889"/>
          </a:xfrm>
          <a:prstGeom prst="rect">
            <a:avLst/>
          </a:prstGeom>
        </p:spPr>
        <p:txBody>
          <a:bodyPr vert="horz" lIns="0" tIns="0" rIns="288000" bIns="0" rtlCol="0">
            <a:noAutofit/>
          </a:bodyPr>
          <a:lstStyle>
            <a:lvl1pPr marL="1714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Kryssa i och välj lämpliga kanaler utifrån syfte och målgrupper.</a:t>
            </a:r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193897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059234C-46DA-4A87-B357-57E9F9714FD9}"/>
              </a:ext>
            </a:extLst>
          </p:cNvPr>
          <p:cNvSpPr/>
          <p:nvPr/>
        </p:nvSpPr>
        <p:spPr>
          <a:xfrm>
            <a:off x="0" y="368715"/>
            <a:ext cx="4402394" cy="634178"/>
          </a:xfrm>
          <a:prstGeom prst="rect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4CAD36F-FF51-4665-AE2E-5FABB159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-82668"/>
            <a:ext cx="8921875" cy="955610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4. Skapa dialog, ändra beteende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8585A25-55D8-410F-B10E-E49807B8C3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6217" y="1628665"/>
            <a:ext cx="3848517" cy="3483386"/>
          </a:xfrm>
        </p:spPr>
        <p:txBody>
          <a:bodyPr lIns="0" tIns="0" rIns="288000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Facebook – kommunövergripande konto</a:t>
            </a:r>
            <a:br>
              <a:rPr lang="sv-SE" sz="900" dirty="0">
                <a:latin typeface="+mj-lt"/>
              </a:rPr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Funktioner som möjliggör dialog som t ex live-chatt, frågestunder, mini-undersökningar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</a:t>
            </a:r>
            <a:r>
              <a:rPr lang="sv-SE" sz="900" dirty="0"/>
              <a:t> Kommuninvånare, företag, ideella organisationer och föreningar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PR-aktiviteter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900" dirty="0">
                <a:solidFill>
                  <a:srgbClr val="000000"/>
                </a:solidFill>
                <a:latin typeface="Barlow"/>
              </a:rPr>
              <a:t>Aktiviteter som mässor, pop-</a:t>
            </a:r>
            <a:r>
              <a:rPr lang="sv-SE" sz="900" dirty="0" err="1">
                <a:solidFill>
                  <a:srgbClr val="000000"/>
                </a:solidFill>
                <a:latin typeface="Barlow"/>
              </a:rPr>
              <a:t>up</a:t>
            </a:r>
            <a:r>
              <a:rPr lang="sv-SE" sz="900" dirty="0">
                <a:solidFill>
                  <a:srgbClr val="000000"/>
                </a:solidFill>
                <a:latin typeface="Barlow"/>
              </a:rPr>
              <a:t>-event, verksamhetsbesök och marknadsundersökningar för att möjliggöra dialog i aktuella frågor och påverka målgruppens beteende t ex källsortering.</a:t>
            </a:r>
            <a:br>
              <a:rPr lang="sv-SE" sz="900" dirty="0">
                <a:solidFill>
                  <a:srgbClr val="000000"/>
                </a:solidFill>
                <a:latin typeface="Barlow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Målgrupper: </a:t>
            </a:r>
            <a:r>
              <a:rPr lang="sv-SE" sz="900" dirty="0">
                <a:solidFill>
                  <a:srgbClr val="000000"/>
                </a:solidFill>
                <a:latin typeface="Barlow"/>
              </a:rPr>
              <a:t>Kommuninvånare, företag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>
              <a:solidFill>
                <a:srgbClr val="000000"/>
              </a:solidFill>
              <a:latin typeface="Barlow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solidFill>
                  <a:srgbClr val="000000"/>
                </a:solidFill>
                <a:latin typeface="Barlow Semi Condensed SemiBold"/>
              </a:rPr>
              <a:t>Fysiska möten</a:t>
            </a:r>
            <a:br>
              <a:rPr lang="sv-SE" sz="900" dirty="0">
                <a:solidFill>
                  <a:srgbClr val="000000"/>
                </a:solidFill>
                <a:latin typeface="Barlow Semi Condensed SemiBold"/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Syfte: </a:t>
            </a:r>
            <a:r>
              <a:rPr lang="sv-SE" sz="900" dirty="0">
                <a:solidFill>
                  <a:srgbClr val="000000"/>
                </a:solidFill>
              </a:rPr>
              <a:t>Möten där kommunen bjuder in till dialog t ex samråd, samverkansmöten och diskussionsforum.</a:t>
            </a:r>
            <a:br>
              <a:rPr lang="sv-SE" sz="900" dirty="0">
                <a:solidFill>
                  <a:srgbClr val="000000"/>
                </a:solidFill>
              </a:rPr>
            </a:br>
            <a:r>
              <a:rPr lang="sv-SE" sz="900" dirty="0">
                <a:solidFill>
                  <a:srgbClr val="000000"/>
                </a:solidFill>
                <a:latin typeface="Barlow Semi Condensed SemiBold"/>
              </a:rPr>
              <a:t>Målgrupper:</a:t>
            </a:r>
            <a:r>
              <a:rPr lang="sv-SE" sz="900" dirty="0">
                <a:solidFill>
                  <a:srgbClr val="000000"/>
                </a:solidFill>
              </a:rPr>
              <a:t> Kommuninvånare, företag, ideella organisationer och föreningar</a:t>
            </a:r>
            <a:endParaRPr lang="sv-SE" sz="9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 2" panose="05020102010507070707" pitchFamily="18" charset="2"/>
              <a:buChar char="*"/>
            </a:pPr>
            <a:endParaRPr lang="sv-SE" sz="900" dirty="0"/>
          </a:p>
        </p:txBody>
      </p:sp>
      <p:sp>
        <p:nvSpPr>
          <p:cNvPr id="7" name="Flödesschema: Alternativ process 6">
            <a:extLst>
              <a:ext uri="{FF2B5EF4-FFF2-40B4-BE49-F238E27FC236}">
                <a16:creationId xmlns:a16="http://schemas.microsoft.com/office/drawing/2014/main" id="{D98DC54E-04CE-4930-B784-476E547EF493}"/>
              </a:ext>
            </a:extLst>
          </p:cNvPr>
          <p:cNvSpPr/>
          <p:nvPr/>
        </p:nvSpPr>
        <p:spPr>
          <a:xfrm>
            <a:off x="426890" y="1652742"/>
            <a:ext cx="280219" cy="280219"/>
          </a:xfrm>
          <a:prstGeom prst="flowChartAlternateProcess">
            <a:avLst/>
          </a:prstGeom>
          <a:solidFill>
            <a:srgbClr val="007FA3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" name="Flödesschema: Alternativ process 7">
            <a:extLst>
              <a:ext uri="{FF2B5EF4-FFF2-40B4-BE49-F238E27FC236}">
                <a16:creationId xmlns:a16="http://schemas.microsoft.com/office/drawing/2014/main" id="{A7ED1814-94F5-46BB-A5D3-AAC2F4812B47}"/>
              </a:ext>
            </a:extLst>
          </p:cNvPr>
          <p:cNvSpPr/>
          <p:nvPr/>
        </p:nvSpPr>
        <p:spPr>
          <a:xfrm>
            <a:off x="426890" y="2505705"/>
            <a:ext cx="280219" cy="280219"/>
          </a:xfrm>
          <a:prstGeom prst="flowChartAlternateProcess">
            <a:avLst/>
          </a:prstGeom>
          <a:solidFill>
            <a:srgbClr val="007FA3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" name="Flödesschema: Alternativ process 8">
            <a:extLst>
              <a:ext uri="{FF2B5EF4-FFF2-40B4-BE49-F238E27FC236}">
                <a16:creationId xmlns:a16="http://schemas.microsoft.com/office/drawing/2014/main" id="{994897BA-FD0C-4ED7-BEAC-910ACFFF5DB9}"/>
              </a:ext>
            </a:extLst>
          </p:cNvPr>
          <p:cNvSpPr/>
          <p:nvPr/>
        </p:nvSpPr>
        <p:spPr>
          <a:xfrm>
            <a:off x="426890" y="3358668"/>
            <a:ext cx="280219" cy="280219"/>
          </a:xfrm>
          <a:prstGeom prst="flowChartAlternateProcess">
            <a:avLst/>
          </a:prstGeom>
          <a:solidFill>
            <a:srgbClr val="007FA3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7F30313F-0244-4A72-B939-DD5ED383DDDD}"/>
              </a:ext>
            </a:extLst>
          </p:cNvPr>
          <p:cNvSpPr txBox="1">
            <a:spLocks/>
          </p:cNvSpPr>
          <p:nvPr/>
        </p:nvSpPr>
        <p:spPr>
          <a:xfrm>
            <a:off x="5273359" y="1652742"/>
            <a:ext cx="3848517" cy="3483386"/>
          </a:xfrm>
          <a:prstGeom prst="rect">
            <a:avLst/>
          </a:prstGeom>
        </p:spPr>
        <p:txBody>
          <a:bodyPr vert="horz" lIns="0" tIns="0" rIns="288000" bIns="0" rtlCol="0">
            <a:noAutofit/>
          </a:bodyPr>
          <a:lstStyle>
            <a:lvl1pPr marL="1714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 err="1">
                <a:latin typeface="+mj-lt"/>
              </a:rPr>
              <a:t>Nudge</a:t>
            </a:r>
            <a:r>
              <a:rPr lang="sv-SE" sz="1100" dirty="0">
                <a:latin typeface="+mj-lt"/>
              </a:rPr>
              <a:t>-material</a:t>
            </a:r>
            <a:br>
              <a:rPr lang="sv-SE" sz="1100" dirty="0">
                <a:latin typeface="+mj-lt"/>
              </a:rPr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Kreativt kommunikationsmaterial i olika format för att påverka målgruppens beteende och val i den aktuella situationen t ex markdekaler, </a:t>
            </a:r>
            <a:r>
              <a:rPr lang="sv-SE" sz="900" dirty="0" err="1"/>
              <a:t>påsholkar</a:t>
            </a:r>
            <a:r>
              <a:rPr lang="sv-SE" sz="900" dirty="0"/>
              <a:t>.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 </a:t>
            </a:r>
            <a:r>
              <a:rPr lang="sv-SE" sz="900" dirty="0"/>
              <a:t>Kommuninvånare, besökare</a:t>
            </a:r>
            <a:br>
              <a:rPr lang="sv-SE" sz="900" dirty="0"/>
            </a:br>
            <a:br>
              <a:rPr lang="sv-SE" sz="900" dirty="0">
                <a:latin typeface="+mj-lt"/>
              </a:rPr>
            </a:br>
            <a:r>
              <a:rPr lang="sv-SE" sz="1100" dirty="0">
                <a:latin typeface="+mj-lt"/>
              </a:rPr>
              <a:t>Digital skyltning</a:t>
            </a:r>
            <a:br>
              <a:rPr lang="sv-SE" sz="900" dirty="0">
                <a:latin typeface="+mj-lt"/>
              </a:rPr>
            </a:br>
            <a:r>
              <a:rPr lang="sv-SE" sz="900" dirty="0">
                <a:latin typeface="+mj-lt"/>
              </a:rPr>
              <a:t>Syfte: </a:t>
            </a:r>
            <a:r>
              <a:rPr lang="sv-SE" sz="900" dirty="0"/>
              <a:t>Korta budskap för att påverka målgruppens beteende och engagemang.</a:t>
            </a:r>
            <a:br>
              <a:rPr lang="sv-SE" sz="900" dirty="0"/>
            </a:br>
            <a:r>
              <a:rPr lang="sv-SE" sz="900" dirty="0">
                <a:latin typeface="+mj-lt"/>
              </a:rPr>
              <a:t>Målgrupper: </a:t>
            </a:r>
            <a:r>
              <a:rPr lang="sv-SE" sz="900" dirty="0">
                <a:latin typeface="+mn-lt"/>
              </a:rPr>
              <a:t>Kommuninvånare, besökare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900" dirty="0"/>
          </a:p>
        </p:txBody>
      </p:sp>
      <p:sp>
        <p:nvSpPr>
          <p:cNvPr id="13" name="Flödesschema: Alternativ process 12">
            <a:extLst>
              <a:ext uri="{FF2B5EF4-FFF2-40B4-BE49-F238E27FC236}">
                <a16:creationId xmlns:a16="http://schemas.microsoft.com/office/drawing/2014/main" id="{1F5E5D57-A9A8-4124-A52B-481C775868CD}"/>
              </a:ext>
            </a:extLst>
          </p:cNvPr>
          <p:cNvSpPr/>
          <p:nvPr/>
        </p:nvSpPr>
        <p:spPr>
          <a:xfrm>
            <a:off x="4839908" y="1667490"/>
            <a:ext cx="280219" cy="280219"/>
          </a:xfrm>
          <a:prstGeom prst="flowChartAlternateProcess">
            <a:avLst/>
          </a:prstGeom>
          <a:solidFill>
            <a:srgbClr val="007FA3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4" name="Flödesschema: Alternativ process 13">
            <a:extLst>
              <a:ext uri="{FF2B5EF4-FFF2-40B4-BE49-F238E27FC236}">
                <a16:creationId xmlns:a16="http://schemas.microsoft.com/office/drawing/2014/main" id="{8AF0DB52-F329-457A-8622-B5EBED71B7FD}"/>
              </a:ext>
            </a:extLst>
          </p:cNvPr>
          <p:cNvSpPr/>
          <p:nvPr/>
        </p:nvSpPr>
        <p:spPr>
          <a:xfrm>
            <a:off x="4844032" y="2520037"/>
            <a:ext cx="280219" cy="280219"/>
          </a:xfrm>
          <a:prstGeom prst="flowChartAlternateProcess">
            <a:avLst/>
          </a:prstGeom>
          <a:solidFill>
            <a:srgbClr val="007FA3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0ADA9800-361E-45D8-B1BE-88E8E2CCF3DF}"/>
              </a:ext>
            </a:extLst>
          </p:cNvPr>
          <p:cNvSpPr txBox="1">
            <a:spLocks/>
          </p:cNvSpPr>
          <p:nvPr/>
        </p:nvSpPr>
        <p:spPr>
          <a:xfrm>
            <a:off x="426890" y="1117387"/>
            <a:ext cx="4004187" cy="336889"/>
          </a:xfrm>
          <a:prstGeom prst="rect">
            <a:avLst/>
          </a:prstGeom>
        </p:spPr>
        <p:txBody>
          <a:bodyPr vert="horz" lIns="0" tIns="0" rIns="288000" bIns="0" rtlCol="0">
            <a:noAutofit/>
          </a:bodyPr>
          <a:lstStyle>
            <a:lvl1pPr marL="1714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ts val="25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100" dirty="0">
                <a:latin typeface="+mj-lt"/>
              </a:rPr>
              <a:t>Kryssa i och välj lämpliga kanaler utifrån syfte och målgrupper.</a:t>
            </a:r>
          </a:p>
        </p:txBody>
      </p:sp>
    </p:spTree>
    <p:extLst>
      <p:ext uri="{BB962C8B-B14F-4D97-AF65-F5344CB8AC3E}">
        <p14:creationId xmlns:p14="http://schemas.microsoft.com/office/powerpoint/2010/main" val="196251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600" dirty="0">
                <a:latin typeface="Barlow Semi Condensed" panose="00000506000000000000" pitchFamily="50" charset="0"/>
              </a:rPr>
              <a:t>Kommunikationskanaler för </a:t>
            </a:r>
            <a:br>
              <a:rPr lang="sv-SE" sz="1800" dirty="0">
                <a:latin typeface="Barlow Semi Condensed" panose="00000506000000000000" pitchFamily="50" charset="0"/>
              </a:rPr>
            </a:br>
            <a:r>
              <a:rPr lang="sv-SE" dirty="0"/>
              <a:t>intern kommunikation</a:t>
            </a:r>
            <a:endParaRPr lang="sv-SE" sz="1400" b="0" dirty="0">
              <a:latin typeface="Barlow Semi Condensed" panose="00000506000000000000" pitchFamily="50" charset="0"/>
            </a:endParaRPr>
          </a:p>
        </p:txBody>
      </p:sp>
      <p:sp>
        <p:nvSpPr>
          <p:cNvPr id="16" name="textruta 15"/>
          <p:cNvSpPr txBox="1"/>
          <p:nvPr/>
        </p:nvSpPr>
        <p:spPr>
          <a:xfrm>
            <a:off x="6533995" y="183228"/>
            <a:ext cx="2013625" cy="461665"/>
          </a:xfrm>
          <a:prstGeom prst="rect">
            <a:avLst/>
          </a:prstGeom>
          <a:solidFill>
            <a:srgbClr val="007FA3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  <a:latin typeface="+mj-lt"/>
              </a:rPr>
              <a:t>4. Skapa dialog, </a:t>
            </a:r>
            <a:br>
              <a:rPr lang="sv-SE" sz="1200" dirty="0">
                <a:solidFill>
                  <a:schemeClr val="bg1"/>
                </a:solidFill>
                <a:latin typeface="+mj-lt"/>
              </a:rPr>
            </a:br>
            <a:r>
              <a:rPr lang="sv-SE" sz="1200" dirty="0">
                <a:solidFill>
                  <a:schemeClr val="bg1"/>
                </a:solidFill>
                <a:latin typeface="+mj-lt"/>
              </a:rPr>
              <a:t>ändra beteende</a:t>
            </a:r>
          </a:p>
        </p:txBody>
      </p:sp>
      <p:sp>
        <p:nvSpPr>
          <p:cNvPr id="43" name="textruta 42">
            <a:extLst>
              <a:ext uri="{FF2B5EF4-FFF2-40B4-BE49-F238E27FC236}">
                <a16:creationId xmlns:a16="http://schemas.microsoft.com/office/drawing/2014/main" id="{63405500-C4A9-49E3-859E-1B84CA547137}"/>
              </a:ext>
            </a:extLst>
          </p:cNvPr>
          <p:cNvSpPr txBox="1"/>
          <p:nvPr/>
        </p:nvSpPr>
        <p:spPr>
          <a:xfrm>
            <a:off x="4490679" y="719373"/>
            <a:ext cx="2004255" cy="461665"/>
          </a:xfrm>
          <a:prstGeom prst="rect">
            <a:avLst/>
          </a:prstGeom>
          <a:solidFill>
            <a:srgbClr val="007367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  <a:latin typeface="+mj-lt"/>
              </a:rPr>
              <a:t>3. Öka förståelse, </a:t>
            </a:r>
            <a:br>
              <a:rPr lang="sv-SE" sz="1200" dirty="0">
                <a:solidFill>
                  <a:schemeClr val="bg1"/>
                </a:solidFill>
                <a:latin typeface="+mj-lt"/>
              </a:rPr>
            </a:br>
            <a:r>
              <a:rPr lang="sv-SE" sz="1200" dirty="0">
                <a:solidFill>
                  <a:schemeClr val="bg1"/>
                </a:solidFill>
                <a:latin typeface="+mj-lt"/>
              </a:rPr>
              <a:t>inspirera och motivera</a:t>
            </a: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4C814756-9B70-4BD9-93B7-86A3B1088B5E}"/>
              </a:ext>
            </a:extLst>
          </p:cNvPr>
          <p:cNvSpPr/>
          <p:nvPr/>
        </p:nvSpPr>
        <p:spPr>
          <a:xfrm>
            <a:off x="2426229" y="1212430"/>
            <a:ext cx="2017182" cy="462557"/>
          </a:xfrm>
          <a:prstGeom prst="rect">
            <a:avLst/>
          </a:prstGeom>
          <a:solidFill>
            <a:srgbClr val="4E8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45" name="textruta 44">
            <a:extLst>
              <a:ext uri="{FF2B5EF4-FFF2-40B4-BE49-F238E27FC236}">
                <a16:creationId xmlns:a16="http://schemas.microsoft.com/office/drawing/2014/main" id="{80575510-E5FF-4724-A46E-687A5F9BBE9C}"/>
              </a:ext>
            </a:extLst>
          </p:cNvPr>
          <p:cNvSpPr txBox="1"/>
          <p:nvPr/>
        </p:nvSpPr>
        <p:spPr>
          <a:xfrm>
            <a:off x="2800419" y="1213322"/>
            <a:ext cx="1270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  <a:latin typeface="+mj-lt"/>
              </a:rPr>
              <a:t>2. Informera, </a:t>
            </a:r>
            <a:br>
              <a:rPr lang="sv-SE" sz="1200" dirty="0">
                <a:solidFill>
                  <a:schemeClr val="bg1"/>
                </a:solidFill>
                <a:latin typeface="+mj-lt"/>
              </a:rPr>
            </a:br>
            <a:r>
              <a:rPr lang="sv-SE" sz="1200" dirty="0">
                <a:solidFill>
                  <a:schemeClr val="bg1"/>
                </a:solidFill>
                <a:latin typeface="+mj-lt"/>
              </a:rPr>
              <a:t>skapa insikt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F84424C6-926B-44EC-BA2E-78E26821454A}"/>
              </a:ext>
            </a:extLst>
          </p:cNvPr>
          <p:cNvSpPr/>
          <p:nvPr/>
        </p:nvSpPr>
        <p:spPr>
          <a:xfrm>
            <a:off x="379379" y="1704412"/>
            <a:ext cx="2015237" cy="462557"/>
          </a:xfrm>
          <a:prstGeom prst="rect">
            <a:avLst/>
          </a:prstGeom>
          <a:solidFill>
            <a:srgbClr val="CA36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E7E8524-D331-4013-980D-92DB19C7C1D4}"/>
              </a:ext>
            </a:extLst>
          </p:cNvPr>
          <p:cNvSpPr txBox="1"/>
          <p:nvPr/>
        </p:nvSpPr>
        <p:spPr>
          <a:xfrm>
            <a:off x="751624" y="1704884"/>
            <a:ext cx="1270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  <a:latin typeface="+mj-lt"/>
              </a:rPr>
              <a:t>1. Brådskande information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47C92219-9C2C-43AC-B7EA-270587F1DFE9}"/>
              </a:ext>
            </a:extLst>
          </p:cNvPr>
          <p:cNvSpPr/>
          <p:nvPr/>
        </p:nvSpPr>
        <p:spPr>
          <a:xfrm>
            <a:off x="379379" y="2204338"/>
            <a:ext cx="2015237" cy="637224"/>
          </a:xfrm>
          <a:prstGeom prst="rect">
            <a:avLst/>
          </a:prstGeom>
          <a:solidFill>
            <a:srgbClr val="CA3604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405B8C77-DE71-44FB-9284-2EE96458C941}"/>
              </a:ext>
            </a:extLst>
          </p:cNvPr>
          <p:cNvSpPr/>
          <p:nvPr/>
        </p:nvSpPr>
        <p:spPr>
          <a:xfrm>
            <a:off x="379379" y="2869460"/>
            <a:ext cx="2015237" cy="650392"/>
          </a:xfrm>
          <a:prstGeom prst="rect">
            <a:avLst/>
          </a:prstGeom>
          <a:solidFill>
            <a:srgbClr val="CA3604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36A9A359-E42B-4302-8116-8D8D95C3F8F3}"/>
              </a:ext>
            </a:extLst>
          </p:cNvPr>
          <p:cNvSpPr/>
          <p:nvPr/>
        </p:nvSpPr>
        <p:spPr>
          <a:xfrm>
            <a:off x="379379" y="3548789"/>
            <a:ext cx="2015237" cy="1033278"/>
          </a:xfrm>
          <a:prstGeom prst="rect">
            <a:avLst/>
          </a:prstGeom>
          <a:solidFill>
            <a:srgbClr val="CA3604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B44FAF70-A75C-4620-BF63-7E7C81EA6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3322" y="245845"/>
            <a:ext cx="525294" cy="525294"/>
          </a:xfrm>
          <a:prstGeom prst="rect">
            <a:avLst/>
          </a:prstGeom>
        </p:spPr>
      </p:pic>
      <p:sp>
        <p:nvSpPr>
          <p:cNvPr id="20" name="textruta 19">
            <a:extLst>
              <a:ext uri="{FF2B5EF4-FFF2-40B4-BE49-F238E27FC236}">
                <a16:creationId xmlns:a16="http://schemas.microsoft.com/office/drawing/2014/main" id="{C4E40D71-903E-4466-A44E-77D3948309DA}"/>
              </a:ext>
            </a:extLst>
          </p:cNvPr>
          <p:cNvSpPr txBox="1"/>
          <p:nvPr/>
        </p:nvSpPr>
        <p:spPr>
          <a:xfrm>
            <a:off x="637198" y="2208753"/>
            <a:ext cx="1744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SMS</a:t>
            </a:r>
          </a:p>
          <a:p>
            <a:r>
              <a:rPr lang="sv-SE" sz="800" dirty="0">
                <a:latin typeface="+mj-lt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Nå alla snabbt med akut information </a:t>
            </a:r>
            <a:br>
              <a:rPr lang="sv-SE" sz="800" dirty="0">
                <a:latin typeface="Barlow Semi Condensed" panose="00000506000000000000" pitchFamily="50" charset="0"/>
              </a:rPr>
            </a:br>
            <a:r>
              <a:rPr lang="sv-SE" sz="800" dirty="0">
                <a:latin typeface="+mj-lt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Chefer</a:t>
            </a:r>
          </a:p>
        </p:txBody>
      </p:sp>
      <p:sp>
        <p:nvSpPr>
          <p:cNvPr id="52" name="textruta 51">
            <a:extLst>
              <a:ext uri="{FF2B5EF4-FFF2-40B4-BE49-F238E27FC236}">
                <a16:creationId xmlns:a16="http://schemas.microsoft.com/office/drawing/2014/main" id="{25E4F179-1D85-4B08-8221-3D0F0E7F812E}"/>
              </a:ext>
            </a:extLst>
          </p:cNvPr>
          <p:cNvSpPr txBox="1"/>
          <p:nvPr/>
        </p:nvSpPr>
        <p:spPr>
          <a:xfrm>
            <a:off x="637198" y="2885186"/>
            <a:ext cx="17421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E-post</a:t>
            </a:r>
          </a:p>
          <a:p>
            <a:r>
              <a:rPr lang="sv-SE" sz="800" dirty="0">
                <a:latin typeface="+mj-lt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Informera om akuta frågor till de som berörs</a:t>
            </a:r>
          </a:p>
          <a:p>
            <a:r>
              <a:rPr lang="sv-SE" sz="800" dirty="0">
                <a:latin typeface="+mj-lt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Berörda medarbetare/chefer</a:t>
            </a:r>
          </a:p>
        </p:txBody>
      </p:sp>
      <p:sp>
        <p:nvSpPr>
          <p:cNvPr id="53" name="textruta 52">
            <a:extLst>
              <a:ext uri="{FF2B5EF4-FFF2-40B4-BE49-F238E27FC236}">
                <a16:creationId xmlns:a16="http://schemas.microsoft.com/office/drawing/2014/main" id="{C9D38886-A9F6-461C-BC0D-DE99A67B8D69}"/>
              </a:ext>
            </a:extLst>
          </p:cNvPr>
          <p:cNvSpPr txBox="1"/>
          <p:nvPr/>
        </p:nvSpPr>
        <p:spPr>
          <a:xfrm>
            <a:off x="637198" y="3580254"/>
            <a:ext cx="17421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Intranät</a:t>
            </a:r>
          </a:p>
          <a:p>
            <a:r>
              <a:rPr lang="sv-SE" sz="800" dirty="0">
                <a:latin typeface="+mj-lt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Informera om akuta frågor, ge sammanhang och utökad information</a:t>
            </a:r>
          </a:p>
          <a:p>
            <a:r>
              <a:rPr lang="sv-SE" sz="800" dirty="0">
                <a:latin typeface="+mj-lt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Berörda medarbetare/chefer</a:t>
            </a: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A0E145AE-E715-4E62-80E7-1D9590BE1A52}"/>
              </a:ext>
            </a:extLst>
          </p:cNvPr>
          <p:cNvSpPr/>
          <p:nvPr/>
        </p:nvSpPr>
        <p:spPr>
          <a:xfrm>
            <a:off x="2426229" y="1706433"/>
            <a:ext cx="2015237" cy="753094"/>
          </a:xfrm>
          <a:prstGeom prst="rect">
            <a:avLst/>
          </a:prstGeom>
          <a:solidFill>
            <a:srgbClr val="4E801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E588D4F8-D105-4496-9501-A884F6331FCF}"/>
              </a:ext>
            </a:extLst>
          </p:cNvPr>
          <p:cNvSpPr txBox="1"/>
          <p:nvPr/>
        </p:nvSpPr>
        <p:spPr>
          <a:xfrm>
            <a:off x="2694873" y="1718317"/>
            <a:ext cx="1744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Intranät</a:t>
            </a:r>
          </a:p>
          <a:p>
            <a:r>
              <a:rPr lang="sv-SE" sz="800" dirty="0">
                <a:latin typeface="+mj-lt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Information som stödjer det dagliga arbetet, rutiner och processer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Medarbetare, chefer, förtroendevalda</a:t>
            </a:r>
          </a:p>
        </p:txBody>
      </p:sp>
      <p:sp>
        <p:nvSpPr>
          <p:cNvPr id="56" name="Rektangel 55">
            <a:extLst>
              <a:ext uri="{FF2B5EF4-FFF2-40B4-BE49-F238E27FC236}">
                <a16:creationId xmlns:a16="http://schemas.microsoft.com/office/drawing/2014/main" id="{3005871E-F1DB-43C8-8AC7-72C2CB518D74}"/>
              </a:ext>
            </a:extLst>
          </p:cNvPr>
          <p:cNvSpPr/>
          <p:nvPr/>
        </p:nvSpPr>
        <p:spPr>
          <a:xfrm>
            <a:off x="2426229" y="2501258"/>
            <a:ext cx="2015237" cy="656623"/>
          </a:xfrm>
          <a:prstGeom prst="rect">
            <a:avLst/>
          </a:prstGeom>
          <a:solidFill>
            <a:srgbClr val="4E801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57" name="textruta 56">
            <a:extLst>
              <a:ext uri="{FF2B5EF4-FFF2-40B4-BE49-F238E27FC236}">
                <a16:creationId xmlns:a16="http://schemas.microsoft.com/office/drawing/2014/main" id="{B1901BBA-84D7-4B56-84C8-5AEC9A0CF399}"/>
              </a:ext>
            </a:extLst>
          </p:cNvPr>
          <p:cNvSpPr txBox="1"/>
          <p:nvPr/>
        </p:nvSpPr>
        <p:spPr>
          <a:xfrm>
            <a:off x="2694873" y="2513142"/>
            <a:ext cx="17449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E-post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Aktuell, samlad information som inte kräver dialog. </a:t>
            </a:r>
            <a:br>
              <a:rPr lang="sv-SE" sz="800" dirty="0">
                <a:latin typeface="Barlow Semi Condensed" panose="00000506000000000000" pitchFamily="50" charset="0"/>
              </a:rPr>
            </a:br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Medarbetare, chefer</a:t>
            </a:r>
          </a:p>
        </p:txBody>
      </p:sp>
      <p:sp>
        <p:nvSpPr>
          <p:cNvPr id="58" name="Rektangel 57">
            <a:extLst>
              <a:ext uri="{FF2B5EF4-FFF2-40B4-BE49-F238E27FC236}">
                <a16:creationId xmlns:a16="http://schemas.microsoft.com/office/drawing/2014/main" id="{E81486C8-EED9-4279-8971-2EE82A546BEE}"/>
              </a:ext>
            </a:extLst>
          </p:cNvPr>
          <p:cNvSpPr/>
          <p:nvPr/>
        </p:nvSpPr>
        <p:spPr>
          <a:xfrm>
            <a:off x="4480112" y="1210458"/>
            <a:ext cx="2015237" cy="753094"/>
          </a:xfrm>
          <a:prstGeom prst="rect">
            <a:avLst/>
          </a:prstGeom>
          <a:solidFill>
            <a:srgbClr val="00736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59" name="textruta 58">
            <a:extLst>
              <a:ext uri="{FF2B5EF4-FFF2-40B4-BE49-F238E27FC236}">
                <a16:creationId xmlns:a16="http://schemas.microsoft.com/office/drawing/2014/main" id="{0329F404-0A31-49A5-AA77-501A2BD12ED0}"/>
              </a:ext>
            </a:extLst>
          </p:cNvPr>
          <p:cNvSpPr txBox="1"/>
          <p:nvPr/>
        </p:nvSpPr>
        <p:spPr>
          <a:xfrm>
            <a:off x="4738500" y="1208274"/>
            <a:ext cx="17507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Verksamhetsbesök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Nätverkande, synliggöra ledning och stödfunktioner.</a:t>
            </a:r>
          </a:p>
          <a:p>
            <a:r>
              <a:rPr lang="sv-SE" sz="800" dirty="0">
                <a:latin typeface="+mj-lt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Medarbetare, chefer, förtroendevalda</a:t>
            </a:r>
          </a:p>
        </p:txBody>
      </p:sp>
      <p:sp>
        <p:nvSpPr>
          <p:cNvPr id="60" name="Rektangel 59">
            <a:extLst>
              <a:ext uri="{FF2B5EF4-FFF2-40B4-BE49-F238E27FC236}">
                <a16:creationId xmlns:a16="http://schemas.microsoft.com/office/drawing/2014/main" id="{BA77C06F-A36E-45B0-99BB-96B9D2D2FE52}"/>
              </a:ext>
            </a:extLst>
          </p:cNvPr>
          <p:cNvSpPr/>
          <p:nvPr/>
        </p:nvSpPr>
        <p:spPr>
          <a:xfrm>
            <a:off x="4474026" y="1996862"/>
            <a:ext cx="2015237" cy="637224"/>
          </a:xfrm>
          <a:prstGeom prst="rect">
            <a:avLst/>
          </a:prstGeom>
          <a:solidFill>
            <a:srgbClr val="00736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61" name="textruta 60">
            <a:extLst>
              <a:ext uri="{FF2B5EF4-FFF2-40B4-BE49-F238E27FC236}">
                <a16:creationId xmlns:a16="http://schemas.microsoft.com/office/drawing/2014/main" id="{9862D9F1-D611-4F66-ADC4-D3C4097D963E}"/>
              </a:ext>
            </a:extLst>
          </p:cNvPr>
          <p:cNvSpPr txBox="1"/>
          <p:nvPr/>
        </p:nvSpPr>
        <p:spPr>
          <a:xfrm>
            <a:off x="4732414" y="1994678"/>
            <a:ext cx="17507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Enskilda avstämningsmöten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Uppföljning av uppdrag, motivera till fortsatt arbete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Enskilda medarbetare/chefer</a:t>
            </a:r>
          </a:p>
        </p:txBody>
      </p:sp>
      <p:sp>
        <p:nvSpPr>
          <p:cNvPr id="62" name="Rektangel 61">
            <a:extLst>
              <a:ext uri="{FF2B5EF4-FFF2-40B4-BE49-F238E27FC236}">
                <a16:creationId xmlns:a16="http://schemas.microsoft.com/office/drawing/2014/main" id="{D753B94B-612E-46FF-B04C-AFE177E79047}"/>
              </a:ext>
            </a:extLst>
          </p:cNvPr>
          <p:cNvSpPr/>
          <p:nvPr/>
        </p:nvSpPr>
        <p:spPr>
          <a:xfrm>
            <a:off x="6533995" y="1262982"/>
            <a:ext cx="2015237" cy="637224"/>
          </a:xfrm>
          <a:prstGeom prst="rect">
            <a:avLst/>
          </a:prstGeom>
          <a:solidFill>
            <a:srgbClr val="007FB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63" name="textruta 62">
            <a:extLst>
              <a:ext uri="{FF2B5EF4-FFF2-40B4-BE49-F238E27FC236}">
                <a16:creationId xmlns:a16="http://schemas.microsoft.com/office/drawing/2014/main" id="{89DD02E4-2146-4DB2-9C70-9E08020F9728}"/>
              </a:ext>
            </a:extLst>
          </p:cNvPr>
          <p:cNvSpPr txBox="1"/>
          <p:nvPr/>
        </p:nvSpPr>
        <p:spPr>
          <a:xfrm>
            <a:off x="6754641" y="1260798"/>
            <a:ext cx="17929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Arbetsplatsträffar (APT)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Lyfta frågor om mål, arbetsmiljö och rutiner som kräver dialog. 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Medarbetare, skyddsombud</a:t>
            </a:r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76D10361-F876-4D80-B674-23DB02B980C8}"/>
              </a:ext>
            </a:extLst>
          </p:cNvPr>
          <p:cNvSpPr/>
          <p:nvPr/>
        </p:nvSpPr>
        <p:spPr>
          <a:xfrm>
            <a:off x="6533995" y="1937719"/>
            <a:ext cx="2015237" cy="598861"/>
          </a:xfrm>
          <a:prstGeom prst="rect">
            <a:avLst/>
          </a:prstGeom>
          <a:solidFill>
            <a:srgbClr val="007FB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65" name="textruta 64">
            <a:extLst>
              <a:ext uri="{FF2B5EF4-FFF2-40B4-BE49-F238E27FC236}">
                <a16:creationId xmlns:a16="http://schemas.microsoft.com/office/drawing/2014/main" id="{510EE4A9-1621-46EB-8B57-DE1DC0F16AD5}"/>
              </a:ext>
            </a:extLst>
          </p:cNvPr>
          <p:cNvSpPr txBox="1"/>
          <p:nvPr/>
        </p:nvSpPr>
        <p:spPr>
          <a:xfrm>
            <a:off x="6754641" y="1935535"/>
            <a:ext cx="17521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Tvärgruppsmöten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Lösa uppdrag som involverar flera verksamheter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Medarbetare, chefer</a:t>
            </a:r>
          </a:p>
        </p:txBody>
      </p:sp>
      <p:sp>
        <p:nvSpPr>
          <p:cNvPr id="66" name="Rektangel 65">
            <a:extLst>
              <a:ext uri="{FF2B5EF4-FFF2-40B4-BE49-F238E27FC236}">
                <a16:creationId xmlns:a16="http://schemas.microsoft.com/office/drawing/2014/main" id="{01A2F72D-B050-4CFE-BA45-2DDA371F58AA}"/>
              </a:ext>
            </a:extLst>
          </p:cNvPr>
          <p:cNvSpPr/>
          <p:nvPr/>
        </p:nvSpPr>
        <p:spPr>
          <a:xfrm>
            <a:off x="6533995" y="3954544"/>
            <a:ext cx="2015237" cy="627521"/>
          </a:xfrm>
          <a:prstGeom prst="rect">
            <a:avLst/>
          </a:prstGeom>
          <a:solidFill>
            <a:srgbClr val="007FB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67" name="textruta 66">
            <a:extLst>
              <a:ext uri="{FF2B5EF4-FFF2-40B4-BE49-F238E27FC236}">
                <a16:creationId xmlns:a16="http://schemas.microsoft.com/office/drawing/2014/main" id="{80DA8413-82C4-47D6-9B0C-D198BA31F557}"/>
              </a:ext>
            </a:extLst>
          </p:cNvPr>
          <p:cNvSpPr txBox="1"/>
          <p:nvPr/>
        </p:nvSpPr>
        <p:spPr>
          <a:xfrm>
            <a:off x="6754641" y="3952310"/>
            <a:ext cx="1949591" cy="629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Fackliga samverkansmöten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Informera om förändringar i organisation, uppdrag, processer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Fackliga representanter</a:t>
            </a:r>
          </a:p>
        </p:txBody>
      </p:sp>
      <p:sp>
        <p:nvSpPr>
          <p:cNvPr id="68" name="Rektangel 67">
            <a:extLst>
              <a:ext uri="{FF2B5EF4-FFF2-40B4-BE49-F238E27FC236}">
                <a16:creationId xmlns:a16="http://schemas.microsoft.com/office/drawing/2014/main" id="{D3DDC466-A105-4BEE-B9D4-3CBBE15FBD63}"/>
              </a:ext>
            </a:extLst>
          </p:cNvPr>
          <p:cNvSpPr/>
          <p:nvPr/>
        </p:nvSpPr>
        <p:spPr>
          <a:xfrm>
            <a:off x="6533995" y="3303951"/>
            <a:ext cx="2015237" cy="613369"/>
          </a:xfrm>
          <a:prstGeom prst="rect">
            <a:avLst/>
          </a:prstGeom>
          <a:solidFill>
            <a:srgbClr val="007FB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69" name="textruta 68">
            <a:extLst>
              <a:ext uri="{FF2B5EF4-FFF2-40B4-BE49-F238E27FC236}">
                <a16:creationId xmlns:a16="http://schemas.microsoft.com/office/drawing/2014/main" id="{DFD2D5AA-09B3-4A4C-B016-C15C589708DC}"/>
              </a:ext>
            </a:extLst>
          </p:cNvPr>
          <p:cNvSpPr txBox="1"/>
          <p:nvPr/>
        </p:nvSpPr>
        <p:spPr>
          <a:xfrm>
            <a:off x="6754641" y="3301767"/>
            <a:ext cx="17929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Medarbetar- &amp; lönesamtal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Feedback, mål på medarbetarnivå, </a:t>
            </a:r>
            <a:br>
              <a:rPr lang="sv-SE" sz="800" dirty="0">
                <a:latin typeface="Barlow Semi Condensed" panose="00000506000000000000" pitchFamily="50" charset="0"/>
              </a:rPr>
            </a:br>
            <a:r>
              <a:rPr lang="sv-SE" sz="800" dirty="0">
                <a:latin typeface="Barlow Semi Condensed" panose="00000506000000000000" pitchFamily="50" charset="0"/>
              </a:rPr>
              <a:t>behov av kompetensutveckling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Medarbetare</a:t>
            </a:r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8D37A294-6FB2-4AF3-BF9E-F32A65221C86}"/>
              </a:ext>
            </a:extLst>
          </p:cNvPr>
          <p:cNvSpPr/>
          <p:nvPr/>
        </p:nvSpPr>
        <p:spPr>
          <a:xfrm>
            <a:off x="6533995" y="684143"/>
            <a:ext cx="2015237" cy="544891"/>
          </a:xfrm>
          <a:prstGeom prst="rect">
            <a:avLst/>
          </a:prstGeom>
          <a:solidFill>
            <a:srgbClr val="007FB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75" name="textruta 74">
            <a:extLst>
              <a:ext uri="{FF2B5EF4-FFF2-40B4-BE49-F238E27FC236}">
                <a16:creationId xmlns:a16="http://schemas.microsoft.com/office/drawing/2014/main" id="{4AADA5B8-6415-4850-96CC-D4887858243F}"/>
              </a:ext>
            </a:extLst>
          </p:cNvPr>
          <p:cNvSpPr txBox="1"/>
          <p:nvPr/>
        </p:nvSpPr>
        <p:spPr>
          <a:xfrm>
            <a:off x="6754641" y="681959"/>
            <a:ext cx="17929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Enhetsmöten</a:t>
            </a:r>
          </a:p>
          <a:p>
            <a:r>
              <a:rPr lang="sv-SE" sz="800" dirty="0">
                <a:latin typeface="+mj-lt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Koordinera aktiviteter/uppdrag </a:t>
            </a:r>
            <a:r>
              <a:rPr lang="sv-SE" sz="800" dirty="0">
                <a:latin typeface="+mj-lt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Medarbetare på enheten</a:t>
            </a:r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4FEBAA5F-233A-42F7-93A4-64ED2B2CE803}"/>
              </a:ext>
            </a:extLst>
          </p:cNvPr>
          <p:cNvSpPr/>
          <p:nvPr/>
        </p:nvSpPr>
        <p:spPr>
          <a:xfrm>
            <a:off x="4480112" y="2668429"/>
            <a:ext cx="2015237" cy="799416"/>
          </a:xfrm>
          <a:prstGeom prst="rect">
            <a:avLst/>
          </a:prstGeom>
          <a:solidFill>
            <a:srgbClr val="00736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77" name="textruta 76">
            <a:extLst>
              <a:ext uri="{FF2B5EF4-FFF2-40B4-BE49-F238E27FC236}">
                <a16:creationId xmlns:a16="http://schemas.microsoft.com/office/drawing/2014/main" id="{F6058923-3EA5-4512-8E4F-A2494DB8571B}"/>
              </a:ext>
            </a:extLst>
          </p:cNvPr>
          <p:cNvSpPr txBox="1"/>
          <p:nvPr/>
        </p:nvSpPr>
        <p:spPr>
          <a:xfrm>
            <a:off x="4738500" y="2666245"/>
            <a:ext cx="17507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Inspirations-/temadagar</a:t>
            </a:r>
            <a:r>
              <a:rPr lang="sv-SE" sz="1200" dirty="0">
                <a:latin typeface="+mj-lt"/>
              </a:rPr>
              <a:t> </a:t>
            </a:r>
            <a:br>
              <a:rPr lang="sv-SE" sz="1200" dirty="0">
                <a:latin typeface="+mj-lt"/>
              </a:rPr>
            </a:br>
            <a:r>
              <a:rPr lang="sv-SE" sz="800" dirty="0">
                <a:latin typeface="+mj-lt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Inspiration, erfarenhetsutbyte, delaktighet, kunskap, nätverkande.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Chefer, medarbetare, förtroendevalda</a:t>
            </a:r>
          </a:p>
        </p:txBody>
      </p:sp>
      <p:sp>
        <p:nvSpPr>
          <p:cNvPr id="78" name="Rektangel 77">
            <a:extLst>
              <a:ext uri="{FF2B5EF4-FFF2-40B4-BE49-F238E27FC236}">
                <a16:creationId xmlns:a16="http://schemas.microsoft.com/office/drawing/2014/main" id="{E95B6DB4-0A7E-4867-A921-B88CDA210330}"/>
              </a:ext>
            </a:extLst>
          </p:cNvPr>
          <p:cNvSpPr/>
          <p:nvPr/>
        </p:nvSpPr>
        <p:spPr>
          <a:xfrm>
            <a:off x="6533995" y="2575732"/>
            <a:ext cx="2015237" cy="698020"/>
          </a:xfrm>
          <a:prstGeom prst="rect">
            <a:avLst/>
          </a:prstGeom>
          <a:solidFill>
            <a:srgbClr val="007FB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79" name="textruta 78">
            <a:extLst>
              <a:ext uri="{FF2B5EF4-FFF2-40B4-BE49-F238E27FC236}">
                <a16:creationId xmlns:a16="http://schemas.microsoft.com/office/drawing/2014/main" id="{FA4AD0AC-DD96-43EA-8BCD-1BFC4EFDD34A}"/>
              </a:ext>
            </a:extLst>
          </p:cNvPr>
          <p:cNvSpPr txBox="1"/>
          <p:nvPr/>
        </p:nvSpPr>
        <p:spPr>
          <a:xfrm>
            <a:off x="6754641" y="2587616"/>
            <a:ext cx="17929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Ledningsgruppsmöten</a:t>
            </a:r>
          </a:p>
          <a:p>
            <a:r>
              <a:rPr lang="sv-SE" sz="800" dirty="0">
                <a:latin typeface="+mj-lt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Beslut som påverkar flera verksamheter, samråda i olika frågor</a:t>
            </a:r>
          </a:p>
          <a:p>
            <a:r>
              <a:rPr lang="sv-SE" sz="800" dirty="0">
                <a:latin typeface="+mj-lt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Chefer</a:t>
            </a:r>
          </a:p>
        </p:txBody>
      </p:sp>
      <p:sp>
        <p:nvSpPr>
          <p:cNvPr id="80" name="Rektangel 79">
            <a:extLst>
              <a:ext uri="{FF2B5EF4-FFF2-40B4-BE49-F238E27FC236}">
                <a16:creationId xmlns:a16="http://schemas.microsoft.com/office/drawing/2014/main" id="{5AACB3E7-042E-40C9-84A6-64C35932C098}"/>
              </a:ext>
            </a:extLst>
          </p:cNvPr>
          <p:cNvSpPr/>
          <p:nvPr/>
        </p:nvSpPr>
        <p:spPr>
          <a:xfrm>
            <a:off x="2424617" y="3185799"/>
            <a:ext cx="2015237" cy="656622"/>
          </a:xfrm>
          <a:prstGeom prst="rect">
            <a:avLst/>
          </a:prstGeom>
          <a:solidFill>
            <a:srgbClr val="4E801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81" name="textruta 80">
            <a:extLst>
              <a:ext uri="{FF2B5EF4-FFF2-40B4-BE49-F238E27FC236}">
                <a16:creationId xmlns:a16="http://schemas.microsoft.com/office/drawing/2014/main" id="{493CE3B0-BE0B-4FEF-A763-3227DDCCBFCD}"/>
              </a:ext>
            </a:extLst>
          </p:cNvPr>
          <p:cNvSpPr txBox="1"/>
          <p:nvPr/>
        </p:nvSpPr>
        <p:spPr>
          <a:xfrm>
            <a:off x="2693261" y="3190648"/>
            <a:ext cx="17449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Personaltidning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Lyfta goda exempel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Medarbetare, chefer, förtroendevalda</a:t>
            </a:r>
          </a:p>
        </p:txBody>
      </p:sp>
      <p:sp>
        <p:nvSpPr>
          <p:cNvPr id="84" name="Rektangel 83">
            <a:extLst>
              <a:ext uri="{FF2B5EF4-FFF2-40B4-BE49-F238E27FC236}">
                <a16:creationId xmlns:a16="http://schemas.microsoft.com/office/drawing/2014/main" id="{DDFCA9B1-4919-487A-9480-6ABD51387D8B}"/>
              </a:ext>
            </a:extLst>
          </p:cNvPr>
          <p:cNvSpPr/>
          <p:nvPr/>
        </p:nvSpPr>
        <p:spPr>
          <a:xfrm>
            <a:off x="2426229" y="3871984"/>
            <a:ext cx="2015237" cy="710080"/>
          </a:xfrm>
          <a:prstGeom prst="rect">
            <a:avLst/>
          </a:prstGeom>
          <a:solidFill>
            <a:srgbClr val="4E801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85" name="textruta 84">
            <a:extLst>
              <a:ext uri="{FF2B5EF4-FFF2-40B4-BE49-F238E27FC236}">
                <a16:creationId xmlns:a16="http://schemas.microsoft.com/office/drawing/2014/main" id="{9C271F84-6B09-41F7-BB99-F92A88D33BCD}"/>
              </a:ext>
            </a:extLst>
          </p:cNvPr>
          <p:cNvSpPr txBox="1"/>
          <p:nvPr/>
        </p:nvSpPr>
        <p:spPr>
          <a:xfrm>
            <a:off x="2694873" y="3869800"/>
            <a:ext cx="17449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Nyhetsbrev chefer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Samlad info om uppdrag kopplat till chefers </a:t>
            </a:r>
            <a:r>
              <a:rPr lang="sv-SE" sz="800" dirty="0" err="1">
                <a:latin typeface="Barlow Semi Condensed" panose="00000506000000000000" pitchFamily="50" charset="0"/>
              </a:rPr>
              <a:t>årshjul</a:t>
            </a:r>
            <a:r>
              <a:rPr lang="sv-SE" sz="800" dirty="0">
                <a:latin typeface="Barlow Semi Condensed" panose="00000506000000000000" pitchFamily="50" charset="0"/>
              </a:rPr>
              <a:t>.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Chefer</a:t>
            </a:r>
          </a:p>
        </p:txBody>
      </p:sp>
      <p:sp>
        <p:nvSpPr>
          <p:cNvPr id="86" name="Rektangel 85">
            <a:extLst>
              <a:ext uri="{FF2B5EF4-FFF2-40B4-BE49-F238E27FC236}">
                <a16:creationId xmlns:a16="http://schemas.microsoft.com/office/drawing/2014/main" id="{D2F41DCF-84A2-40E3-AB8B-FC5E79C1CFAD}"/>
              </a:ext>
            </a:extLst>
          </p:cNvPr>
          <p:cNvSpPr/>
          <p:nvPr/>
        </p:nvSpPr>
        <p:spPr>
          <a:xfrm>
            <a:off x="4480112" y="3496157"/>
            <a:ext cx="2015237" cy="1085907"/>
          </a:xfrm>
          <a:prstGeom prst="rect">
            <a:avLst/>
          </a:prstGeom>
          <a:solidFill>
            <a:srgbClr val="00736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87" name="textruta 86">
            <a:extLst>
              <a:ext uri="{FF2B5EF4-FFF2-40B4-BE49-F238E27FC236}">
                <a16:creationId xmlns:a16="http://schemas.microsoft.com/office/drawing/2014/main" id="{D8480E9F-FF76-4E5D-952C-51580AEC909C}"/>
              </a:ext>
            </a:extLst>
          </p:cNvPr>
          <p:cNvSpPr txBox="1"/>
          <p:nvPr/>
        </p:nvSpPr>
        <p:spPr>
          <a:xfrm>
            <a:off x="4738500" y="3522839"/>
            <a:ext cx="17507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>
                <a:latin typeface="+mj-lt"/>
              </a:rPr>
              <a:t>Instagram</a:t>
            </a:r>
            <a:r>
              <a:rPr lang="sv-SE" sz="1000" dirty="0">
                <a:latin typeface="+mj-lt"/>
              </a:rPr>
              <a:t> (Motala kommun)</a:t>
            </a:r>
            <a:br>
              <a:rPr lang="sv-SE" sz="1000" dirty="0">
                <a:latin typeface="+mj-lt"/>
              </a:rPr>
            </a:br>
            <a:r>
              <a:rPr lang="sv-SE" sz="800" dirty="0">
                <a:latin typeface="Barlow Semi Condensed SemiBold" panose="00000706000000000000" pitchFamily="50" charset="0"/>
              </a:rPr>
              <a:t>Syfte: </a:t>
            </a:r>
            <a:r>
              <a:rPr lang="sv-SE" sz="800" dirty="0">
                <a:latin typeface="Barlow Semi Condensed" panose="00000506000000000000" pitchFamily="50" charset="0"/>
              </a:rPr>
              <a:t>Synliggöra våra medarbetar och kommunen olika uppdrag, ökad stolthet</a:t>
            </a:r>
          </a:p>
          <a:p>
            <a:r>
              <a:rPr lang="sv-SE" sz="800" dirty="0">
                <a:latin typeface="Barlow Semi Condensed SemiBold" panose="00000706000000000000" pitchFamily="50" charset="0"/>
              </a:rPr>
              <a:t>Målgrupp: </a:t>
            </a:r>
            <a:r>
              <a:rPr lang="sv-SE" sz="800" dirty="0">
                <a:latin typeface="Barlow Semi Condensed" panose="00000506000000000000" pitchFamily="50" charset="0"/>
              </a:rPr>
              <a:t>Medarbetare, chefer, förtroendevalda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AF15F7AC-EEF2-44A7-841D-404DE2D6E1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21106" y="1273392"/>
            <a:ext cx="457200" cy="457200"/>
          </a:xfrm>
          <a:prstGeom prst="rect">
            <a:avLst/>
          </a:prstGeom>
        </p:spPr>
      </p:pic>
      <p:sp>
        <p:nvSpPr>
          <p:cNvPr id="48" name="Flödesschema: Alternativ process 47">
            <a:extLst>
              <a:ext uri="{FF2B5EF4-FFF2-40B4-BE49-F238E27FC236}">
                <a16:creationId xmlns:a16="http://schemas.microsoft.com/office/drawing/2014/main" id="{AE5976E5-4E2A-4A50-A3D4-B00B5230354C}"/>
              </a:ext>
            </a:extLst>
          </p:cNvPr>
          <p:cNvSpPr/>
          <p:nvPr/>
        </p:nvSpPr>
        <p:spPr>
          <a:xfrm>
            <a:off x="454658" y="2285362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70" name="Flödesschema: Alternativ process 69">
            <a:extLst>
              <a:ext uri="{FF2B5EF4-FFF2-40B4-BE49-F238E27FC236}">
                <a16:creationId xmlns:a16="http://schemas.microsoft.com/office/drawing/2014/main" id="{F4788260-4894-4C48-88AF-24C9512C5B3C}"/>
              </a:ext>
            </a:extLst>
          </p:cNvPr>
          <p:cNvSpPr/>
          <p:nvPr/>
        </p:nvSpPr>
        <p:spPr>
          <a:xfrm>
            <a:off x="454658" y="2926917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71" name="Flödesschema: Alternativ process 70">
            <a:extLst>
              <a:ext uri="{FF2B5EF4-FFF2-40B4-BE49-F238E27FC236}">
                <a16:creationId xmlns:a16="http://schemas.microsoft.com/office/drawing/2014/main" id="{5BE0B428-90B2-47D4-BC97-CB5214E72CDB}"/>
              </a:ext>
            </a:extLst>
          </p:cNvPr>
          <p:cNvSpPr/>
          <p:nvPr/>
        </p:nvSpPr>
        <p:spPr>
          <a:xfrm>
            <a:off x="454658" y="3654357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72" name="Flödesschema: Alternativ process 71">
            <a:extLst>
              <a:ext uri="{FF2B5EF4-FFF2-40B4-BE49-F238E27FC236}">
                <a16:creationId xmlns:a16="http://schemas.microsoft.com/office/drawing/2014/main" id="{FAD0CC8F-169D-4D6F-923F-3090E592587A}"/>
              </a:ext>
            </a:extLst>
          </p:cNvPr>
          <p:cNvSpPr/>
          <p:nvPr/>
        </p:nvSpPr>
        <p:spPr>
          <a:xfrm>
            <a:off x="2507893" y="1789308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73" name="Flödesschema: Alternativ process 72">
            <a:extLst>
              <a:ext uri="{FF2B5EF4-FFF2-40B4-BE49-F238E27FC236}">
                <a16:creationId xmlns:a16="http://schemas.microsoft.com/office/drawing/2014/main" id="{06E4AE63-4D1C-4D64-984C-ABD3DE7D6456}"/>
              </a:ext>
            </a:extLst>
          </p:cNvPr>
          <p:cNvSpPr/>
          <p:nvPr/>
        </p:nvSpPr>
        <p:spPr>
          <a:xfrm>
            <a:off x="2507893" y="2578347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2" name="Flödesschema: Alternativ process 81">
            <a:extLst>
              <a:ext uri="{FF2B5EF4-FFF2-40B4-BE49-F238E27FC236}">
                <a16:creationId xmlns:a16="http://schemas.microsoft.com/office/drawing/2014/main" id="{B8E3500F-B651-4CF2-9C82-7ED9EDA529C4}"/>
              </a:ext>
            </a:extLst>
          </p:cNvPr>
          <p:cNvSpPr/>
          <p:nvPr/>
        </p:nvSpPr>
        <p:spPr>
          <a:xfrm>
            <a:off x="2507893" y="3249398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3" name="Flödesschema: Alternativ process 82">
            <a:extLst>
              <a:ext uri="{FF2B5EF4-FFF2-40B4-BE49-F238E27FC236}">
                <a16:creationId xmlns:a16="http://schemas.microsoft.com/office/drawing/2014/main" id="{75907E65-CD17-402A-9721-97EC3CF19490}"/>
              </a:ext>
            </a:extLst>
          </p:cNvPr>
          <p:cNvSpPr/>
          <p:nvPr/>
        </p:nvSpPr>
        <p:spPr>
          <a:xfrm>
            <a:off x="2507893" y="3942572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8" name="Flödesschema: Alternativ process 87">
            <a:extLst>
              <a:ext uri="{FF2B5EF4-FFF2-40B4-BE49-F238E27FC236}">
                <a16:creationId xmlns:a16="http://schemas.microsoft.com/office/drawing/2014/main" id="{AF692A10-36AD-4906-85E8-9068B7B2B1B9}"/>
              </a:ext>
            </a:extLst>
          </p:cNvPr>
          <p:cNvSpPr/>
          <p:nvPr/>
        </p:nvSpPr>
        <p:spPr>
          <a:xfrm>
            <a:off x="4547617" y="1273392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9" name="Flödesschema: Alternativ process 88">
            <a:extLst>
              <a:ext uri="{FF2B5EF4-FFF2-40B4-BE49-F238E27FC236}">
                <a16:creationId xmlns:a16="http://schemas.microsoft.com/office/drawing/2014/main" id="{AEBE38E9-359B-40C3-AC3E-0A5E96A6BD94}"/>
              </a:ext>
            </a:extLst>
          </p:cNvPr>
          <p:cNvSpPr/>
          <p:nvPr/>
        </p:nvSpPr>
        <p:spPr>
          <a:xfrm>
            <a:off x="4547617" y="2062430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0" name="Flödesschema: Alternativ process 89">
            <a:extLst>
              <a:ext uri="{FF2B5EF4-FFF2-40B4-BE49-F238E27FC236}">
                <a16:creationId xmlns:a16="http://schemas.microsoft.com/office/drawing/2014/main" id="{9D3B2B68-ED01-4516-BF00-B259AF8E3E9C}"/>
              </a:ext>
            </a:extLst>
          </p:cNvPr>
          <p:cNvSpPr/>
          <p:nvPr/>
        </p:nvSpPr>
        <p:spPr>
          <a:xfrm>
            <a:off x="4547617" y="2748230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1" name="Flödesschema: Alternativ process 90">
            <a:extLst>
              <a:ext uri="{FF2B5EF4-FFF2-40B4-BE49-F238E27FC236}">
                <a16:creationId xmlns:a16="http://schemas.microsoft.com/office/drawing/2014/main" id="{DB056AB8-B502-461F-98C9-4BA87ACC7806}"/>
              </a:ext>
            </a:extLst>
          </p:cNvPr>
          <p:cNvSpPr/>
          <p:nvPr/>
        </p:nvSpPr>
        <p:spPr>
          <a:xfrm>
            <a:off x="4547617" y="3590208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2" name="Flödesschema: Alternativ process 91">
            <a:extLst>
              <a:ext uri="{FF2B5EF4-FFF2-40B4-BE49-F238E27FC236}">
                <a16:creationId xmlns:a16="http://schemas.microsoft.com/office/drawing/2014/main" id="{734D0FA0-96E9-4D73-851C-9F0AF8B4E104}"/>
              </a:ext>
            </a:extLst>
          </p:cNvPr>
          <p:cNvSpPr/>
          <p:nvPr/>
        </p:nvSpPr>
        <p:spPr>
          <a:xfrm>
            <a:off x="6592900" y="761132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3" name="Flödesschema: Alternativ process 92">
            <a:extLst>
              <a:ext uri="{FF2B5EF4-FFF2-40B4-BE49-F238E27FC236}">
                <a16:creationId xmlns:a16="http://schemas.microsoft.com/office/drawing/2014/main" id="{A45F2AEB-4187-4946-A539-7DA86B1893CB}"/>
              </a:ext>
            </a:extLst>
          </p:cNvPr>
          <p:cNvSpPr/>
          <p:nvPr/>
        </p:nvSpPr>
        <p:spPr>
          <a:xfrm>
            <a:off x="6592900" y="1321571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4" name="Flödesschema: Alternativ process 93">
            <a:extLst>
              <a:ext uri="{FF2B5EF4-FFF2-40B4-BE49-F238E27FC236}">
                <a16:creationId xmlns:a16="http://schemas.microsoft.com/office/drawing/2014/main" id="{12FDF01B-4B39-4981-9F6B-6D6A0C2C99B6}"/>
              </a:ext>
            </a:extLst>
          </p:cNvPr>
          <p:cNvSpPr/>
          <p:nvPr/>
        </p:nvSpPr>
        <p:spPr>
          <a:xfrm>
            <a:off x="6592900" y="2007371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5" name="Flödesschema: Alternativ process 94">
            <a:extLst>
              <a:ext uri="{FF2B5EF4-FFF2-40B4-BE49-F238E27FC236}">
                <a16:creationId xmlns:a16="http://schemas.microsoft.com/office/drawing/2014/main" id="{6B9FBA0D-01AA-4ED5-95C6-72BBE99B99C7}"/>
              </a:ext>
            </a:extLst>
          </p:cNvPr>
          <p:cNvSpPr/>
          <p:nvPr/>
        </p:nvSpPr>
        <p:spPr>
          <a:xfrm>
            <a:off x="6592900" y="2663674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6" name="Flödesschema: Alternativ process 95">
            <a:extLst>
              <a:ext uri="{FF2B5EF4-FFF2-40B4-BE49-F238E27FC236}">
                <a16:creationId xmlns:a16="http://schemas.microsoft.com/office/drawing/2014/main" id="{CC68D2AB-6F3F-4C4A-956E-075EE370B13D}"/>
              </a:ext>
            </a:extLst>
          </p:cNvPr>
          <p:cNvSpPr/>
          <p:nvPr/>
        </p:nvSpPr>
        <p:spPr>
          <a:xfrm>
            <a:off x="6592900" y="3371596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97" name="Flödesschema: Alternativ process 96">
            <a:extLst>
              <a:ext uri="{FF2B5EF4-FFF2-40B4-BE49-F238E27FC236}">
                <a16:creationId xmlns:a16="http://schemas.microsoft.com/office/drawing/2014/main" id="{59B49C48-BB0C-4E2A-AA2A-99741200CCE0}"/>
              </a:ext>
            </a:extLst>
          </p:cNvPr>
          <p:cNvSpPr/>
          <p:nvPr/>
        </p:nvSpPr>
        <p:spPr>
          <a:xfrm>
            <a:off x="6592900" y="4027899"/>
            <a:ext cx="171619" cy="171619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158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D51C39-22A3-4D92-A5EA-BDC066846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Annonsera i rätt plattform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346CDE2-E1CA-4C0C-BA70-A25855D79E6A}"/>
              </a:ext>
            </a:extLst>
          </p:cNvPr>
          <p:cNvGraphicFramePr>
            <a:graphicFrameLocks noGrp="1"/>
          </p:cNvGraphicFramePr>
          <p:nvPr/>
        </p:nvGraphicFramePr>
        <p:xfrm>
          <a:off x="395591" y="1227170"/>
          <a:ext cx="8241002" cy="2838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002">
                  <a:extLst>
                    <a:ext uri="{9D8B030D-6E8A-4147-A177-3AD203B41FA5}">
                      <a16:colId xmlns:a16="http://schemas.microsoft.com/office/drawing/2014/main" val="3014175887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87354483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260679107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44239425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1780190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679919814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3565995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23951037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081199972"/>
                    </a:ext>
                  </a:extLst>
                </a:gridCol>
              </a:tblGrid>
              <a:tr h="373830">
                <a:tc>
                  <a:txBody>
                    <a:bodyPr/>
                    <a:lstStyle/>
                    <a:p>
                      <a:r>
                        <a:rPr lang="sv-SE" sz="1100" b="0" dirty="0">
                          <a:latin typeface="+mj-lt"/>
                        </a:rPr>
                        <a:t>Kanal/generation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0" dirty="0">
                          <a:latin typeface="+mj-lt"/>
                        </a:rPr>
                        <a:t>10-talist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0" dirty="0">
                          <a:latin typeface="+mj-lt"/>
                        </a:rPr>
                        <a:t>00-talist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0" dirty="0">
                          <a:latin typeface="+mj-lt"/>
                        </a:rPr>
                        <a:t>90-talist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0" dirty="0">
                          <a:latin typeface="+mj-lt"/>
                        </a:rPr>
                        <a:t>80-talist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0" dirty="0">
                          <a:latin typeface="+mj-lt"/>
                        </a:rPr>
                        <a:t>70-talist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0" dirty="0">
                          <a:latin typeface="+mj-lt"/>
                        </a:rPr>
                        <a:t>60-talist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0" dirty="0">
                          <a:latin typeface="+mj-lt"/>
                        </a:rPr>
                        <a:t>50-talist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0" dirty="0">
                          <a:latin typeface="+mj-lt"/>
                        </a:rPr>
                        <a:t>40-talist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8250286"/>
                  </a:ext>
                </a:extLst>
              </a:tr>
              <a:tr h="616291">
                <a:tc>
                  <a:txBody>
                    <a:bodyPr/>
                    <a:lstStyle/>
                    <a:p>
                      <a:r>
                        <a:rPr lang="sv-SE" dirty="0"/>
                        <a:t>Youtube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9221153"/>
                  </a:ext>
                </a:extLst>
              </a:tr>
              <a:tr h="616291">
                <a:tc>
                  <a:txBody>
                    <a:bodyPr/>
                    <a:lstStyle/>
                    <a:p>
                      <a:r>
                        <a:rPr lang="sv-SE" dirty="0"/>
                        <a:t>Facebook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6708715"/>
                  </a:ext>
                </a:extLst>
              </a:tr>
              <a:tr h="616291">
                <a:tc>
                  <a:txBody>
                    <a:bodyPr/>
                    <a:lstStyle/>
                    <a:p>
                      <a:r>
                        <a:rPr lang="sv-SE" dirty="0" err="1"/>
                        <a:t>Instagram</a:t>
                      </a:r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3189819"/>
                  </a:ext>
                </a:extLst>
              </a:tr>
              <a:tr h="616291">
                <a:tc>
                  <a:txBody>
                    <a:bodyPr/>
                    <a:lstStyle/>
                    <a:p>
                      <a:r>
                        <a:rPr lang="sv-SE" dirty="0" err="1"/>
                        <a:t>Snapchat</a:t>
                      </a:r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007FA3"/>
                          </a:solidFill>
                          <a:sym typeface="Wingdings" panose="05000000000000000000" pitchFamily="2" charset="2"/>
                        </a:rPr>
                        <a:t></a:t>
                      </a:r>
                      <a:endParaRPr lang="sv-SE" dirty="0">
                        <a:solidFill>
                          <a:srgbClr val="007F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0210601"/>
                  </a:ext>
                </a:extLst>
              </a:tr>
            </a:tbl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77F5D18B-D198-45E1-B3D2-C65CAC69761F}"/>
              </a:ext>
            </a:extLst>
          </p:cNvPr>
          <p:cNvSpPr txBox="1"/>
          <p:nvPr/>
        </p:nvSpPr>
        <p:spPr>
          <a:xfrm>
            <a:off x="395591" y="4215318"/>
            <a:ext cx="8241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00" dirty="0"/>
              <a:t>Källa: Svenskarna och internet 2024. Valet baseras på plattform &gt; 40% daglig användning i aktuell åldersgrupp. </a:t>
            </a:r>
            <a:br>
              <a:rPr lang="sv-SE" sz="700" dirty="0"/>
            </a:br>
            <a:r>
              <a:rPr lang="sv-SE" sz="700" dirty="0"/>
              <a:t>Andra sociala medier används inte </a:t>
            </a:r>
            <a:r>
              <a:rPr lang="sv-SE" sz="700" dirty="0" err="1"/>
              <a:t>pga</a:t>
            </a:r>
            <a:r>
              <a:rPr lang="sv-SE" sz="700" dirty="0"/>
              <a:t> för låg andel användare och/eller av säkerhetsmässiga skäl. </a:t>
            </a:r>
          </a:p>
        </p:txBody>
      </p:sp>
    </p:spTree>
    <p:extLst>
      <p:ext uri="{BB962C8B-B14F-4D97-AF65-F5344CB8AC3E}">
        <p14:creationId xmlns:p14="http://schemas.microsoft.com/office/powerpoint/2010/main" val="134318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Motala kommun">
      <a:dk1>
        <a:srgbClr val="000000"/>
      </a:dk1>
      <a:lt1>
        <a:srgbClr val="FFFFFF"/>
      </a:lt1>
      <a:dk2>
        <a:srgbClr val="515151"/>
      </a:dk2>
      <a:lt2>
        <a:srgbClr val="E7E6E6"/>
      </a:lt2>
      <a:accent1>
        <a:srgbClr val="007FA3"/>
      </a:accent1>
      <a:accent2>
        <a:srgbClr val="007367"/>
      </a:accent2>
      <a:accent3>
        <a:srgbClr val="4E801F"/>
      </a:accent3>
      <a:accent4>
        <a:srgbClr val="CA3604"/>
      </a:accent4>
      <a:accent5>
        <a:srgbClr val="B52555"/>
      </a:accent5>
      <a:accent6>
        <a:srgbClr val="003C71"/>
      </a:accent6>
      <a:hlink>
        <a:srgbClr val="007FA3"/>
      </a:hlink>
      <a:folHlink>
        <a:srgbClr val="003C71"/>
      </a:folHlink>
    </a:clrScheme>
    <a:fontScheme name="Anpassat 1">
      <a:majorFont>
        <a:latin typeface="Barlow Semi Condensed Semi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alpha val="5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otalakommun_test" id="{60392D21-73CE-4DE6-9890-5EF7B8BA69BD}" vid="{D347AD52-D9D7-4836-A5A9-4908D0480E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Motalakommun</Template>
  <TotalTime>172785</TotalTime>
  <Words>1562</Words>
  <Application>Microsoft Office PowerPoint</Application>
  <PresentationFormat>Bildspel på skärmen (16:9)</PresentationFormat>
  <Paragraphs>175</Paragraphs>
  <Slides>8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6" baseType="lpstr">
      <vt:lpstr>Barlow Semi Condensed SemiBold</vt:lpstr>
      <vt:lpstr>Barlow Semi Condensed</vt:lpstr>
      <vt:lpstr>Calibri</vt:lpstr>
      <vt:lpstr>Barlow</vt:lpstr>
      <vt:lpstr>Wingdings</vt:lpstr>
      <vt:lpstr>Wingdings 2</vt:lpstr>
      <vt:lpstr>Arial</vt:lpstr>
      <vt:lpstr>Office-tema</vt:lpstr>
      <vt:lpstr>PowerPoint-presentation</vt:lpstr>
      <vt:lpstr>Vad vill du uppnå med din externa kommunikation?</vt:lpstr>
      <vt:lpstr>1. Brådskande information</vt:lpstr>
      <vt:lpstr>2. Informera, skapa insikt</vt:lpstr>
      <vt:lpstr>3. Öka förståelse, inspirera och motivera</vt:lpstr>
      <vt:lpstr>4. Skapa dialog, ändra beteende</vt:lpstr>
      <vt:lpstr>Kommunikationskanaler för  intern kommunikation</vt:lpstr>
      <vt:lpstr>Annonsera i rätt plattform</vt:lpstr>
    </vt:vector>
  </TitlesOfParts>
  <Company>Motala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Frida Dufwenberg</dc:creator>
  <cp:lastModifiedBy>Sofia Löf</cp:lastModifiedBy>
  <cp:revision>518</cp:revision>
  <cp:lastPrinted>2024-02-09T14:43:21Z</cp:lastPrinted>
  <dcterms:created xsi:type="dcterms:W3CDTF">2020-03-09T13:56:37Z</dcterms:created>
  <dcterms:modified xsi:type="dcterms:W3CDTF">2025-11-13T11:45:41Z</dcterms:modified>
</cp:coreProperties>
</file>