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7"/>
  </p:notesMasterIdLst>
  <p:sldIdLst>
    <p:sldId id="257" r:id="rId2"/>
    <p:sldId id="280" r:id="rId3"/>
    <p:sldId id="278" r:id="rId4"/>
    <p:sldId id="259" r:id="rId5"/>
    <p:sldId id="277" r:id="rId6"/>
    <p:sldId id="281" r:id="rId7"/>
    <p:sldId id="269" r:id="rId8"/>
    <p:sldId id="272" r:id="rId9"/>
    <p:sldId id="630" r:id="rId10"/>
    <p:sldId id="262" r:id="rId11"/>
    <p:sldId id="266" r:id="rId12"/>
    <p:sldId id="273" r:id="rId13"/>
    <p:sldId id="264" r:id="rId14"/>
    <p:sldId id="274" r:id="rId15"/>
    <p:sldId id="279" r:id="rId16"/>
  </p:sldIdLst>
  <p:sldSz cx="9144000" cy="5143500" type="screen16x9"/>
  <p:notesSz cx="6858000" cy="9144000"/>
  <p:embeddedFontLst>
    <p:embeddedFont>
      <p:font typeface="Barlow" panose="00000500000000000000" pitchFamily="50" charset="0"/>
      <p:regular r:id="rId18"/>
      <p:bold r:id="rId19"/>
      <p:italic r:id="rId20"/>
      <p:boldItalic r:id="rId21"/>
    </p:embeddedFont>
    <p:embeddedFont>
      <p:font typeface="Barlow Semi Condensed SemiBold" panose="00000706000000000000" pitchFamily="50" charset="0"/>
      <p:bold r:id="rId22"/>
      <p:boldItalic r:id="rId23"/>
    </p:embeddedFont>
    <p:embeddedFont>
      <p:font typeface="Calibri" panose="020F0502020204030204" pitchFamily="34" charset="0"/>
      <p:regular r:id="rId24"/>
      <p:bold r:id="rId25"/>
      <p:italic r:id="rId26"/>
      <p:boldItalic r:id="rId27"/>
    </p:embeddedFont>
    <p:embeddedFont>
      <p:font typeface="Segoe UI Symbol" panose="020B0502040204020203" pitchFamily="34" charset="0"/>
      <p:regular r:id="rId28"/>
    </p:embeddedFont>
  </p:embeddedFontLst>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5" autoAdjust="0"/>
    <p:restoredTop sz="77603" autoAdjust="0"/>
  </p:normalViewPr>
  <p:slideViewPr>
    <p:cSldViewPr snapToGrid="0" snapToObjects="1">
      <p:cViewPr varScale="1">
        <p:scale>
          <a:sx n="89" d="100"/>
          <a:sy n="89" d="100"/>
        </p:scale>
        <p:origin x="110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2A3434-D5E5-4471-BCA4-5798BE44080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sv-SE"/>
        </a:p>
      </dgm:t>
    </dgm:pt>
    <dgm:pt modelId="{D3DF00B1-5164-4C99-B797-DC3CAFC30BE1}">
      <dgm:prSet phldrT="[Text]"/>
      <dgm:spPr/>
      <dgm:t>
        <a:bodyPr/>
        <a:lstStyle/>
        <a:p>
          <a:r>
            <a:rPr lang="sv-SE" dirty="0"/>
            <a:t>Förvaltningschef</a:t>
          </a:r>
        </a:p>
      </dgm:t>
    </dgm:pt>
    <dgm:pt modelId="{DE5A9C97-2C6A-4050-BBB5-19BC8D36EBD6}" type="parTrans" cxnId="{46D3F08D-C99D-4A86-9C6F-E438EAC73339}">
      <dgm:prSet/>
      <dgm:spPr/>
      <dgm:t>
        <a:bodyPr/>
        <a:lstStyle/>
        <a:p>
          <a:endParaRPr lang="sv-SE"/>
        </a:p>
      </dgm:t>
    </dgm:pt>
    <dgm:pt modelId="{D012CC40-55D7-48C5-AC22-B78AB280D1AE}" type="sibTrans" cxnId="{46D3F08D-C99D-4A86-9C6F-E438EAC73339}">
      <dgm:prSet/>
      <dgm:spPr/>
      <dgm:t>
        <a:bodyPr/>
        <a:lstStyle/>
        <a:p>
          <a:endParaRPr lang="sv-SE"/>
        </a:p>
      </dgm:t>
    </dgm:pt>
    <dgm:pt modelId="{B73D090B-2F8D-46F2-8091-170610476945}">
      <dgm:prSet phldrT="[Text]"/>
      <dgm:spPr/>
      <dgm:t>
        <a:bodyPr/>
        <a:lstStyle/>
        <a:p>
          <a:r>
            <a:rPr lang="sv-SE" dirty="0"/>
            <a:t>Kommunal</a:t>
          </a:r>
        </a:p>
      </dgm:t>
    </dgm:pt>
    <dgm:pt modelId="{B1ADD917-9AA6-4861-A5EA-4B4AD3B71358}" type="parTrans" cxnId="{1DEFA839-6D9A-44C7-B528-23686FE5995C}">
      <dgm:prSet/>
      <dgm:spPr/>
      <dgm:t>
        <a:bodyPr/>
        <a:lstStyle/>
        <a:p>
          <a:endParaRPr lang="sv-SE"/>
        </a:p>
      </dgm:t>
    </dgm:pt>
    <dgm:pt modelId="{7EFB1944-7337-41F7-9F8D-E795A06CAD31}" type="sibTrans" cxnId="{1DEFA839-6D9A-44C7-B528-23686FE5995C}">
      <dgm:prSet/>
      <dgm:spPr/>
      <dgm:t>
        <a:bodyPr/>
        <a:lstStyle/>
        <a:p>
          <a:endParaRPr lang="sv-SE"/>
        </a:p>
      </dgm:t>
    </dgm:pt>
    <dgm:pt modelId="{0FE41B86-0C62-4941-9F0B-875C074E15F2}">
      <dgm:prSet phldrT="[Text]"/>
      <dgm:spPr/>
      <dgm:t>
        <a:bodyPr/>
        <a:lstStyle/>
        <a:p>
          <a:r>
            <a:rPr lang="sv-SE" dirty="0"/>
            <a:t>HR</a:t>
          </a:r>
        </a:p>
      </dgm:t>
    </dgm:pt>
    <dgm:pt modelId="{D0AC3A24-81AD-4441-9DFA-9AF8C5A5B400}" type="parTrans" cxnId="{699E4E7A-BB27-4342-A35B-CBF06D9E9F9F}">
      <dgm:prSet/>
      <dgm:spPr/>
      <dgm:t>
        <a:bodyPr/>
        <a:lstStyle/>
        <a:p>
          <a:endParaRPr lang="sv-SE"/>
        </a:p>
      </dgm:t>
    </dgm:pt>
    <dgm:pt modelId="{C11D08A0-A4DA-4480-85AF-20E18810AC1B}" type="sibTrans" cxnId="{699E4E7A-BB27-4342-A35B-CBF06D9E9F9F}">
      <dgm:prSet/>
      <dgm:spPr/>
      <dgm:t>
        <a:bodyPr/>
        <a:lstStyle/>
        <a:p>
          <a:endParaRPr lang="sv-SE"/>
        </a:p>
      </dgm:t>
    </dgm:pt>
    <dgm:pt modelId="{8745B0AB-4BC4-47FC-9A1B-7D896994CC89}">
      <dgm:prSet phldrT="[Text]"/>
      <dgm:spPr/>
      <dgm:t>
        <a:bodyPr/>
        <a:lstStyle/>
        <a:p>
          <a:r>
            <a:rPr lang="sv-SE" dirty="0"/>
            <a:t>Ekonomi (kundansvarig)</a:t>
          </a:r>
        </a:p>
      </dgm:t>
    </dgm:pt>
    <dgm:pt modelId="{DFEB449D-A3FE-4EC9-96F8-01A49974FD46}" type="parTrans" cxnId="{CEB7F2BB-4128-4ACB-AB87-FF70F26C98C0}">
      <dgm:prSet/>
      <dgm:spPr/>
      <dgm:t>
        <a:bodyPr/>
        <a:lstStyle/>
        <a:p>
          <a:endParaRPr lang="sv-SE"/>
        </a:p>
      </dgm:t>
    </dgm:pt>
    <dgm:pt modelId="{2045CD6B-D01C-4622-AE3A-A69C64186BF2}" type="sibTrans" cxnId="{CEB7F2BB-4128-4ACB-AB87-FF70F26C98C0}">
      <dgm:prSet/>
      <dgm:spPr/>
      <dgm:t>
        <a:bodyPr/>
        <a:lstStyle/>
        <a:p>
          <a:endParaRPr lang="sv-SE"/>
        </a:p>
      </dgm:t>
    </dgm:pt>
    <dgm:pt modelId="{6184B809-CFEB-4CB3-8881-033CD836468F}">
      <dgm:prSet phldrT="[Text]"/>
      <dgm:spPr/>
      <dgm:t>
        <a:bodyPr/>
        <a:lstStyle/>
        <a:p>
          <a:r>
            <a:rPr lang="sv-SE" dirty="0"/>
            <a:t>VC</a:t>
          </a:r>
        </a:p>
      </dgm:t>
    </dgm:pt>
    <dgm:pt modelId="{88B6E2A7-7DD7-47DE-8E07-5508EAF21614}" type="parTrans" cxnId="{2A6A4BA7-E8F8-42D0-95E4-AC6DE8CEF87C}">
      <dgm:prSet/>
      <dgm:spPr/>
      <dgm:t>
        <a:bodyPr/>
        <a:lstStyle/>
        <a:p>
          <a:endParaRPr lang="sv-SE"/>
        </a:p>
      </dgm:t>
    </dgm:pt>
    <dgm:pt modelId="{B52FDDEE-4539-4A32-8D72-B44F4A370719}" type="sibTrans" cxnId="{2A6A4BA7-E8F8-42D0-95E4-AC6DE8CEF87C}">
      <dgm:prSet/>
      <dgm:spPr/>
      <dgm:t>
        <a:bodyPr/>
        <a:lstStyle/>
        <a:p>
          <a:endParaRPr lang="sv-SE"/>
        </a:p>
      </dgm:t>
    </dgm:pt>
    <dgm:pt modelId="{AFA4977C-50F9-4377-A6F7-D052275F8B69}" type="asst">
      <dgm:prSet/>
      <dgm:spPr/>
      <dgm:t>
        <a:bodyPr/>
        <a:lstStyle/>
        <a:p>
          <a:r>
            <a:rPr lang="sv-SE" dirty="0"/>
            <a:t>Projektledare</a:t>
          </a:r>
        </a:p>
      </dgm:t>
    </dgm:pt>
    <dgm:pt modelId="{674ADF78-0778-4502-85A7-F1C69F2B9967}" type="parTrans" cxnId="{7CA25A7F-3DF5-4EF1-9B23-F7F3F3BD6240}">
      <dgm:prSet/>
      <dgm:spPr/>
      <dgm:t>
        <a:bodyPr/>
        <a:lstStyle/>
        <a:p>
          <a:endParaRPr lang="sv-SE"/>
        </a:p>
      </dgm:t>
    </dgm:pt>
    <dgm:pt modelId="{61B77965-D740-4A86-B523-38E0D57741C8}" type="sibTrans" cxnId="{7CA25A7F-3DF5-4EF1-9B23-F7F3F3BD6240}">
      <dgm:prSet/>
      <dgm:spPr/>
      <dgm:t>
        <a:bodyPr/>
        <a:lstStyle/>
        <a:p>
          <a:endParaRPr lang="sv-SE"/>
        </a:p>
      </dgm:t>
    </dgm:pt>
    <dgm:pt modelId="{BB9103C8-0B13-448B-805A-E2FB89C30DCC}">
      <dgm:prSet/>
      <dgm:spPr/>
      <dgm:t>
        <a:bodyPr/>
        <a:lstStyle/>
        <a:p>
          <a:r>
            <a:rPr lang="sv-SE" dirty="0"/>
            <a:t>Kritisk vän</a:t>
          </a:r>
        </a:p>
      </dgm:t>
    </dgm:pt>
    <dgm:pt modelId="{7274A9DB-94C5-4F24-B3C0-9B4B08DB8B06}" type="parTrans" cxnId="{515546A5-0C90-4E60-A82D-1CD9A6654D49}">
      <dgm:prSet/>
      <dgm:spPr/>
      <dgm:t>
        <a:bodyPr/>
        <a:lstStyle/>
        <a:p>
          <a:endParaRPr lang="sv-SE"/>
        </a:p>
      </dgm:t>
    </dgm:pt>
    <dgm:pt modelId="{D23FEEFD-CAD6-44D0-A609-FF999DBDA7AB}" type="sibTrans" cxnId="{515546A5-0C90-4E60-A82D-1CD9A6654D49}">
      <dgm:prSet/>
      <dgm:spPr/>
      <dgm:t>
        <a:bodyPr/>
        <a:lstStyle/>
        <a:p>
          <a:endParaRPr lang="sv-SE"/>
        </a:p>
      </dgm:t>
    </dgm:pt>
    <dgm:pt modelId="{A5F28FCA-47BF-494D-9C5F-688D8BD0C18A}" type="asst">
      <dgm:prSet/>
      <dgm:spPr/>
      <dgm:t>
        <a:bodyPr/>
        <a:lstStyle/>
        <a:p>
          <a:r>
            <a:rPr lang="sv-SE" dirty="0"/>
            <a:t>AkademSSR</a:t>
          </a:r>
        </a:p>
      </dgm:t>
    </dgm:pt>
    <dgm:pt modelId="{C1F60E83-BC76-4249-B077-D5BF6210CF56}" type="parTrans" cxnId="{C1A5397A-C0CC-44A7-8335-02D5DDD3D7E5}">
      <dgm:prSet/>
      <dgm:spPr/>
      <dgm:t>
        <a:bodyPr/>
        <a:lstStyle/>
        <a:p>
          <a:endParaRPr lang="sv-SE"/>
        </a:p>
      </dgm:t>
    </dgm:pt>
    <dgm:pt modelId="{4F19B403-0D57-4378-A392-8A29E3CC76B5}" type="sibTrans" cxnId="{C1A5397A-C0CC-44A7-8335-02D5DDD3D7E5}">
      <dgm:prSet/>
      <dgm:spPr/>
      <dgm:t>
        <a:bodyPr/>
        <a:lstStyle/>
        <a:p>
          <a:endParaRPr lang="sv-SE"/>
        </a:p>
      </dgm:t>
    </dgm:pt>
    <dgm:pt modelId="{7241B16B-395E-4C80-BE68-FD28B922C3A4}" type="asst">
      <dgm:prSet/>
      <dgm:spPr/>
      <dgm:t>
        <a:bodyPr/>
        <a:lstStyle/>
        <a:p>
          <a:r>
            <a:rPr lang="sv-SE" dirty="0"/>
            <a:t>Vision</a:t>
          </a:r>
        </a:p>
      </dgm:t>
    </dgm:pt>
    <dgm:pt modelId="{C5FB91C1-8BB0-4F48-A006-006BE4F8D4EC}" type="parTrans" cxnId="{57194F15-4141-4837-9025-44F60E1C7602}">
      <dgm:prSet/>
      <dgm:spPr/>
      <dgm:t>
        <a:bodyPr/>
        <a:lstStyle/>
        <a:p>
          <a:endParaRPr lang="sv-SE"/>
        </a:p>
      </dgm:t>
    </dgm:pt>
    <dgm:pt modelId="{77659684-CA8A-4D16-8329-947AEF0D495A}" type="sibTrans" cxnId="{57194F15-4141-4837-9025-44F60E1C7602}">
      <dgm:prSet/>
      <dgm:spPr/>
      <dgm:t>
        <a:bodyPr/>
        <a:lstStyle/>
        <a:p>
          <a:endParaRPr lang="sv-SE"/>
        </a:p>
      </dgm:t>
    </dgm:pt>
    <dgm:pt modelId="{D67E8FF5-E652-47BA-9935-9BB5A85F9A73}" type="pres">
      <dgm:prSet presAssocID="{632A3434-D5E5-4471-BCA4-5798BE440802}" presName="hierChild1" presStyleCnt="0">
        <dgm:presLayoutVars>
          <dgm:orgChart val="1"/>
          <dgm:chPref val="1"/>
          <dgm:dir/>
          <dgm:animOne val="branch"/>
          <dgm:animLvl val="lvl"/>
          <dgm:resizeHandles/>
        </dgm:presLayoutVars>
      </dgm:prSet>
      <dgm:spPr/>
    </dgm:pt>
    <dgm:pt modelId="{314DEAF4-17BF-41E1-BA4B-20BBA60CF52D}" type="pres">
      <dgm:prSet presAssocID="{D3DF00B1-5164-4C99-B797-DC3CAFC30BE1}" presName="hierRoot1" presStyleCnt="0">
        <dgm:presLayoutVars>
          <dgm:hierBranch val="init"/>
        </dgm:presLayoutVars>
      </dgm:prSet>
      <dgm:spPr/>
    </dgm:pt>
    <dgm:pt modelId="{139EAC96-B679-44A5-B3A9-661343F26541}" type="pres">
      <dgm:prSet presAssocID="{D3DF00B1-5164-4C99-B797-DC3CAFC30BE1}" presName="rootComposite1" presStyleCnt="0"/>
      <dgm:spPr/>
    </dgm:pt>
    <dgm:pt modelId="{EEA2B449-0942-46DB-AB02-EF5DEE861EDD}" type="pres">
      <dgm:prSet presAssocID="{D3DF00B1-5164-4C99-B797-DC3CAFC30BE1}" presName="rootText1" presStyleLbl="node0" presStyleIdx="0" presStyleCnt="1" custScaleX="110251" custScaleY="122104" custLinFactNeighborX="569" custLinFactNeighborY="-38006">
        <dgm:presLayoutVars>
          <dgm:chPref val="3"/>
        </dgm:presLayoutVars>
      </dgm:prSet>
      <dgm:spPr/>
    </dgm:pt>
    <dgm:pt modelId="{5ECDB6D3-25BB-487E-8681-ADC1FFCAD4B9}" type="pres">
      <dgm:prSet presAssocID="{D3DF00B1-5164-4C99-B797-DC3CAFC30BE1}" presName="rootConnector1" presStyleLbl="node1" presStyleIdx="0" presStyleCnt="0"/>
      <dgm:spPr/>
    </dgm:pt>
    <dgm:pt modelId="{89FD2DFC-11E9-4B96-B5C0-6E4067F77C9F}" type="pres">
      <dgm:prSet presAssocID="{D3DF00B1-5164-4C99-B797-DC3CAFC30BE1}" presName="hierChild2" presStyleCnt="0"/>
      <dgm:spPr/>
    </dgm:pt>
    <dgm:pt modelId="{93C6D664-E9D7-456E-B8F8-55E0258AF34D}" type="pres">
      <dgm:prSet presAssocID="{88B6E2A7-7DD7-47DE-8E07-5508EAF21614}" presName="Name37" presStyleLbl="parChTrans1D2" presStyleIdx="0" presStyleCnt="8"/>
      <dgm:spPr/>
    </dgm:pt>
    <dgm:pt modelId="{1BAB3CDA-BFFB-4BE7-83F0-BB456D07986D}" type="pres">
      <dgm:prSet presAssocID="{6184B809-CFEB-4CB3-8881-033CD836468F}" presName="hierRoot2" presStyleCnt="0">
        <dgm:presLayoutVars>
          <dgm:hierBranch val="init"/>
        </dgm:presLayoutVars>
      </dgm:prSet>
      <dgm:spPr/>
    </dgm:pt>
    <dgm:pt modelId="{30FEEA73-9EB0-4C87-B6C5-0256AF6BF877}" type="pres">
      <dgm:prSet presAssocID="{6184B809-CFEB-4CB3-8881-033CD836468F}" presName="rootComposite" presStyleCnt="0"/>
      <dgm:spPr/>
    </dgm:pt>
    <dgm:pt modelId="{F97D862B-FBE9-4114-B1F5-03839342DFC0}" type="pres">
      <dgm:prSet presAssocID="{6184B809-CFEB-4CB3-8881-033CD836468F}" presName="rootText" presStyleLbl="node2" presStyleIdx="0" presStyleCnt="5">
        <dgm:presLayoutVars>
          <dgm:chPref val="3"/>
        </dgm:presLayoutVars>
      </dgm:prSet>
      <dgm:spPr/>
    </dgm:pt>
    <dgm:pt modelId="{87B6887D-05BE-4B7E-A1EC-43CF215664CF}" type="pres">
      <dgm:prSet presAssocID="{6184B809-CFEB-4CB3-8881-033CD836468F}" presName="rootConnector" presStyleLbl="node2" presStyleIdx="0" presStyleCnt="5"/>
      <dgm:spPr/>
    </dgm:pt>
    <dgm:pt modelId="{D304B850-F27A-43DA-9EBA-C4AA6408B996}" type="pres">
      <dgm:prSet presAssocID="{6184B809-CFEB-4CB3-8881-033CD836468F}" presName="hierChild4" presStyleCnt="0"/>
      <dgm:spPr/>
    </dgm:pt>
    <dgm:pt modelId="{6EE3BFE8-9E26-48B6-8FCE-C93486D3CDFF}" type="pres">
      <dgm:prSet presAssocID="{6184B809-CFEB-4CB3-8881-033CD836468F}" presName="hierChild5" presStyleCnt="0"/>
      <dgm:spPr/>
    </dgm:pt>
    <dgm:pt modelId="{CD6CDDB7-3607-46CB-AA04-9557E302C4F5}" type="pres">
      <dgm:prSet presAssocID="{7274A9DB-94C5-4F24-B3C0-9B4B08DB8B06}" presName="Name37" presStyleLbl="parChTrans1D2" presStyleIdx="1" presStyleCnt="8"/>
      <dgm:spPr/>
    </dgm:pt>
    <dgm:pt modelId="{FBD09C7E-A956-42D0-8913-71F865F3AB08}" type="pres">
      <dgm:prSet presAssocID="{BB9103C8-0B13-448B-805A-E2FB89C30DCC}" presName="hierRoot2" presStyleCnt="0">
        <dgm:presLayoutVars>
          <dgm:hierBranch val="init"/>
        </dgm:presLayoutVars>
      </dgm:prSet>
      <dgm:spPr/>
    </dgm:pt>
    <dgm:pt modelId="{B3FE13BC-8F58-48E9-A755-A2467788177D}" type="pres">
      <dgm:prSet presAssocID="{BB9103C8-0B13-448B-805A-E2FB89C30DCC}" presName="rootComposite" presStyleCnt="0"/>
      <dgm:spPr/>
    </dgm:pt>
    <dgm:pt modelId="{A4E80E0C-B47C-4F95-898D-B07D4D770870}" type="pres">
      <dgm:prSet presAssocID="{BB9103C8-0B13-448B-805A-E2FB89C30DCC}" presName="rootText" presStyleLbl="node2" presStyleIdx="1" presStyleCnt="5" custAng="0" custLinFactNeighborX="-1523" custLinFactNeighborY="84">
        <dgm:presLayoutVars>
          <dgm:chPref val="3"/>
        </dgm:presLayoutVars>
      </dgm:prSet>
      <dgm:spPr/>
    </dgm:pt>
    <dgm:pt modelId="{94971CCB-0DA5-4EF5-8469-0115D9107C6F}" type="pres">
      <dgm:prSet presAssocID="{BB9103C8-0B13-448B-805A-E2FB89C30DCC}" presName="rootConnector" presStyleLbl="node2" presStyleIdx="1" presStyleCnt="5"/>
      <dgm:spPr/>
    </dgm:pt>
    <dgm:pt modelId="{12E58933-0203-44FD-87E5-6D8AB8CDB9A8}" type="pres">
      <dgm:prSet presAssocID="{BB9103C8-0B13-448B-805A-E2FB89C30DCC}" presName="hierChild4" presStyleCnt="0"/>
      <dgm:spPr/>
    </dgm:pt>
    <dgm:pt modelId="{C301C657-7217-43C5-8670-B2B2C65A2728}" type="pres">
      <dgm:prSet presAssocID="{BB9103C8-0B13-448B-805A-E2FB89C30DCC}" presName="hierChild5" presStyleCnt="0"/>
      <dgm:spPr/>
    </dgm:pt>
    <dgm:pt modelId="{79282A8C-B4AD-45C3-BFF4-AC275A2C48D2}" type="pres">
      <dgm:prSet presAssocID="{B1ADD917-9AA6-4861-A5EA-4B4AD3B71358}" presName="Name37" presStyleLbl="parChTrans1D2" presStyleIdx="2" presStyleCnt="8"/>
      <dgm:spPr/>
    </dgm:pt>
    <dgm:pt modelId="{CCB0FC83-391C-4412-BAE4-A35C60B160A7}" type="pres">
      <dgm:prSet presAssocID="{B73D090B-2F8D-46F2-8091-170610476945}" presName="hierRoot2" presStyleCnt="0">
        <dgm:presLayoutVars>
          <dgm:hierBranch val="init"/>
        </dgm:presLayoutVars>
      </dgm:prSet>
      <dgm:spPr/>
    </dgm:pt>
    <dgm:pt modelId="{C37900F0-F64E-4287-87FB-EC05D469E69F}" type="pres">
      <dgm:prSet presAssocID="{B73D090B-2F8D-46F2-8091-170610476945}" presName="rootComposite" presStyleCnt="0"/>
      <dgm:spPr/>
    </dgm:pt>
    <dgm:pt modelId="{7C497FA7-19C3-46D1-8483-FB8A86CA95CF}" type="pres">
      <dgm:prSet presAssocID="{B73D090B-2F8D-46F2-8091-170610476945}" presName="rootText" presStyleLbl="node2" presStyleIdx="2" presStyleCnt="5" custLinFactNeighborX="-7410" custLinFactNeighborY="93595">
        <dgm:presLayoutVars>
          <dgm:chPref val="3"/>
        </dgm:presLayoutVars>
      </dgm:prSet>
      <dgm:spPr/>
    </dgm:pt>
    <dgm:pt modelId="{D41A3F65-C808-4631-B0D9-C7A23EFCACB8}" type="pres">
      <dgm:prSet presAssocID="{B73D090B-2F8D-46F2-8091-170610476945}" presName="rootConnector" presStyleLbl="node2" presStyleIdx="2" presStyleCnt="5"/>
      <dgm:spPr/>
    </dgm:pt>
    <dgm:pt modelId="{8394307B-1DB4-4E91-9039-9313A2FCBACF}" type="pres">
      <dgm:prSet presAssocID="{B73D090B-2F8D-46F2-8091-170610476945}" presName="hierChild4" presStyleCnt="0"/>
      <dgm:spPr/>
    </dgm:pt>
    <dgm:pt modelId="{9F92F1E7-4E37-464E-970A-E6BCE3BF10E5}" type="pres">
      <dgm:prSet presAssocID="{B73D090B-2F8D-46F2-8091-170610476945}" presName="hierChild5" presStyleCnt="0"/>
      <dgm:spPr/>
    </dgm:pt>
    <dgm:pt modelId="{2EEB7796-06AB-460F-AECF-BD4DB620EE46}" type="pres">
      <dgm:prSet presAssocID="{D0AC3A24-81AD-4441-9DFA-9AF8C5A5B400}" presName="Name37" presStyleLbl="parChTrans1D2" presStyleIdx="3" presStyleCnt="8"/>
      <dgm:spPr/>
    </dgm:pt>
    <dgm:pt modelId="{1F15CC70-CF4D-482A-BA7D-835FFB2F288D}" type="pres">
      <dgm:prSet presAssocID="{0FE41B86-0C62-4941-9F0B-875C074E15F2}" presName="hierRoot2" presStyleCnt="0">
        <dgm:presLayoutVars>
          <dgm:hierBranch val="init"/>
        </dgm:presLayoutVars>
      </dgm:prSet>
      <dgm:spPr/>
    </dgm:pt>
    <dgm:pt modelId="{5106FA64-2EE7-4075-8876-8B90AABEEE5A}" type="pres">
      <dgm:prSet presAssocID="{0FE41B86-0C62-4941-9F0B-875C074E15F2}" presName="rootComposite" presStyleCnt="0"/>
      <dgm:spPr/>
    </dgm:pt>
    <dgm:pt modelId="{03F9C70F-7B85-4D24-9B90-E626F1886658}" type="pres">
      <dgm:prSet presAssocID="{0FE41B86-0C62-4941-9F0B-875C074E15F2}" presName="rootText" presStyleLbl="node2" presStyleIdx="3" presStyleCnt="5">
        <dgm:presLayoutVars>
          <dgm:chPref val="3"/>
        </dgm:presLayoutVars>
      </dgm:prSet>
      <dgm:spPr/>
    </dgm:pt>
    <dgm:pt modelId="{D95E0F99-8310-4CE3-85A8-78526F9589EB}" type="pres">
      <dgm:prSet presAssocID="{0FE41B86-0C62-4941-9F0B-875C074E15F2}" presName="rootConnector" presStyleLbl="node2" presStyleIdx="3" presStyleCnt="5"/>
      <dgm:spPr/>
    </dgm:pt>
    <dgm:pt modelId="{80B8288F-FA93-43AC-9F62-4925A2C3361B}" type="pres">
      <dgm:prSet presAssocID="{0FE41B86-0C62-4941-9F0B-875C074E15F2}" presName="hierChild4" presStyleCnt="0"/>
      <dgm:spPr/>
    </dgm:pt>
    <dgm:pt modelId="{C4408B33-BFC3-487E-AC10-7E22511A80D8}" type="pres">
      <dgm:prSet presAssocID="{0FE41B86-0C62-4941-9F0B-875C074E15F2}" presName="hierChild5" presStyleCnt="0"/>
      <dgm:spPr/>
    </dgm:pt>
    <dgm:pt modelId="{451D1211-E988-4FC0-A052-0E69069FA9AF}" type="pres">
      <dgm:prSet presAssocID="{DFEB449D-A3FE-4EC9-96F8-01A49974FD46}" presName="Name37" presStyleLbl="parChTrans1D2" presStyleIdx="4" presStyleCnt="8"/>
      <dgm:spPr/>
    </dgm:pt>
    <dgm:pt modelId="{F2243B43-84AA-426A-AF45-BC0B8048D500}" type="pres">
      <dgm:prSet presAssocID="{8745B0AB-4BC4-47FC-9A1B-7D896994CC89}" presName="hierRoot2" presStyleCnt="0">
        <dgm:presLayoutVars>
          <dgm:hierBranch val="init"/>
        </dgm:presLayoutVars>
      </dgm:prSet>
      <dgm:spPr/>
    </dgm:pt>
    <dgm:pt modelId="{1499699B-BD0D-4C6B-9EB8-72319F2B22D7}" type="pres">
      <dgm:prSet presAssocID="{8745B0AB-4BC4-47FC-9A1B-7D896994CC89}" presName="rootComposite" presStyleCnt="0"/>
      <dgm:spPr/>
    </dgm:pt>
    <dgm:pt modelId="{46C17648-E56F-404A-A9BF-7F164CFCCB10}" type="pres">
      <dgm:prSet presAssocID="{8745B0AB-4BC4-47FC-9A1B-7D896994CC89}" presName="rootText" presStyleLbl="node2" presStyleIdx="4" presStyleCnt="5">
        <dgm:presLayoutVars>
          <dgm:chPref val="3"/>
        </dgm:presLayoutVars>
      </dgm:prSet>
      <dgm:spPr/>
    </dgm:pt>
    <dgm:pt modelId="{7A1189D1-9BB6-4AA4-B17F-FF3C4E95FCE9}" type="pres">
      <dgm:prSet presAssocID="{8745B0AB-4BC4-47FC-9A1B-7D896994CC89}" presName="rootConnector" presStyleLbl="node2" presStyleIdx="4" presStyleCnt="5"/>
      <dgm:spPr/>
    </dgm:pt>
    <dgm:pt modelId="{2177A6A5-01AD-42AD-819A-12708E7C5ABF}" type="pres">
      <dgm:prSet presAssocID="{8745B0AB-4BC4-47FC-9A1B-7D896994CC89}" presName="hierChild4" presStyleCnt="0"/>
      <dgm:spPr/>
    </dgm:pt>
    <dgm:pt modelId="{7FEFEE39-BF97-4EDC-BCE4-1CC8D252DC51}" type="pres">
      <dgm:prSet presAssocID="{8745B0AB-4BC4-47FC-9A1B-7D896994CC89}" presName="hierChild5" presStyleCnt="0"/>
      <dgm:spPr/>
    </dgm:pt>
    <dgm:pt modelId="{DBB796C0-D81A-4474-A851-685D80D40250}" type="pres">
      <dgm:prSet presAssocID="{D3DF00B1-5164-4C99-B797-DC3CAFC30BE1}" presName="hierChild3" presStyleCnt="0"/>
      <dgm:spPr/>
    </dgm:pt>
    <dgm:pt modelId="{C778D6B6-BD1F-4CA4-9A79-0CD7C060B2FC}" type="pres">
      <dgm:prSet presAssocID="{674ADF78-0778-4502-85A7-F1C69F2B9967}" presName="Name111" presStyleLbl="parChTrans1D2" presStyleIdx="5" presStyleCnt="8"/>
      <dgm:spPr/>
    </dgm:pt>
    <dgm:pt modelId="{613238FF-A950-4C63-A802-8CE68FF7614F}" type="pres">
      <dgm:prSet presAssocID="{AFA4977C-50F9-4377-A6F7-D052275F8B69}" presName="hierRoot3" presStyleCnt="0">
        <dgm:presLayoutVars>
          <dgm:hierBranch val="init"/>
        </dgm:presLayoutVars>
      </dgm:prSet>
      <dgm:spPr/>
    </dgm:pt>
    <dgm:pt modelId="{4AB2C260-386D-4C97-A85E-0C0DB03559FD}" type="pres">
      <dgm:prSet presAssocID="{AFA4977C-50F9-4377-A6F7-D052275F8B69}" presName="rootComposite3" presStyleCnt="0"/>
      <dgm:spPr/>
    </dgm:pt>
    <dgm:pt modelId="{A118E8C3-0D75-4A95-A525-B333F2BC4C82}" type="pres">
      <dgm:prSet presAssocID="{AFA4977C-50F9-4377-A6F7-D052275F8B69}" presName="rootText3" presStyleLbl="asst1" presStyleIdx="0" presStyleCnt="3" custScaleX="90909" custLinFactNeighborX="1119" custLinFactNeighborY="-47003">
        <dgm:presLayoutVars>
          <dgm:chPref val="3"/>
        </dgm:presLayoutVars>
      </dgm:prSet>
      <dgm:spPr/>
    </dgm:pt>
    <dgm:pt modelId="{9731E4CF-35C9-459D-A147-EE5FA879A9C1}" type="pres">
      <dgm:prSet presAssocID="{AFA4977C-50F9-4377-A6F7-D052275F8B69}" presName="rootConnector3" presStyleLbl="asst1" presStyleIdx="0" presStyleCnt="3"/>
      <dgm:spPr/>
    </dgm:pt>
    <dgm:pt modelId="{C10CC450-9676-45DB-A8B9-35A1782444CB}" type="pres">
      <dgm:prSet presAssocID="{AFA4977C-50F9-4377-A6F7-D052275F8B69}" presName="hierChild6" presStyleCnt="0"/>
      <dgm:spPr/>
    </dgm:pt>
    <dgm:pt modelId="{2839D596-035B-4E60-8445-2715B4610CBA}" type="pres">
      <dgm:prSet presAssocID="{AFA4977C-50F9-4377-A6F7-D052275F8B69}" presName="hierChild7" presStyleCnt="0"/>
      <dgm:spPr/>
    </dgm:pt>
    <dgm:pt modelId="{773C2346-16AA-471E-A1B2-598A068057F6}" type="pres">
      <dgm:prSet presAssocID="{C1F60E83-BC76-4249-B077-D5BF6210CF56}" presName="Name111" presStyleLbl="parChTrans1D2" presStyleIdx="6" presStyleCnt="8"/>
      <dgm:spPr/>
    </dgm:pt>
    <dgm:pt modelId="{7DA8B386-C7D5-412F-8903-A0CA37CC2F8D}" type="pres">
      <dgm:prSet presAssocID="{A5F28FCA-47BF-494D-9C5F-688D8BD0C18A}" presName="hierRoot3" presStyleCnt="0">
        <dgm:presLayoutVars>
          <dgm:hierBranch val="init"/>
        </dgm:presLayoutVars>
      </dgm:prSet>
      <dgm:spPr/>
    </dgm:pt>
    <dgm:pt modelId="{0CFEC192-1EDC-401C-8705-F3600A5BEAFE}" type="pres">
      <dgm:prSet presAssocID="{A5F28FCA-47BF-494D-9C5F-688D8BD0C18A}" presName="rootComposite3" presStyleCnt="0"/>
      <dgm:spPr/>
    </dgm:pt>
    <dgm:pt modelId="{566F49BC-F907-460A-9A3E-636259B5540B}" type="pres">
      <dgm:prSet presAssocID="{A5F28FCA-47BF-494D-9C5F-688D8BD0C18A}" presName="rootText3" presStyleLbl="asst1" presStyleIdx="1" presStyleCnt="3" custLinFactY="100000" custLinFactNeighborX="-67910" custLinFactNeighborY="175741">
        <dgm:presLayoutVars>
          <dgm:chPref val="3"/>
        </dgm:presLayoutVars>
      </dgm:prSet>
      <dgm:spPr/>
    </dgm:pt>
    <dgm:pt modelId="{BE4051C5-26FB-42F5-9052-6ED7218155B6}" type="pres">
      <dgm:prSet presAssocID="{A5F28FCA-47BF-494D-9C5F-688D8BD0C18A}" presName="rootConnector3" presStyleLbl="asst1" presStyleIdx="1" presStyleCnt="3"/>
      <dgm:spPr/>
    </dgm:pt>
    <dgm:pt modelId="{8952A60E-6502-4664-A1AE-F8A78C9F79E5}" type="pres">
      <dgm:prSet presAssocID="{A5F28FCA-47BF-494D-9C5F-688D8BD0C18A}" presName="hierChild6" presStyleCnt="0"/>
      <dgm:spPr/>
    </dgm:pt>
    <dgm:pt modelId="{3C0635C2-30B5-4451-8E43-D9DF586849E0}" type="pres">
      <dgm:prSet presAssocID="{A5F28FCA-47BF-494D-9C5F-688D8BD0C18A}" presName="hierChild7" presStyleCnt="0"/>
      <dgm:spPr/>
    </dgm:pt>
    <dgm:pt modelId="{D969C8EA-DCCE-4A25-8D46-2D6D1981D15A}" type="pres">
      <dgm:prSet presAssocID="{C5FB91C1-8BB0-4F48-A006-006BE4F8D4EC}" presName="Name111" presStyleLbl="parChTrans1D2" presStyleIdx="7" presStyleCnt="8"/>
      <dgm:spPr/>
    </dgm:pt>
    <dgm:pt modelId="{1695492E-5341-43B3-9447-34FE2884A078}" type="pres">
      <dgm:prSet presAssocID="{7241B16B-395E-4C80-BE68-FD28B922C3A4}" presName="hierRoot3" presStyleCnt="0">
        <dgm:presLayoutVars>
          <dgm:hierBranch val="init"/>
        </dgm:presLayoutVars>
      </dgm:prSet>
      <dgm:spPr/>
    </dgm:pt>
    <dgm:pt modelId="{4D63C80B-5934-4B64-8EB7-1A777C33D989}" type="pres">
      <dgm:prSet presAssocID="{7241B16B-395E-4C80-BE68-FD28B922C3A4}" presName="rootComposite3" presStyleCnt="0"/>
      <dgm:spPr/>
    </dgm:pt>
    <dgm:pt modelId="{56C04BA8-E54D-46D1-92BD-93639A00FE24}" type="pres">
      <dgm:prSet presAssocID="{7241B16B-395E-4C80-BE68-FD28B922C3A4}" presName="rootText3" presStyleLbl="asst1" presStyleIdx="2" presStyleCnt="3" custLinFactY="127517" custLinFactNeighborX="53090" custLinFactNeighborY="200000">
        <dgm:presLayoutVars>
          <dgm:chPref val="3"/>
        </dgm:presLayoutVars>
      </dgm:prSet>
      <dgm:spPr/>
    </dgm:pt>
    <dgm:pt modelId="{14FF2893-9465-46EF-8EE2-CF3A254E3ECA}" type="pres">
      <dgm:prSet presAssocID="{7241B16B-395E-4C80-BE68-FD28B922C3A4}" presName="rootConnector3" presStyleLbl="asst1" presStyleIdx="2" presStyleCnt="3"/>
      <dgm:spPr/>
    </dgm:pt>
    <dgm:pt modelId="{12B5735B-F91C-4EA1-8D86-E5D2EC15591F}" type="pres">
      <dgm:prSet presAssocID="{7241B16B-395E-4C80-BE68-FD28B922C3A4}" presName="hierChild6" presStyleCnt="0"/>
      <dgm:spPr/>
    </dgm:pt>
    <dgm:pt modelId="{0CAFC83C-4C1D-491D-AD0B-7FC3641C3583}" type="pres">
      <dgm:prSet presAssocID="{7241B16B-395E-4C80-BE68-FD28B922C3A4}" presName="hierChild7" presStyleCnt="0"/>
      <dgm:spPr/>
    </dgm:pt>
  </dgm:ptLst>
  <dgm:cxnLst>
    <dgm:cxn modelId="{62C6F903-596B-42A0-B2B4-DF90D2B7D564}" type="presOf" srcId="{0FE41B86-0C62-4941-9F0B-875C074E15F2}" destId="{D95E0F99-8310-4CE3-85A8-78526F9589EB}" srcOrd="1" destOrd="0" presId="urn:microsoft.com/office/officeart/2005/8/layout/orgChart1"/>
    <dgm:cxn modelId="{A47E8309-E29C-4464-8F0D-2ECB45530A96}" type="presOf" srcId="{AFA4977C-50F9-4377-A6F7-D052275F8B69}" destId="{A118E8C3-0D75-4A95-A525-B333F2BC4C82}" srcOrd="0" destOrd="0" presId="urn:microsoft.com/office/officeart/2005/8/layout/orgChart1"/>
    <dgm:cxn modelId="{9061E313-EB5D-44B1-90F2-46467C1D7E64}" type="presOf" srcId="{BB9103C8-0B13-448B-805A-E2FB89C30DCC}" destId="{94971CCB-0DA5-4EF5-8469-0115D9107C6F}" srcOrd="1" destOrd="0" presId="urn:microsoft.com/office/officeart/2005/8/layout/orgChart1"/>
    <dgm:cxn modelId="{57194F15-4141-4837-9025-44F60E1C7602}" srcId="{D3DF00B1-5164-4C99-B797-DC3CAFC30BE1}" destId="{7241B16B-395E-4C80-BE68-FD28B922C3A4}" srcOrd="7" destOrd="0" parTransId="{C5FB91C1-8BB0-4F48-A006-006BE4F8D4EC}" sibTransId="{77659684-CA8A-4D16-8329-947AEF0D495A}"/>
    <dgm:cxn modelId="{32EF8936-30F3-478B-A518-316F0102B943}" type="presOf" srcId="{A5F28FCA-47BF-494D-9C5F-688D8BD0C18A}" destId="{566F49BC-F907-460A-9A3E-636259B5540B}" srcOrd="0" destOrd="0" presId="urn:microsoft.com/office/officeart/2005/8/layout/orgChart1"/>
    <dgm:cxn modelId="{1DEFA839-6D9A-44C7-B528-23686FE5995C}" srcId="{D3DF00B1-5164-4C99-B797-DC3CAFC30BE1}" destId="{B73D090B-2F8D-46F2-8091-170610476945}" srcOrd="2" destOrd="0" parTransId="{B1ADD917-9AA6-4861-A5EA-4B4AD3B71358}" sibTransId="{7EFB1944-7337-41F7-9F8D-E795A06CAD31}"/>
    <dgm:cxn modelId="{3D1CA642-23FA-4BEE-92B9-23DB5B436C98}" type="presOf" srcId="{B73D090B-2F8D-46F2-8091-170610476945}" destId="{D41A3F65-C808-4631-B0D9-C7A23EFCACB8}" srcOrd="1" destOrd="0" presId="urn:microsoft.com/office/officeart/2005/8/layout/orgChart1"/>
    <dgm:cxn modelId="{2C88B144-0B5C-4F0D-84B0-7B55EDCEDE5D}" type="presOf" srcId="{B73D090B-2F8D-46F2-8091-170610476945}" destId="{7C497FA7-19C3-46D1-8483-FB8A86CA95CF}" srcOrd="0" destOrd="0" presId="urn:microsoft.com/office/officeart/2005/8/layout/orgChart1"/>
    <dgm:cxn modelId="{7EA4D847-7609-4968-BA3A-BB85A732D903}" type="presOf" srcId="{7274A9DB-94C5-4F24-B3C0-9B4B08DB8B06}" destId="{CD6CDDB7-3607-46CB-AA04-9557E302C4F5}" srcOrd="0" destOrd="0" presId="urn:microsoft.com/office/officeart/2005/8/layout/orgChart1"/>
    <dgm:cxn modelId="{C814984A-2A25-49D8-97B2-4DDE91339985}" type="presOf" srcId="{DFEB449D-A3FE-4EC9-96F8-01A49974FD46}" destId="{451D1211-E988-4FC0-A052-0E69069FA9AF}" srcOrd="0" destOrd="0" presId="urn:microsoft.com/office/officeart/2005/8/layout/orgChart1"/>
    <dgm:cxn modelId="{C1A5397A-C0CC-44A7-8335-02D5DDD3D7E5}" srcId="{D3DF00B1-5164-4C99-B797-DC3CAFC30BE1}" destId="{A5F28FCA-47BF-494D-9C5F-688D8BD0C18A}" srcOrd="6" destOrd="0" parTransId="{C1F60E83-BC76-4249-B077-D5BF6210CF56}" sibTransId="{4F19B403-0D57-4378-A392-8A29E3CC76B5}"/>
    <dgm:cxn modelId="{699E4E7A-BB27-4342-A35B-CBF06D9E9F9F}" srcId="{D3DF00B1-5164-4C99-B797-DC3CAFC30BE1}" destId="{0FE41B86-0C62-4941-9F0B-875C074E15F2}" srcOrd="3" destOrd="0" parTransId="{D0AC3A24-81AD-4441-9DFA-9AF8C5A5B400}" sibTransId="{C11D08A0-A4DA-4480-85AF-20E18810AC1B}"/>
    <dgm:cxn modelId="{7CA25A7F-3DF5-4EF1-9B23-F7F3F3BD6240}" srcId="{D3DF00B1-5164-4C99-B797-DC3CAFC30BE1}" destId="{AFA4977C-50F9-4377-A6F7-D052275F8B69}" srcOrd="5" destOrd="0" parTransId="{674ADF78-0778-4502-85A7-F1C69F2B9967}" sibTransId="{61B77965-D740-4A86-B523-38E0D57741C8}"/>
    <dgm:cxn modelId="{40711383-A40C-4A2D-A33B-0DFA65A751B8}" type="presOf" srcId="{6184B809-CFEB-4CB3-8881-033CD836468F}" destId="{F97D862B-FBE9-4114-B1F5-03839342DFC0}" srcOrd="0" destOrd="0" presId="urn:microsoft.com/office/officeart/2005/8/layout/orgChart1"/>
    <dgm:cxn modelId="{A4FB028A-84AA-481C-9371-80072E9F1112}" type="presOf" srcId="{AFA4977C-50F9-4377-A6F7-D052275F8B69}" destId="{9731E4CF-35C9-459D-A147-EE5FA879A9C1}" srcOrd="1" destOrd="0" presId="urn:microsoft.com/office/officeart/2005/8/layout/orgChart1"/>
    <dgm:cxn modelId="{A93E728C-612B-450D-BE58-407CC6AC2526}" type="presOf" srcId="{7241B16B-395E-4C80-BE68-FD28B922C3A4}" destId="{56C04BA8-E54D-46D1-92BD-93639A00FE24}" srcOrd="0" destOrd="0" presId="urn:microsoft.com/office/officeart/2005/8/layout/orgChart1"/>
    <dgm:cxn modelId="{46D3F08D-C99D-4A86-9C6F-E438EAC73339}" srcId="{632A3434-D5E5-4471-BCA4-5798BE440802}" destId="{D3DF00B1-5164-4C99-B797-DC3CAFC30BE1}" srcOrd="0" destOrd="0" parTransId="{DE5A9C97-2C6A-4050-BBB5-19BC8D36EBD6}" sibTransId="{D012CC40-55D7-48C5-AC22-B78AB280D1AE}"/>
    <dgm:cxn modelId="{B85CECA2-59FE-4560-BE9A-8FDCD083C788}" type="presOf" srcId="{D0AC3A24-81AD-4441-9DFA-9AF8C5A5B400}" destId="{2EEB7796-06AB-460F-AECF-BD4DB620EE46}" srcOrd="0" destOrd="0" presId="urn:microsoft.com/office/officeart/2005/8/layout/orgChart1"/>
    <dgm:cxn modelId="{515546A5-0C90-4E60-A82D-1CD9A6654D49}" srcId="{D3DF00B1-5164-4C99-B797-DC3CAFC30BE1}" destId="{BB9103C8-0B13-448B-805A-E2FB89C30DCC}" srcOrd="1" destOrd="0" parTransId="{7274A9DB-94C5-4F24-B3C0-9B4B08DB8B06}" sibTransId="{D23FEEFD-CAD6-44D0-A609-FF999DBDA7AB}"/>
    <dgm:cxn modelId="{080F7CA6-47A3-4F76-8E17-C6E7FDB9A111}" type="presOf" srcId="{BB9103C8-0B13-448B-805A-E2FB89C30DCC}" destId="{A4E80E0C-B47C-4F95-898D-B07D4D770870}" srcOrd="0" destOrd="0" presId="urn:microsoft.com/office/officeart/2005/8/layout/orgChart1"/>
    <dgm:cxn modelId="{2A6A4BA7-E8F8-42D0-95E4-AC6DE8CEF87C}" srcId="{D3DF00B1-5164-4C99-B797-DC3CAFC30BE1}" destId="{6184B809-CFEB-4CB3-8881-033CD836468F}" srcOrd="0" destOrd="0" parTransId="{88B6E2A7-7DD7-47DE-8E07-5508EAF21614}" sibTransId="{B52FDDEE-4539-4A32-8D72-B44F4A370719}"/>
    <dgm:cxn modelId="{BED4D0AF-D971-412E-8E12-A07E5AD0FDA3}" type="presOf" srcId="{C1F60E83-BC76-4249-B077-D5BF6210CF56}" destId="{773C2346-16AA-471E-A1B2-598A068057F6}" srcOrd="0" destOrd="0" presId="urn:microsoft.com/office/officeart/2005/8/layout/orgChart1"/>
    <dgm:cxn modelId="{B48014B0-B00F-44C4-8993-229566DC4088}" type="presOf" srcId="{C5FB91C1-8BB0-4F48-A006-006BE4F8D4EC}" destId="{D969C8EA-DCCE-4A25-8D46-2D6D1981D15A}" srcOrd="0" destOrd="0" presId="urn:microsoft.com/office/officeart/2005/8/layout/orgChart1"/>
    <dgm:cxn modelId="{545C68B1-3841-41C2-A3F6-964894C5F496}" type="presOf" srcId="{8745B0AB-4BC4-47FC-9A1B-7D896994CC89}" destId="{7A1189D1-9BB6-4AA4-B17F-FF3C4E95FCE9}" srcOrd="1" destOrd="0" presId="urn:microsoft.com/office/officeart/2005/8/layout/orgChart1"/>
    <dgm:cxn modelId="{8F9941B6-C380-426E-A902-A30913979650}" type="presOf" srcId="{6184B809-CFEB-4CB3-8881-033CD836468F}" destId="{87B6887D-05BE-4B7E-A1EC-43CF215664CF}" srcOrd="1" destOrd="0" presId="urn:microsoft.com/office/officeart/2005/8/layout/orgChart1"/>
    <dgm:cxn modelId="{80FB6BB8-0780-4305-96EA-3E320474ECE3}" type="presOf" srcId="{D3DF00B1-5164-4C99-B797-DC3CAFC30BE1}" destId="{EEA2B449-0942-46DB-AB02-EF5DEE861EDD}" srcOrd="0" destOrd="0" presId="urn:microsoft.com/office/officeart/2005/8/layout/orgChart1"/>
    <dgm:cxn modelId="{CEB7F2BB-4128-4ACB-AB87-FF70F26C98C0}" srcId="{D3DF00B1-5164-4C99-B797-DC3CAFC30BE1}" destId="{8745B0AB-4BC4-47FC-9A1B-7D896994CC89}" srcOrd="4" destOrd="0" parTransId="{DFEB449D-A3FE-4EC9-96F8-01A49974FD46}" sibTransId="{2045CD6B-D01C-4622-AE3A-A69C64186BF2}"/>
    <dgm:cxn modelId="{D90373BF-367F-4AF9-B6EA-918823D47265}" type="presOf" srcId="{632A3434-D5E5-4471-BCA4-5798BE440802}" destId="{D67E8FF5-E652-47BA-9935-9BB5A85F9A73}" srcOrd="0" destOrd="0" presId="urn:microsoft.com/office/officeart/2005/8/layout/orgChart1"/>
    <dgm:cxn modelId="{79662AC6-5A5A-481B-9EB9-72D2183E2566}" type="presOf" srcId="{7241B16B-395E-4C80-BE68-FD28B922C3A4}" destId="{14FF2893-9465-46EF-8EE2-CF3A254E3ECA}" srcOrd="1" destOrd="0" presId="urn:microsoft.com/office/officeart/2005/8/layout/orgChart1"/>
    <dgm:cxn modelId="{08E23BCC-0CA7-419E-9D15-ADC769BCBC61}" type="presOf" srcId="{674ADF78-0778-4502-85A7-F1C69F2B9967}" destId="{C778D6B6-BD1F-4CA4-9A79-0CD7C060B2FC}" srcOrd="0" destOrd="0" presId="urn:microsoft.com/office/officeart/2005/8/layout/orgChart1"/>
    <dgm:cxn modelId="{9D0028D9-0A7B-4DC9-ADE9-6F5E5531411A}" type="presOf" srcId="{8745B0AB-4BC4-47FC-9A1B-7D896994CC89}" destId="{46C17648-E56F-404A-A9BF-7F164CFCCB10}" srcOrd="0" destOrd="0" presId="urn:microsoft.com/office/officeart/2005/8/layout/orgChart1"/>
    <dgm:cxn modelId="{FB95DBD9-BFEF-4E94-BCE2-D02C838B6AFD}" type="presOf" srcId="{A5F28FCA-47BF-494D-9C5F-688D8BD0C18A}" destId="{BE4051C5-26FB-42F5-9052-6ED7218155B6}" srcOrd="1" destOrd="0" presId="urn:microsoft.com/office/officeart/2005/8/layout/orgChart1"/>
    <dgm:cxn modelId="{E4F3ACDE-0CC9-4900-8156-37BC53F2B577}" type="presOf" srcId="{D3DF00B1-5164-4C99-B797-DC3CAFC30BE1}" destId="{5ECDB6D3-25BB-487E-8681-ADC1FFCAD4B9}" srcOrd="1" destOrd="0" presId="urn:microsoft.com/office/officeart/2005/8/layout/orgChart1"/>
    <dgm:cxn modelId="{FE6E0EDF-E7A5-47A4-B7E5-D4427A5E0C1B}" type="presOf" srcId="{0FE41B86-0C62-4941-9F0B-875C074E15F2}" destId="{03F9C70F-7B85-4D24-9B90-E626F1886658}" srcOrd="0" destOrd="0" presId="urn:microsoft.com/office/officeart/2005/8/layout/orgChart1"/>
    <dgm:cxn modelId="{72895FEC-642E-444E-9384-07719016B5AF}" type="presOf" srcId="{B1ADD917-9AA6-4861-A5EA-4B4AD3B71358}" destId="{79282A8C-B4AD-45C3-BFF4-AC275A2C48D2}" srcOrd="0" destOrd="0" presId="urn:microsoft.com/office/officeart/2005/8/layout/orgChart1"/>
    <dgm:cxn modelId="{992AE8FE-2578-4BB4-BC70-0C332D2F0772}" type="presOf" srcId="{88B6E2A7-7DD7-47DE-8E07-5508EAF21614}" destId="{93C6D664-E9D7-456E-B8F8-55E0258AF34D}" srcOrd="0" destOrd="0" presId="urn:microsoft.com/office/officeart/2005/8/layout/orgChart1"/>
    <dgm:cxn modelId="{46E9284E-8693-4F8B-B9C7-071D208B484D}" type="presParOf" srcId="{D67E8FF5-E652-47BA-9935-9BB5A85F9A73}" destId="{314DEAF4-17BF-41E1-BA4B-20BBA60CF52D}" srcOrd="0" destOrd="0" presId="urn:microsoft.com/office/officeart/2005/8/layout/orgChart1"/>
    <dgm:cxn modelId="{228ABB6C-EBD8-4697-A80D-6C020FB9FEC5}" type="presParOf" srcId="{314DEAF4-17BF-41E1-BA4B-20BBA60CF52D}" destId="{139EAC96-B679-44A5-B3A9-661343F26541}" srcOrd="0" destOrd="0" presId="urn:microsoft.com/office/officeart/2005/8/layout/orgChart1"/>
    <dgm:cxn modelId="{372EA3F0-3797-4DC6-B4CB-6282B12C51B6}" type="presParOf" srcId="{139EAC96-B679-44A5-B3A9-661343F26541}" destId="{EEA2B449-0942-46DB-AB02-EF5DEE861EDD}" srcOrd="0" destOrd="0" presId="urn:microsoft.com/office/officeart/2005/8/layout/orgChart1"/>
    <dgm:cxn modelId="{EB5789E5-C127-494F-B446-93C9CB680356}" type="presParOf" srcId="{139EAC96-B679-44A5-B3A9-661343F26541}" destId="{5ECDB6D3-25BB-487E-8681-ADC1FFCAD4B9}" srcOrd="1" destOrd="0" presId="urn:microsoft.com/office/officeart/2005/8/layout/orgChart1"/>
    <dgm:cxn modelId="{ABDC71C9-A7AB-4277-892E-2569036D35BF}" type="presParOf" srcId="{314DEAF4-17BF-41E1-BA4B-20BBA60CF52D}" destId="{89FD2DFC-11E9-4B96-B5C0-6E4067F77C9F}" srcOrd="1" destOrd="0" presId="urn:microsoft.com/office/officeart/2005/8/layout/orgChart1"/>
    <dgm:cxn modelId="{31B8D42D-5447-4864-AF34-2E095AEB82B6}" type="presParOf" srcId="{89FD2DFC-11E9-4B96-B5C0-6E4067F77C9F}" destId="{93C6D664-E9D7-456E-B8F8-55E0258AF34D}" srcOrd="0" destOrd="0" presId="urn:microsoft.com/office/officeart/2005/8/layout/orgChart1"/>
    <dgm:cxn modelId="{8E57324E-1FC4-4D9A-A480-4920D73508EB}" type="presParOf" srcId="{89FD2DFC-11E9-4B96-B5C0-6E4067F77C9F}" destId="{1BAB3CDA-BFFB-4BE7-83F0-BB456D07986D}" srcOrd="1" destOrd="0" presId="urn:microsoft.com/office/officeart/2005/8/layout/orgChart1"/>
    <dgm:cxn modelId="{0FC2D07D-CBB8-4121-84A3-E3134571D889}" type="presParOf" srcId="{1BAB3CDA-BFFB-4BE7-83F0-BB456D07986D}" destId="{30FEEA73-9EB0-4C87-B6C5-0256AF6BF877}" srcOrd="0" destOrd="0" presId="urn:microsoft.com/office/officeart/2005/8/layout/orgChart1"/>
    <dgm:cxn modelId="{9AA78BE6-14A5-4906-8669-FFD8F4CAA27A}" type="presParOf" srcId="{30FEEA73-9EB0-4C87-B6C5-0256AF6BF877}" destId="{F97D862B-FBE9-4114-B1F5-03839342DFC0}" srcOrd="0" destOrd="0" presId="urn:microsoft.com/office/officeart/2005/8/layout/orgChart1"/>
    <dgm:cxn modelId="{B4CBAAD6-D7DF-4AE9-908B-A898E5E89E03}" type="presParOf" srcId="{30FEEA73-9EB0-4C87-B6C5-0256AF6BF877}" destId="{87B6887D-05BE-4B7E-A1EC-43CF215664CF}" srcOrd="1" destOrd="0" presId="urn:microsoft.com/office/officeart/2005/8/layout/orgChart1"/>
    <dgm:cxn modelId="{BFFF9582-51CD-4761-83DC-A5EB7EAF8B0E}" type="presParOf" srcId="{1BAB3CDA-BFFB-4BE7-83F0-BB456D07986D}" destId="{D304B850-F27A-43DA-9EBA-C4AA6408B996}" srcOrd="1" destOrd="0" presId="urn:microsoft.com/office/officeart/2005/8/layout/orgChart1"/>
    <dgm:cxn modelId="{D849A50A-A5DF-48EA-93AF-9AAAE4E65067}" type="presParOf" srcId="{1BAB3CDA-BFFB-4BE7-83F0-BB456D07986D}" destId="{6EE3BFE8-9E26-48B6-8FCE-C93486D3CDFF}" srcOrd="2" destOrd="0" presId="urn:microsoft.com/office/officeart/2005/8/layout/orgChart1"/>
    <dgm:cxn modelId="{E68A0573-D4E8-449A-99DE-96BDDAE9CACB}" type="presParOf" srcId="{89FD2DFC-11E9-4B96-B5C0-6E4067F77C9F}" destId="{CD6CDDB7-3607-46CB-AA04-9557E302C4F5}" srcOrd="2" destOrd="0" presId="urn:microsoft.com/office/officeart/2005/8/layout/orgChart1"/>
    <dgm:cxn modelId="{0BCC4777-197B-4329-9946-12D6016CF619}" type="presParOf" srcId="{89FD2DFC-11E9-4B96-B5C0-6E4067F77C9F}" destId="{FBD09C7E-A956-42D0-8913-71F865F3AB08}" srcOrd="3" destOrd="0" presId="urn:microsoft.com/office/officeart/2005/8/layout/orgChart1"/>
    <dgm:cxn modelId="{1A894379-0A8B-4179-9834-A56B39166F70}" type="presParOf" srcId="{FBD09C7E-A956-42D0-8913-71F865F3AB08}" destId="{B3FE13BC-8F58-48E9-A755-A2467788177D}" srcOrd="0" destOrd="0" presId="urn:microsoft.com/office/officeart/2005/8/layout/orgChart1"/>
    <dgm:cxn modelId="{1BAA0486-DF21-47E6-AF9E-C9BF139A7843}" type="presParOf" srcId="{B3FE13BC-8F58-48E9-A755-A2467788177D}" destId="{A4E80E0C-B47C-4F95-898D-B07D4D770870}" srcOrd="0" destOrd="0" presId="urn:microsoft.com/office/officeart/2005/8/layout/orgChart1"/>
    <dgm:cxn modelId="{E7012513-99F2-4F7E-850E-5496F2488F90}" type="presParOf" srcId="{B3FE13BC-8F58-48E9-A755-A2467788177D}" destId="{94971CCB-0DA5-4EF5-8469-0115D9107C6F}" srcOrd="1" destOrd="0" presId="urn:microsoft.com/office/officeart/2005/8/layout/orgChart1"/>
    <dgm:cxn modelId="{98A804F2-DB5A-4B17-9B48-C129D51FAE40}" type="presParOf" srcId="{FBD09C7E-A956-42D0-8913-71F865F3AB08}" destId="{12E58933-0203-44FD-87E5-6D8AB8CDB9A8}" srcOrd="1" destOrd="0" presId="urn:microsoft.com/office/officeart/2005/8/layout/orgChart1"/>
    <dgm:cxn modelId="{73F90C7B-7B37-4D56-8A76-C415D538F898}" type="presParOf" srcId="{FBD09C7E-A956-42D0-8913-71F865F3AB08}" destId="{C301C657-7217-43C5-8670-B2B2C65A2728}" srcOrd="2" destOrd="0" presId="urn:microsoft.com/office/officeart/2005/8/layout/orgChart1"/>
    <dgm:cxn modelId="{9AD6AD5F-719C-4944-883D-712F5AB1DCA0}" type="presParOf" srcId="{89FD2DFC-11E9-4B96-B5C0-6E4067F77C9F}" destId="{79282A8C-B4AD-45C3-BFF4-AC275A2C48D2}" srcOrd="4" destOrd="0" presId="urn:microsoft.com/office/officeart/2005/8/layout/orgChart1"/>
    <dgm:cxn modelId="{938BB21A-0734-45EC-B732-B73CBAB2DF32}" type="presParOf" srcId="{89FD2DFC-11E9-4B96-B5C0-6E4067F77C9F}" destId="{CCB0FC83-391C-4412-BAE4-A35C60B160A7}" srcOrd="5" destOrd="0" presId="urn:microsoft.com/office/officeart/2005/8/layout/orgChart1"/>
    <dgm:cxn modelId="{EE658798-4873-461C-A3A0-17F0D47B690A}" type="presParOf" srcId="{CCB0FC83-391C-4412-BAE4-A35C60B160A7}" destId="{C37900F0-F64E-4287-87FB-EC05D469E69F}" srcOrd="0" destOrd="0" presId="urn:microsoft.com/office/officeart/2005/8/layout/orgChart1"/>
    <dgm:cxn modelId="{3AED9D30-6EF8-453B-AB6D-4EDA049BCFB1}" type="presParOf" srcId="{C37900F0-F64E-4287-87FB-EC05D469E69F}" destId="{7C497FA7-19C3-46D1-8483-FB8A86CA95CF}" srcOrd="0" destOrd="0" presId="urn:microsoft.com/office/officeart/2005/8/layout/orgChart1"/>
    <dgm:cxn modelId="{92B257F6-E2B3-4D92-AB45-5F1F06BC27CD}" type="presParOf" srcId="{C37900F0-F64E-4287-87FB-EC05D469E69F}" destId="{D41A3F65-C808-4631-B0D9-C7A23EFCACB8}" srcOrd="1" destOrd="0" presId="urn:microsoft.com/office/officeart/2005/8/layout/orgChart1"/>
    <dgm:cxn modelId="{6ED281D4-9BD1-4D82-A88A-A157EC1E6C5E}" type="presParOf" srcId="{CCB0FC83-391C-4412-BAE4-A35C60B160A7}" destId="{8394307B-1DB4-4E91-9039-9313A2FCBACF}" srcOrd="1" destOrd="0" presId="urn:microsoft.com/office/officeart/2005/8/layout/orgChart1"/>
    <dgm:cxn modelId="{382DA2DE-77B9-4D79-9B41-74F34C713756}" type="presParOf" srcId="{CCB0FC83-391C-4412-BAE4-A35C60B160A7}" destId="{9F92F1E7-4E37-464E-970A-E6BCE3BF10E5}" srcOrd="2" destOrd="0" presId="urn:microsoft.com/office/officeart/2005/8/layout/orgChart1"/>
    <dgm:cxn modelId="{BB687B57-0022-4862-A4C2-F5078A3E5E99}" type="presParOf" srcId="{89FD2DFC-11E9-4B96-B5C0-6E4067F77C9F}" destId="{2EEB7796-06AB-460F-AECF-BD4DB620EE46}" srcOrd="6" destOrd="0" presId="urn:microsoft.com/office/officeart/2005/8/layout/orgChart1"/>
    <dgm:cxn modelId="{30CDB4C3-3189-4089-8DC3-E490640C228D}" type="presParOf" srcId="{89FD2DFC-11E9-4B96-B5C0-6E4067F77C9F}" destId="{1F15CC70-CF4D-482A-BA7D-835FFB2F288D}" srcOrd="7" destOrd="0" presId="urn:microsoft.com/office/officeart/2005/8/layout/orgChart1"/>
    <dgm:cxn modelId="{8E206380-CD0C-4ACB-ACAE-611A8577D892}" type="presParOf" srcId="{1F15CC70-CF4D-482A-BA7D-835FFB2F288D}" destId="{5106FA64-2EE7-4075-8876-8B90AABEEE5A}" srcOrd="0" destOrd="0" presId="urn:microsoft.com/office/officeart/2005/8/layout/orgChart1"/>
    <dgm:cxn modelId="{4CCBF804-61C4-45EF-B180-CDBB43B369BB}" type="presParOf" srcId="{5106FA64-2EE7-4075-8876-8B90AABEEE5A}" destId="{03F9C70F-7B85-4D24-9B90-E626F1886658}" srcOrd="0" destOrd="0" presId="urn:microsoft.com/office/officeart/2005/8/layout/orgChart1"/>
    <dgm:cxn modelId="{2A35EB44-A5B4-457E-965E-E8BF20492F52}" type="presParOf" srcId="{5106FA64-2EE7-4075-8876-8B90AABEEE5A}" destId="{D95E0F99-8310-4CE3-85A8-78526F9589EB}" srcOrd="1" destOrd="0" presId="urn:microsoft.com/office/officeart/2005/8/layout/orgChart1"/>
    <dgm:cxn modelId="{7AE7015A-A630-4504-84CB-6DEA71BF4CAD}" type="presParOf" srcId="{1F15CC70-CF4D-482A-BA7D-835FFB2F288D}" destId="{80B8288F-FA93-43AC-9F62-4925A2C3361B}" srcOrd="1" destOrd="0" presId="urn:microsoft.com/office/officeart/2005/8/layout/orgChart1"/>
    <dgm:cxn modelId="{4615D60E-43F5-4139-95E9-8696FE8C04C1}" type="presParOf" srcId="{1F15CC70-CF4D-482A-BA7D-835FFB2F288D}" destId="{C4408B33-BFC3-487E-AC10-7E22511A80D8}" srcOrd="2" destOrd="0" presId="urn:microsoft.com/office/officeart/2005/8/layout/orgChart1"/>
    <dgm:cxn modelId="{6991093D-7F60-4DF9-9D5D-C995A4747011}" type="presParOf" srcId="{89FD2DFC-11E9-4B96-B5C0-6E4067F77C9F}" destId="{451D1211-E988-4FC0-A052-0E69069FA9AF}" srcOrd="8" destOrd="0" presId="urn:microsoft.com/office/officeart/2005/8/layout/orgChart1"/>
    <dgm:cxn modelId="{6DBA7D39-953E-4D35-B8C0-F8DFEBBDE7AD}" type="presParOf" srcId="{89FD2DFC-11E9-4B96-B5C0-6E4067F77C9F}" destId="{F2243B43-84AA-426A-AF45-BC0B8048D500}" srcOrd="9" destOrd="0" presId="urn:microsoft.com/office/officeart/2005/8/layout/orgChart1"/>
    <dgm:cxn modelId="{D58101E3-E896-4567-8AB7-71C7ABB26CC7}" type="presParOf" srcId="{F2243B43-84AA-426A-AF45-BC0B8048D500}" destId="{1499699B-BD0D-4C6B-9EB8-72319F2B22D7}" srcOrd="0" destOrd="0" presId="urn:microsoft.com/office/officeart/2005/8/layout/orgChart1"/>
    <dgm:cxn modelId="{73B03DD7-2659-480E-9C4A-916C46317128}" type="presParOf" srcId="{1499699B-BD0D-4C6B-9EB8-72319F2B22D7}" destId="{46C17648-E56F-404A-A9BF-7F164CFCCB10}" srcOrd="0" destOrd="0" presId="urn:microsoft.com/office/officeart/2005/8/layout/orgChart1"/>
    <dgm:cxn modelId="{11945E44-9FDF-4F10-A935-20F0EC6A248A}" type="presParOf" srcId="{1499699B-BD0D-4C6B-9EB8-72319F2B22D7}" destId="{7A1189D1-9BB6-4AA4-B17F-FF3C4E95FCE9}" srcOrd="1" destOrd="0" presId="urn:microsoft.com/office/officeart/2005/8/layout/orgChart1"/>
    <dgm:cxn modelId="{6273BABD-5D60-43E1-BA5E-D129BF7C0A0B}" type="presParOf" srcId="{F2243B43-84AA-426A-AF45-BC0B8048D500}" destId="{2177A6A5-01AD-42AD-819A-12708E7C5ABF}" srcOrd="1" destOrd="0" presId="urn:microsoft.com/office/officeart/2005/8/layout/orgChart1"/>
    <dgm:cxn modelId="{13B80F44-0BAD-4FDA-B4DA-3379A98CEA58}" type="presParOf" srcId="{F2243B43-84AA-426A-AF45-BC0B8048D500}" destId="{7FEFEE39-BF97-4EDC-BCE4-1CC8D252DC51}" srcOrd="2" destOrd="0" presId="urn:microsoft.com/office/officeart/2005/8/layout/orgChart1"/>
    <dgm:cxn modelId="{E99B2900-56BF-42DD-B7A0-A5FFE59A7A2B}" type="presParOf" srcId="{314DEAF4-17BF-41E1-BA4B-20BBA60CF52D}" destId="{DBB796C0-D81A-4474-A851-685D80D40250}" srcOrd="2" destOrd="0" presId="urn:microsoft.com/office/officeart/2005/8/layout/orgChart1"/>
    <dgm:cxn modelId="{5D5B1E1D-E7BA-46BC-8901-10553FB88958}" type="presParOf" srcId="{DBB796C0-D81A-4474-A851-685D80D40250}" destId="{C778D6B6-BD1F-4CA4-9A79-0CD7C060B2FC}" srcOrd="0" destOrd="0" presId="urn:microsoft.com/office/officeart/2005/8/layout/orgChart1"/>
    <dgm:cxn modelId="{ED497C2E-8EC9-46C6-B365-290C5012EB35}" type="presParOf" srcId="{DBB796C0-D81A-4474-A851-685D80D40250}" destId="{613238FF-A950-4C63-A802-8CE68FF7614F}" srcOrd="1" destOrd="0" presId="urn:microsoft.com/office/officeart/2005/8/layout/orgChart1"/>
    <dgm:cxn modelId="{695106C3-0ACF-46DE-B7A7-FB56D144EC2B}" type="presParOf" srcId="{613238FF-A950-4C63-A802-8CE68FF7614F}" destId="{4AB2C260-386D-4C97-A85E-0C0DB03559FD}" srcOrd="0" destOrd="0" presId="urn:microsoft.com/office/officeart/2005/8/layout/orgChart1"/>
    <dgm:cxn modelId="{AED1346E-949A-405C-8C60-2EDF10A0D3D2}" type="presParOf" srcId="{4AB2C260-386D-4C97-A85E-0C0DB03559FD}" destId="{A118E8C3-0D75-4A95-A525-B333F2BC4C82}" srcOrd="0" destOrd="0" presId="urn:microsoft.com/office/officeart/2005/8/layout/orgChart1"/>
    <dgm:cxn modelId="{001C059C-2CA9-46B7-A441-4FAAF4AF0991}" type="presParOf" srcId="{4AB2C260-386D-4C97-A85E-0C0DB03559FD}" destId="{9731E4CF-35C9-459D-A147-EE5FA879A9C1}" srcOrd="1" destOrd="0" presId="urn:microsoft.com/office/officeart/2005/8/layout/orgChart1"/>
    <dgm:cxn modelId="{C04A77A6-E4DF-4CC4-BAE7-57D438E9575B}" type="presParOf" srcId="{613238FF-A950-4C63-A802-8CE68FF7614F}" destId="{C10CC450-9676-45DB-A8B9-35A1782444CB}" srcOrd="1" destOrd="0" presId="urn:microsoft.com/office/officeart/2005/8/layout/orgChart1"/>
    <dgm:cxn modelId="{D34F2E21-86BF-4D67-B4CA-172F0530E129}" type="presParOf" srcId="{613238FF-A950-4C63-A802-8CE68FF7614F}" destId="{2839D596-035B-4E60-8445-2715B4610CBA}" srcOrd="2" destOrd="0" presId="urn:microsoft.com/office/officeart/2005/8/layout/orgChart1"/>
    <dgm:cxn modelId="{60E865A8-7A79-4B99-99E0-B2936A5D3E73}" type="presParOf" srcId="{DBB796C0-D81A-4474-A851-685D80D40250}" destId="{773C2346-16AA-471E-A1B2-598A068057F6}" srcOrd="2" destOrd="0" presId="urn:microsoft.com/office/officeart/2005/8/layout/orgChart1"/>
    <dgm:cxn modelId="{E88C097F-89B3-4AFC-B0D3-D239ACA3765A}" type="presParOf" srcId="{DBB796C0-D81A-4474-A851-685D80D40250}" destId="{7DA8B386-C7D5-412F-8903-A0CA37CC2F8D}" srcOrd="3" destOrd="0" presId="urn:microsoft.com/office/officeart/2005/8/layout/orgChart1"/>
    <dgm:cxn modelId="{F9FA6B1C-2191-4F94-BCBE-3F7A5CE65160}" type="presParOf" srcId="{7DA8B386-C7D5-412F-8903-A0CA37CC2F8D}" destId="{0CFEC192-1EDC-401C-8705-F3600A5BEAFE}" srcOrd="0" destOrd="0" presId="urn:microsoft.com/office/officeart/2005/8/layout/orgChart1"/>
    <dgm:cxn modelId="{92122DA4-13E7-4B0D-B5A1-9E96592CEDE2}" type="presParOf" srcId="{0CFEC192-1EDC-401C-8705-F3600A5BEAFE}" destId="{566F49BC-F907-460A-9A3E-636259B5540B}" srcOrd="0" destOrd="0" presId="urn:microsoft.com/office/officeart/2005/8/layout/orgChart1"/>
    <dgm:cxn modelId="{40EF9B4A-DF58-43CE-A115-99D78B702D56}" type="presParOf" srcId="{0CFEC192-1EDC-401C-8705-F3600A5BEAFE}" destId="{BE4051C5-26FB-42F5-9052-6ED7218155B6}" srcOrd="1" destOrd="0" presId="urn:microsoft.com/office/officeart/2005/8/layout/orgChart1"/>
    <dgm:cxn modelId="{6F7C95F8-6168-44DA-953E-DFFF9E069837}" type="presParOf" srcId="{7DA8B386-C7D5-412F-8903-A0CA37CC2F8D}" destId="{8952A60E-6502-4664-A1AE-F8A78C9F79E5}" srcOrd="1" destOrd="0" presId="urn:microsoft.com/office/officeart/2005/8/layout/orgChart1"/>
    <dgm:cxn modelId="{F918EEC7-3CF0-434B-BFAF-FCFFBB2FA4FB}" type="presParOf" srcId="{7DA8B386-C7D5-412F-8903-A0CA37CC2F8D}" destId="{3C0635C2-30B5-4451-8E43-D9DF586849E0}" srcOrd="2" destOrd="0" presId="urn:microsoft.com/office/officeart/2005/8/layout/orgChart1"/>
    <dgm:cxn modelId="{4B8D3056-3B16-44A3-B0CE-DB535B0ABD01}" type="presParOf" srcId="{DBB796C0-D81A-4474-A851-685D80D40250}" destId="{D969C8EA-DCCE-4A25-8D46-2D6D1981D15A}" srcOrd="4" destOrd="0" presId="urn:microsoft.com/office/officeart/2005/8/layout/orgChart1"/>
    <dgm:cxn modelId="{13FC44D1-9756-451D-91E1-1EC718FD05BA}" type="presParOf" srcId="{DBB796C0-D81A-4474-A851-685D80D40250}" destId="{1695492E-5341-43B3-9447-34FE2884A078}" srcOrd="5" destOrd="0" presId="urn:microsoft.com/office/officeart/2005/8/layout/orgChart1"/>
    <dgm:cxn modelId="{2FAC6E0C-CD3E-4B35-B738-1127BD669292}" type="presParOf" srcId="{1695492E-5341-43B3-9447-34FE2884A078}" destId="{4D63C80B-5934-4B64-8EB7-1A777C33D989}" srcOrd="0" destOrd="0" presId="urn:microsoft.com/office/officeart/2005/8/layout/orgChart1"/>
    <dgm:cxn modelId="{20EC95AB-DCDE-449C-B25A-9EEE9922DF33}" type="presParOf" srcId="{4D63C80B-5934-4B64-8EB7-1A777C33D989}" destId="{56C04BA8-E54D-46D1-92BD-93639A00FE24}" srcOrd="0" destOrd="0" presId="urn:microsoft.com/office/officeart/2005/8/layout/orgChart1"/>
    <dgm:cxn modelId="{CB881375-E710-4BD6-B48C-DCB9F57C08C9}" type="presParOf" srcId="{4D63C80B-5934-4B64-8EB7-1A777C33D989}" destId="{14FF2893-9465-46EF-8EE2-CF3A254E3ECA}" srcOrd="1" destOrd="0" presId="urn:microsoft.com/office/officeart/2005/8/layout/orgChart1"/>
    <dgm:cxn modelId="{040AFA61-2062-4073-A282-2CE7B073A501}" type="presParOf" srcId="{1695492E-5341-43B3-9447-34FE2884A078}" destId="{12B5735B-F91C-4EA1-8D86-E5D2EC15591F}" srcOrd="1" destOrd="0" presId="urn:microsoft.com/office/officeart/2005/8/layout/orgChart1"/>
    <dgm:cxn modelId="{81AAB6C4-605E-47CD-A079-3E6A7FDF10A9}" type="presParOf" srcId="{1695492E-5341-43B3-9447-34FE2884A078}" destId="{0CAFC83C-4C1D-491D-AD0B-7FC3641C358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9C8EA-DCCE-4A25-8D46-2D6D1981D15A}">
      <dsp:nvSpPr>
        <dsp:cNvPr id="0" name=""/>
        <dsp:cNvSpPr/>
      </dsp:nvSpPr>
      <dsp:spPr>
        <a:xfrm>
          <a:off x="2366390" y="1101367"/>
          <a:ext cx="339821" cy="2424152"/>
        </a:xfrm>
        <a:custGeom>
          <a:avLst/>
          <a:gdLst/>
          <a:ahLst/>
          <a:cxnLst/>
          <a:rect l="0" t="0" r="0" b="0"/>
          <a:pathLst>
            <a:path>
              <a:moveTo>
                <a:pt x="0" y="0"/>
              </a:moveTo>
              <a:lnTo>
                <a:pt x="339821" y="242415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3C2346-16AA-471E-A1B2-598A068057F6}">
      <dsp:nvSpPr>
        <dsp:cNvPr id="0" name=""/>
        <dsp:cNvSpPr/>
      </dsp:nvSpPr>
      <dsp:spPr>
        <a:xfrm>
          <a:off x="2366390" y="1101367"/>
          <a:ext cx="339821" cy="1640625"/>
        </a:xfrm>
        <a:custGeom>
          <a:avLst/>
          <a:gdLst/>
          <a:ahLst/>
          <a:cxnLst/>
          <a:rect l="0" t="0" r="0" b="0"/>
          <a:pathLst>
            <a:path>
              <a:moveTo>
                <a:pt x="0" y="0"/>
              </a:moveTo>
              <a:lnTo>
                <a:pt x="339821" y="16406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78D6B6-BD1F-4CA4-9A79-0CD7C060B2FC}">
      <dsp:nvSpPr>
        <dsp:cNvPr id="0" name=""/>
        <dsp:cNvSpPr/>
      </dsp:nvSpPr>
      <dsp:spPr>
        <a:xfrm>
          <a:off x="2249166" y="1101367"/>
          <a:ext cx="117224" cy="335619"/>
        </a:xfrm>
        <a:custGeom>
          <a:avLst/>
          <a:gdLst/>
          <a:ahLst/>
          <a:cxnLst/>
          <a:rect l="0" t="0" r="0" b="0"/>
          <a:pathLst>
            <a:path>
              <a:moveTo>
                <a:pt x="117224" y="0"/>
              </a:moveTo>
              <a:lnTo>
                <a:pt x="117224" y="335619"/>
              </a:lnTo>
              <a:lnTo>
                <a:pt x="0" y="3356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1D1211-E988-4FC0-A052-0E69069FA9AF}">
      <dsp:nvSpPr>
        <dsp:cNvPr id="0" name=""/>
        <dsp:cNvSpPr/>
      </dsp:nvSpPr>
      <dsp:spPr>
        <a:xfrm>
          <a:off x="2366390" y="1101367"/>
          <a:ext cx="1952437" cy="1471846"/>
        </a:xfrm>
        <a:custGeom>
          <a:avLst/>
          <a:gdLst/>
          <a:ahLst/>
          <a:cxnLst/>
          <a:rect l="0" t="0" r="0" b="0"/>
          <a:pathLst>
            <a:path>
              <a:moveTo>
                <a:pt x="0" y="0"/>
              </a:moveTo>
              <a:lnTo>
                <a:pt x="0" y="1386933"/>
              </a:lnTo>
              <a:lnTo>
                <a:pt x="1952437" y="1386933"/>
              </a:lnTo>
              <a:lnTo>
                <a:pt x="1952437" y="1471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EB7796-06AB-460F-AECF-BD4DB620EE46}">
      <dsp:nvSpPr>
        <dsp:cNvPr id="0" name=""/>
        <dsp:cNvSpPr/>
      </dsp:nvSpPr>
      <dsp:spPr>
        <a:xfrm>
          <a:off x="2366390" y="1101367"/>
          <a:ext cx="973917" cy="1471846"/>
        </a:xfrm>
        <a:custGeom>
          <a:avLst/>
          <a:gdLst/>
          <a:ahLst/>
          <a:cxnLst/>
          <a:rect l="0" t="0" r="0" b="0"/>
          <a:pathLst>
            <a:path>
              <a:moveTo>
                <a:pt x="0" y="0"/>
              </a:moveTo>
              <a:lnTo>
                <a:pt x="0" y="1386933"/>
              </a:lnTo>
              <a:lnTo>
                <a:pt x="973917" y="1386933"/>
              </a:lnTo>
              <a:lnTo>
                <a:pt x="973917" y="1471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282A8C-B4AD-45C3-BFF4-AC275A2C48D2}">
      <dsp:nvSpPr>
        <dsp:cNvPr id="0" name=""/>
        <dsp:cNvSpPr/>
      </dsp:nvSpPr>
      <dsp:spPr>
        <a:xfrm>
          <a:off x="2256144" y="1101367"/>
          <a:ext cx="91440" cy="1850295"/>
        </a:xfrm>
        <a:custGeom>
          <a:avLst/>
          <a:gdLst/>
          <a:ahLst/>
          <a:cxnLst/>
          <a:rect l="0" t="0" r="0" b="0"/>
          <a:pathLst>
            <a:path>
              <a:moveTo>
                <a:pt x="110245" y="0"/>
              </a:moveTo>
              <a:lnTo>
                <a:pt x="110245" y="1765382"/>
              </a:lnTo>
              <a:lnTo>
                <a:pt x="45720" y="1765382"/>
              </a:lnTo>
              <a:lnTo>
                <a:pt x="45720" y="18502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6CDDB7-3607-46CB-AA04-9557E302C4F5}">
      <dsp:nvSpPr>
        <dsp:cNvPr id="0" name=""/>
        <dsp:cNvSpPr/>
      </dsp:nvSpPr>
      <dsp:spPr>
        <a:xfrm>
          <a:off x="1370953" y="1101367"/>
          <a:ext cx="995437" cy="1472186"/>
        </a:xfrm>
        <a:custGeom>
          <a:avLst/>
          <a:gdLst/>
          <a:ahLst/>
          <a:cxnLst/>
          <a:rect l="0" t="0" r="0" b="0"/>
          <a:pathLst>
            <a:path>
              <a:moveTo>
                <a:pt x="995437" y="0"/>
              </a:moveTo>
              <a:lnTo>
                <a:pt x="995437" y="1387273"/>
              </a:lnTo>
              <a:lnTo>
                <a:pt x="0" y="1387273"/>
              </a:lnTo>
              <a:lnTo>
                <a:pt x="0" y="14721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C6D664-E9D7-456E-B8F8-55E0258AF34D}">
      <dsp:nvSpPr>
        <dsp:cNvPr id="0" name=""/>
        <dsp:cNvSpPr/>
      </dsp:nvSpPr>
      <dsp:spPr>
        <a:xfrm>
          <a:off x="404750" y="1101367"/>
          <a:ext cx="1961640" cy="1471846"/>
        </a:xfrm>
        <a:custGeom>
          <a:avLst/>
          <a:gdLst/>
          <a:ahLst/>
          <a:cxnLst/>
          <a:rect l="0" t="0" r="0" b="0"/>
          <a:pathLst>
            <a:path>
              <a:moveTo>
                <a:pt x="1961640" y="0"/>
              </a:moveTo>
              <a:lnTo>
                <a:pt x="1961640" y="1386933"/>
              </a:lnTo>
              <a:lnTo>
                <a:pt x="0" y="1386933"/>
              </a:lnTo>
              <a:lnTo>
                <a:pt x="0" y="1471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A2B449-0942-46DB-AB02-EF5DEE861EDD}">
      <dsp:nvSpPr>
        <dsp:cNvPr id="0" name=""/>
        <dsp:cNvSpPr/>
      </dsp:nvSpPr>
      <dsp:spPr>
        <a:xfrm>
          <a:off x="1920594" y="607643"/>
          <a:ext cx="891592" cy="49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Förvaltningschef</a:t>
          </a:r>
        </a:p>
      </dsp:txBody>
      <dsp:txXfrm>
        <a:off x="1920594" y="607643"/>
        <a:ext cx="891592" cy="493723"/>
      </dsp:txXfrm>
    </dsp:sp>
    <dsp:sp modelId="{F97D862B-FBE9-4114-B1F5-03839342DFC0}">
      <dsp:nvSpPr>
        <dsp:cNvPr id="0" name=""/>
        <dsp:cNvSpPr/>
      </dsp:nvSpPr>
      <dsp:spPr>
        <a:xfrm>
          <a:off x="403" y="2573213"/>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VC</a:t>
          </a:r>
        </a:p>
      </dsp:txBody>
      <dsp:txXfrm>
        <a:off x="403" y="2573213"/>
        <a:ext cx="808693" cy="404346"/>
      </dsp:txXfrm>
    </dsp:sp>
    <dsp:sp modelId="{A4E80E0C-B47C-4F95-898D-B07D4D770870}">
      <dsp:nvSpPr>
        <dsp:cNvPr id="0" name=""/>
        <dsp:cNvSpPr/>
      </dsp:nvSpPr>
      <dsp:spPr>
        <a:xfrm>
          <a:off x="966606" y="2573553"/>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Kritisk vän</a:t>
          </a:r>
        </a:p>
      </dsp:txBody>
      <dsp:txXfrm>
        <a:off x="966606" y="2573553"/>
        <a:ext cx="808693" cy="404346"/>
      </dsp:txXfrm>
    </dsp:sp>
    <dsp:sp modelId="{7C497FA7-19C3-46D1-8483-FB8A86CA95CF}">
      <dsp:nvSpPr>
        <dsp:cNvPr id="0" name=""/>
        <dsp:cNvSpPr/>
      </dsp:nvSpPr>
      <dsp:spPr>
        <a:xfrm>
          <a:off x="1897517" y="2951662"/>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Kommunal</a:t>
          </a:r>
        </a:p>
      </dsp:txBody>
      <dsp:txXfrm>
        <a:off x="1897517" y="2951662"/>
        <a:ext cx="808693" cy="404346"/>
      </dsp:txXfrm>
    </dsp:sp>
    <dsp:sp modelId="{03F9C70F-7B85-4D24-9B90-E626F1886658}">
      <dsp:nvSpPr>
        <dsp:cNvPr id="0" name=""/>
        <dsp:cNvSpPr/>
      </dsp:nvSpPr>
      <dsp:spPr>
        <a:xfrm>
          <a:off x="2935961" y="2573213"/>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HR</a:t>
          </a:r>
        </a:p>
      </dsp:txBody>
      <dsp:txXfrm>
        <a:off x="2935961" y="2573213"/>
        <a:ext cx="808693" cy="404346"/>
      </dsp:txXfrm>
    </dsp:sp>
    <dsp:sp modelId="{46C17648-E56F-404A-A9BF-7F164CFCCB10}">
      <dsp:nvSpPr>
        <dsp:cNvPr id="0" name=""/>
        <dsp:cNvSpPr/>
      </dsp:nvSpPr>
      <dsp:spPr>
        <a:xfrm>
          <a:off x="3914480" y="2573213"/>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Ekonomi (kundansvarig)</a:t>
          </a:r>
        </a:p>
      </dsp:txBody>
      <dsp:txXfrm>
        <a:off x="3914480" y="2573213"/>
        <a:ext cx="808693" cy="404346"/>
      </dsp:txXfrm>
    </dsp:sp>
    <dsp:sp modelId="{A118E8C3-0D75-4A95-A525-B333F2BC4C82}">
      <dsp:nvSpPr>
        <dsp:cNvPr id="0" name=""/>
        <dsp:cNvSpPr/>
      </dsp:nvSpPr>
      <dsp:spPr>
        <a:xfrm>
          <a:off x="1513990" y="1234813"/>
          <a:ext cx="735175"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Projektledare</a:t>
          </a:r>
        </a:p>
      </dsp:txBody>
      <dsp:txXfrm>
        <a:off x="1513990" y="1234813"/>
        <a:ext cx="735175" cy="404346"/>
      </dsp:txXfrm>
    </dsp:sp>
    <dsp:sp modelId="{566F49BC-F907-460A-9A3E-636259B5540B}">
      <dsp:nvSpPr>
        <dsp:cNvPr id="0" name=""/>
        <dsp:cNvSpPr/>
      </dsp:nvSpPr>
      <dsp:spPr>
        <a:xfrm>
          <a:off x="1897517" y="2539818"/>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AkademSSR</a:t>
          </a:r>
        </a:p>
      </dsp:txBody>
      <dsp:txXfrm>
        <a:off x="1897517" y="2539818"/>
        <a:ext cx="808693" cy="404346"/>
      </dsp:txXfrm>
    </dsp:sp>
    <dsp:sp modelId="{56C04BA8-E54D-46D1-92BD-93639A00FE24}">
      <dsp:nvSpPr>
        <dsp:cNvPr id="0" name=""/>
        <dsp:cNvSpPr/>
      </dsp:nvSpPr>
      <dsp:spPr>
        <a:xfrm>
          <a:off x="1897517" y="3323345"/>
          <a:ext cx="808693" cy="4043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sv-SE" sz="900" kern="1200" dirty="0"/>
            <a:t>Vision</a:t>
          </a:r>
        </a:p>
      </dsp:txBody>
      <dsp:txXfrm>
        <a:off x="1897517" y="3323345"/>
        <a:ext cx="808693" cy="40434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399FD-1668-5540-8B3E-AC1846C65C45}" type="datetimeFigureOut">
              <a:rPr lang="sv-SE" smtClean="0"/>
              <a:t>2023-05-02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3E85A-D979-A147-889D-B48953FC0DD7}" type="slidenum">
              <a:rPr lang="sv-SE" smtClean="0"/>
              <a:t>‹#›</a:t>
            </a:fld>
            <a:endParaRPr lang="sv-SE"/>
          </a:p>
        </p:txBody>
      </p:sp>
    </p:spTree>
    <p:extLst>
      <p:ext uri="{BB962C8B-B14F-4D97-AF65-F5344CB8AC3E}">
        <p14:creationId xmlns:p14="http://schemas.microsoft.com/office/powerpoint/2010/main" val="393336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heltid.nu/strategiskanalysochhandlingsplan.23.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a:t>
            </a:fld>
            <a:endParaRPr lang="sv-SE"/>
          </a:p>
        </p:txBody>
      </p:sp>
    </p:spTree>
    <p:extLst>
      <p:ext uri="{BB962C8B-B14F-4D97-AF65-F5344CB8AC3E}">
        <p14:creationId xmlns:p14="http://schemas.microsoft.com/office/powerpoint/2010/main" val="2490661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nSpc>
                <a:spcPct val="100000"/>
              </a:lnSpc>
              <a:spcBef>
                <a:spcPts val="0"/>
              </a:spcBef>
              <a:buNone/>
            </a:pPr>
            <a:r>
              <a:rPr lang="sv-SE" sz="2000" dirty="0"/>
              <a:t>Majoriteten av de som jobbar deltid i Motala kommun jobbar inom socialförvaltningen.</a:t>
            </a:r>
          </a:p>
          <a:p>
            <a:pPr marL="0" indent="0">
              <a:lnSpc>
                <a:spcPct val="100000"/>
              </a:lnSpc>
              <a:spcBef>
                <a:spcPts val="0"/>
              </a:spcBef>
              <a:buNone/>
            </a:pPr>
            <a:r>
              <a:rPr lang="sv-SE" sz="2000" dirty="0"/>
              <a:t>Majoriteten av de deltidsarbetande i kommunen jobbar inom socialförvaltningen och 66 procent av alla jobbar. Äldreomsorgen</a:t>
            </a:r>
            <a:r>
              <a:rPr lang="sv-SE" sz="2000" baseline="0" dirty="0"/>
              <a:t> är den verksamhet som utmärker sig mest både inom kommunen och inom socialförvaltningen när det gäller deltidsarbetande, här jobbar i stort sätt hälften deltid. I cirklarna till höger framgår också att majoriteten av de som jobbar deltid jobbar minst 75 %.</a:t>
            </a:r>
          </a:p>
          <a:p>
            <a:pPr marL="0" indent="0">
              <a:lnSpc>
                <a:spcPct val="100000"/>
              </a:lnSpc>
              <a:spcBef>
                <a:spcPts val="0"/>
              </a:spcBef>
              <a:buNone/>
            </a:pPr>
            <a:endParaRPr lang="sv-SE" sz="2000" baseline="0" dirty="0"/>
          </a:p>
          <a:p>
            <a:pPr marL="0" indent="0">
              <a:lnSpc>
                <a:spcPct val="100000"/>
              </a:lnSpc>
              <a:spcBef>
                <a:spcPts val="0"/>
              </a:spcBef>
              <a:buNone/>
            </a:pPr>
            <a:r>
              <a:rPr lang="sv-SE" sz="2000" baseline="0" dirty="0"/>
              <a:t>Inom ULS finns redan idag en hög andel anställda som arbetar 100 %. Det är ca 90 personer som inte arbetar heltid.</a:t>
            </a:r>
          </a:p>
          <a:p>
            <a:pPr marL="0" indent="0">
              <a:lnSpc>
                <a:spcPct val="100000"/>
              </a:lnSpc>
              <a:spcBef>
                <a:spcPts val="0"/>
              </a:spcBef>
              <a:buNone/>
            </a:pPr>
            <a:endParaRPr lang="sv-SE" sz="2000" dirty="0"/>
          </a:p>
          <a:p>
            <a:pPr>
              <a:lnSpc>
                <a:spcPct val="100000"/>
              </a:lnSpc>
              <a:spcBef>
                <a:spcPts val="0"/>
              </a:spcBef>
            </a:pPr>
            <a:r>
              <a:rPr lang="sv-SE" sz="2000" b="1" dirty="0"/>
              <a:t>Socialförvaltningen</a:t>
            </a:r>
          </a:p>
          <a:p>
            <a:pPr>
              <a:lnSpc>
                <a:spcPct val="100000"/>
              </a:lnSpc>
              <a:spcBef>
                <a:spcPts val="0"/>
              </a:spcBef>
            </a:pPr>
            <a:r>
              <a:rPr lang="sv-SE" sz="2000" b="0" dirty="0"/>
              <a:t>C</a:t>
            </a:r>
            <a:r>
              <a:rPr lang="sv-SE" sz="2000" dirty="0"/>
              <a:t>a. 1440 anställda</a:t>
            </a:r>
          </a:p>
          <a:p>
            <a:pPr lvl="1">
              <a:lnSpc>
                <a:spcPct val="100000"/>
              </a:lnSpc>
              <a:spcBef>
                <a:spcPts val="0"/>
              </a:spcBef>
            </a:pPr>
            <a:r>
              <a:rPr lang="sv-SE" sz="2000" dirty="0"/>
              <a:t>71 % heltid</a:t>
            </a:r>
          </a:p>
          <a:p>
            <a:pPr lvl="1">
              <a:lnSpc>
                <a:spcPct val="100000"/>
              </a:lnSpc>
              <a:spcBef>
                <a:spcPts val="0"/>
              </a:spcBef>
            </a:pPr>
            <a:r>
              <a:rPr lang="sv-SE" sz="2000" dirty="0"/>
              <a:t>29 % deltid</a:t>
            </a:r>
          </a:p>
          <a:p>
            <a:pPr>
              <a:lnSpc>
                <a:spcPct val="100000"/>
              </a:lnSpc>
              <a:spcBef>
                <a:spcPts val="0"/>
              </a:spcBef>
            </a:pPr>
            <a:r>
              <a:rPr lang="sv-SE" sz="2000" dirty="0"/>
              <a:t>Ca. 1360 årsarbetare (heltid)</a:t>
            </a:r>
          </a:p>
          <a:p>
            <a:pPr>
              <a:lnSpc>
                <a:spcPct val="100000"/>
              </a:lnSpc>
              <a:spcBef>
                <a:spcPts val="0"/>
              </a:spcBef>
            </a:pPr>
            <a:endParaRPr lang="sv-SE" sz="2000" dirty="0"/>
          </a:p>
          <a:p>
            <a:pPr marL="0" indent="0">
              <a:lnSpc>
                <a:spcPct val="100000"/>
              </a:lnSpc>
              <a:spcBef>
                <a:spcPts val="0"/>
              </a:spcBef>
              <a:buNone/>
            </a:pPr>
            <a:r>
              <a:rPr lang="sv-SE" sz="2000" b="1" dirty="0">
                <a:latin typeface="Segoe UI Symbol" panose="020B0502040204020203" pitchFamily="34" charset="0"/>
                <a:ea typeface="Segoe UI Symbol" panose="020B0502040204020203" pitchFamily="34" charset="0"/>
              </a:rPr>
              <a:t>Utförare LSS och socialpsykiatri</a:t>
            </a:r>
          </a:p>
          <a:p>
            <a:pPr marL="0" indent="0">
              <a:lnSpc>
                <a:spcPct val="100000"/>
              </a:lnSpc>
              <a:spcBef>
                <a:spcPts val="0"/>
              </a:spcBef>
              <a:buNone/>
            </a:pPr>
            <a:r>
              <a:rPr lang="sv-SE" sz="2000" b="0" dirty="0">
                <a:latin typeface="Segoe UI Symbol" panose="020B0502040204020203" pitchFamily="34" charset="0"/>
                <a:ea typeface="Segoe UI Symbol" panose="020B0502040204020203" pitchFamily="34" charset="0"/>
              </a:rPr>
              <a:t>Ca</a:t>
            </a:r>
            <a:r>
              <a:rPr lang="sv-SE" sz="2000" b="0" baseline="0" dirty="0">
                <a:latin typeface="Segoe UI Symbol" panose="020B0502040204020203" pitchFamily="34" charset="0"/>
                <a:ea typeface="Segoe UI Symbol" panose="020B0502040204020203" pitchFamily="34" charset="0"/>
              </a:rPr>
              <a:t> 360</a:t>
            </a:r>
            <a:r>
              <a:rPr lang="sv-SE" sz="2000" dirty="0">
                <a:latin typeface="Segoe UI Symbol" panose="020B0502040204020203" pitchFamily="34" charset="0"/>
                <a:ea typeface="Segoe UI Symbol" panose="020B0502040204020203" pitchFamily="34" charset="0"/>
              </a:rPr>
              <a:t> anställda</a:t>
            </a:r>
          </a:p>
          <a:p>
            <a:pPr lvl="1">
              <a:lnSpc>
                <a:spcPct val="100000"/>
              </a:lnSpc>
              <a:spcBef>
                <a:spcPts val="0"/>
              </a:spcBef>
            </a:pPr>
            <a:r>
              <a:rPr lang="sv-SE" sz="2000" dirty="0">
                <a:latin typeface="Segoe UI Symbol" panose="020B0502040204020203" pitchFamily="34" charset="0"/>
                <a:ea typeface="Segoe UI Symbol" panose="020B0502040204020203" pitchFamily="34" charset="0"/>
              </a:rPr>
              <a:t>74 % heltid</a:t>
            </a:r>
          </a:p>
          <a:p>
            <a:pPr lvl="1">
              <a:lnSpc>
                <a:spcPct val="100000"/>
              </a:lnSpc>
              <a:spcBef>
                <a:spcPts val="0"/>
              </a:spcBef>
            </a:pPr>
            <a:r>
              <a:rPr lang="sv-SE" sz="2000" dirty="0">
                <a:latin typeface="Segoe UI Symbol" panose="020B0502040204020203" pitchFamily="34" charset="0"/>
                <a:ea typeface="Segoe UI Symbol" panose="020B0502040204020203" pitchFamily="34" charset="0"/>
              </a:rPr>
              <a:t>26 % deltid</a:t>
            </a:r>
          </a:p>
          <a:p>
            <a:pPr>
              <a:lnSpc>
                <a:spcPct val="100000"/>
              </a:lnSpc>
              <a:spcBef>
                <a:spcPts val="0"/>
              </a:spcBef>
            </a:pPr>
            <a:r>
              <a:rPr lang="sv-SE" sz="2000" dirty="0">
                <a:latin typeface="Segoe UI Symbol" panose="020B0502040204020203" pitchFamily="34" charset="0"/>
                <a:ea typeface="Segoe UI Symbol" panose="020B0502040204020203" pitchFamily="34" charset="0"/>
              </a:rPr>
              <a:t>Ca. 340 årsarbetare</a:t>
            </a:r>
          </a:p>
        </p:txBody>
      </p:sp>
      <p:sp>
        <p:nvSpPr>
          <p:cNvPr id="4" name="Platshållare för bildnummer 3"/>
          <p:cNvSpPr>
            <a:spLocks noGrp="1"/>
          </p:cNvSpPr>
          <p:nvPr>
            <p:ph type="sldNum" sz="quarter" idx="10"/>
          </p:nvPr>
        </p:nvSpPr>
        <p:spPr/>
        <p:txBody>
          <a:bodyPr/>
          <a:lstStyle/>
          <a:p>
            <a:fld id="{7383E85A-D979-A147-889D-B48953FC0DD7}" type="slidenum">
              <a:rPr lang="sv-SE" smtClean="0"/>
              <a:t>10</a:t>
            </a:fld>
            <a:endParaRPr lang="sv-SE"/>
          </a:p>
        </p:txBody>
      </p:sp>
    </p:spTree>
    <p:extLst>
      <p:ext uri="{BB962C8B-B14F-4D97-AF65-F5344CB8AC3E}">
        <p14:creationId xmlns:p14="http://schemas.microsoft.com/office/powerpoint/2010/main" val="2899656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30 oktober 2019 hölls en workshop i Motala kommun med arton deltagare. Workshopen genomfördes med inspiration av stödmaterialet </a:t>
            </a:r>
            <a:r>
              <a:rPr lang="sv-SE" sz="1200" i="1" kern="1200" dirty="0">
                <a:solidFill>
                  <a:schemeClr val="tx1"/>
                </a:solidFill>
                <a:effectLst/>
                <a:latin typeface="+mn-lt"/>
                <a:ea typeface="+mn-ea"/>
                <a:cs typeface="+mn-cs"/>
              </a:rPr>
              <a:t>Pilen</a:t>
            </a:r>
            <a:r>
              <a:rPr lang="sv-SE" sz="1200" kern="1200" dirty="0">
                <a:solidFill>
                  <a:schemeClr val="tx1"/>
                </a:solidFill>
                <a:effectLst/>
                <a:latin typeface="+mn-lt"/>
                <a:ea typeface="+mn-ea"/>
                <a:cs typeface="+mn-cs"/>
              </a:rPr>
              <a:t> som SKR tagit fram för kommunernas arbete med heltid som norm. Deltagare var chefer och medarbetare från verksamheter (äldreomsorg, SRV, barnomsorg, måltid,</a:t>
            </a:r>
            <a:r>
              <a:rPr lang="sv-SE" sz="1200" kern="1200" baseline="0" dirty="0">
                <a:solidFill>
                  <a:schemeClr val="tx1"/>
                </a:solidFill>
                <a:effectLst/>
                <a:latin typeface="+mn-lt"/>
                <a:ea typeface="+mn-ea"/>
                <a:cs typeface="+mn-cs"/>
              </a:rPr>
              <a:t> städ)</a:t>
            </a:r>
            <a:r>
              <a:rPr lang="sv-SE" sz="1200" kern="1200" dirty="0">
                <a:solidFill>
                  <a:schemeClr val="tx1"/>
                </a:solidFill>
                <a:effectLst/>
                <a:latin typeface="+mn-lt"/>
                <a:ea typeface="+mn-ea"/>
                <a:cs typeface="+mn-cs"/>
              </a:rPr>
              <a:t> där det finns en stor andel deltidsanställda samt representanter från fackförbundet Kommunal.</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Under workshopen arbetade deltagarna i grupper med uppdrag att identifiera fördelar och problem med att öka andelen heltidsarbete inom sina verksamheter. De fick därefter ta fram förslag på lösningar på ett antal egenvalda problem. En beskrivning av metoden finns via följande länk: </a:t>
            </a:r>
            <a:r>
              <a:rPr lang="sv-SE" sz="1200" u="sng" kern="1200" dirty="0">
                <a:solidFill>
                  <a:schemeClr val="tx1"/>
                </a:solidFill>
                <a:effectLst/>
                <a:latin typeface="+mn-lt"/>
                <a:ea typeface="+mn-ea"/>
                <a:cs typeface="+mn-cs"/>
                <a:hlinkClick r:id="rId3"/>
              </a:rPr>
              <a:t>https://www.heltid.nu/strategiskanalysochhandlingsplan.23.html</a:t>
            </a:r>
            <a:endParaRPr lang="sv-SE" sz="1200" u="sng" kern="1200" dirty="0">
              <a:solidFill>
                <a:schemeClr val="tx1"/>
              </a:solidFill>
              <a:effectLst/>
              <a:latin typeface="+mn-lt"/>
              <a:ea typeface="+mn-ea"/>
              <a:cs typeface="+mn-cs"/>
            </a:endParaRPr>
          </a:p>
          <a:p>
            <a:endParaRPr lang="sv-SE"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Bättre ekonomi för individen:</a:t>
            </a:r>
            <a:r>
              <a:rPr lang="sv-SE" sz="1200" b="1" baseline="0" dirty="0"/>
              <a:t> </a:t>
            </a:r>
            <a:r>
              <a:rPr lang="sv-SE" sz="1200" baseline="0" dirty="0"/>
              <a:t>avser högre lön vilket medför en högre pension samt eventuell sjukpenning och föräldrapenning.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Attraktiv arbetsgivare, även för semestervikarier</a:t>
            </a:r>
            <a:r>
              <a:rPr lang="sv-SE" sz="1200" dirty="0"/>
              <a:t>: Möjlighet till</a:t>
            </a:r>
            <a:r>
              <a:rPr lang="sv-SE" sz="1200" baseline="0" dirty="0"/>
              <a:t> heltid kan locka fler att välja Motala kommun och äldreomsorg som arbetsgivare, men också att långsiktigt stanna kvar. Att också välja undersköterska som yrke.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Ökad kompetens i arbetsgruppen: </a:t>
            </a:r>
            <a:r>
              <a:rPr lang="sv-SE" sz="1200" b="0" dirty="0"/>
              <a:t>Med fler ordinarie personal skapar vi kontinuitet</a:t>
            </a:r>
            <a:r>
              <a:rPr lang="sv-SE" sz="1200" b="0" baseline="0" dirty="0"/>
              <a:t>, trygghet, stabilitet och kunskap om målgruppen.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Bättre arbetsmiljö genom ökad delaktighet</a:t>
            </a:r>
            <a:r>
              <a:rPr lang="sv-SE" sz="1200" dirty="0"/>
              <a:t>:</a:t>
            </a:r>
            <a:r>
              <a:rPr lang="sv-SE" sz="1200" baseline="0" dirty="0"/>
              <a:t> Hänger ihop med ovanstående punkt samt att andra kommuner som gått före i denna process har lyft upp detta som en framgångsfaktor.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Bättre välfärd/bättre för kunden: </a:t>
            </a:r>
            <a:r>
              <a:rPr lang="sv-SE" sz="1200" dirty="0"/>
              <a:t>Mer kontinuitet, färre personal kring varje kund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Heltid innebär ökad status:</a:t>
            </a:r>
            <a:r>
              <a:rPr lang="sv-SE" sz="1200" b="1" baseline="0" dirty="0"/>
              <a:t> </a:t>
            </a:r>
            <a:r>
              <a:rPr lang="sv-SE" sz="1200" baseline="0" dirty="0"/>
              <a:t>Kan medföra att yrket inte blir lika kvinnodominerat.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dirty="0"/>
              <a:t>Utmaningarna medför att vi nu kommer att jobba med att skapa en organisation som kan ta emot heltid som norm för att undvika överbemanning, för att skapa tydlighet hur vi ska jobba med schema och resurstid etc.</a:t>
            </a:r>
            <a:r>
              <a:rPr lang="sv-SE" sz="1200" kern="1200" dirty="0">
                <a:solidFill>
                  <a:schemeClr val="tx1"/>
                </a:solidFill>
                <a:effectLst/>
                <a:latin typeface="+mn-lt"/>
                <a:ea typeface="+mn-ea"/>
                <a:cs typeface="+mn-cs"/>
              </a:rPr>
              <a:t> </a:t>
            </a:r>
          </a:p>
        </p:txBody>
      </p:sp>
      <p:sp>
        <p:nvSpPr>
          <p:cNvPr id="4" name="Platshållare för bildnummer 3"/>
          <p:cNvSpPr>
            <a:spLocks noGrp="1"/>
          </p:cNvSpPr>
          <p:nvPr>
            <p:ph type="sldNum" sz="quarter" idx="10"/>
          </p:nvPr>
        </p:nvSpPr>
        <p:spPr/>
        <p:txBody>
          <a:bodyPr/>
          <a:lstStyle/>
          <a:p>
            <a:fld id="{7383E85A-D979-A147-889D-B48953FC0DD7}" type="slidenum">
              <a:rPr lang="sv-SE" smtClean="0"/>
              <a:t>11</a:t>
            </a:fld>
            <a:endParaRPr lang="sv-SE"/>
          </a:p>
        </p:txBody>
      </p:sp>
    </p:spTree>
    <p:extLst>
      <p:ext uri="{BB962C8B-B14F-4D97-AF65-F5344CB8AC3E}">
        <p14:creationId xmlns:p14="http://schemas.microsoft.com/office/powerpoint/2010/main" val="128238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Precis</a:t>
            </a:r>
            <a:r>
              <a:rPr lang="sv-SE" sz="1200" kern="1200" baseline="0" dirty="0">
                <a:solidFill>
                  <a:schemeClr val="tx1"/>
                </a:solidFill>
                <a:effectLst/>
                <a:latin typeface="+mn-lt"/>
                <a:ea typeface="+mn-ea"/>
                <a:cs typeface="+mn-cs"/>
              </a:rPr>
              <a:t> som konstaterades av deltagarna i workshopen finns många utmaningar med att införa heltid som norm. </a:t>
            </a:r>
            <a:r>
              <a:rPr lang="sv-SE" sz="1200" kern="1200" dirty="0">
                <a:solidFill>
                  <a:schemeClr val="tx1"/>
                </a:solidFill>
                <a:effectLst/>
                <a:latin typeface="+mn-lt"/>
                <a:ea typeface="+mn-ea"/>
                <a:cs typeface="+mn-cs"/>
              </a:rPr>
              <a:t>Att höja sysselsättningsgraden bland kommunens anställda utan att göra anpassningar i organisationen skulle också</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medföra betydande kostnadsökningar. När fler går från deltid till heltid ställs nya krav på organisationen. Det behövs</a:t>
            </a:r>
            <a:r>
              <a:rPr lang="sv-SE" sz="1200" kern="1200" baseline="0" dirty="0">
                <a:solidFill>
                  <a:schemeClr val="tx1"/>
                </a:solidFill>
                <a:effectLst/>
                <a:latin typeface="+mn-lt"/>
                <a:ea typeface="+mn-ea"/>
                <a:cs typeface="+mn-cs"/>
              </a:rPr>
              <a:t> ett</a:t>
            </a:r>
            <a:r>
              <a:rPr lang="sv-SE" sz="1200" kern="1200" dirty="0">
                <a:solidFill>
                  <a:schemeClr val="tx1"/>
                </a:solidFill>
                <a:effectLst/>
                <a:latin typeface="+mn-lt"/>
                <a:ea typeface="+mn-ea"/>
                <a:cs typeface="+mn-cs"/>
              </a:rPr>
              <a:t> nytänk, ett annat sätt än vi hitintills schemalagt på, kring bemanning och schemaläggning</a:t>
            </a:r>
            <a:r>
              <a:rPr lang="sv-SE" sz="1200" kern="1200" baseline="0" dirty="0">
                <a:solidFill>
                  <a:schemeClr val="tx1"/>
                </a:solidFill>
                <a:effectLst/>
                <a:latin typeface="+mn-lt"/>
                <a:ea typeface="+mn-ea"/>
                <a:cs typeface="+mn-cs"/>
              </a:rPr>
              <a:t> tillsammans med ett bibehållet fokus på arbetsmiljö.</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En förstudie är gjord och det är beslutat om ett projekt i två faser,  ett första steg var äldreomsorgen och nu startar införandet hos oss inom ULS.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Många kommuner har genomfört olika typer av arbetstidsprojekt kopplat till ökad sysselsättningsgrad eller arbete på heltid. Kommunerna har valt olika tillvägagångssätt och mål, förutsättningarna har också sett olika ut. SKR har sammanställt framgångsfaktorer där de bland annat pekar på vikten av att utgå från de lokala förutsättningarna och att tidsplanen för arbetet med heltid som norm är realistisk. </a:t>
            </a:r>
          </a:p>
        </p:txBody>
      </p:sp>
      <p:sp>
        <p:nvSpPr>
          <p:cNvPr id="4" name="Platshållare för bildnummer 3"/>
          <p:cNvSpPr>
            <a:spLocks noGrp="1"/>
          </p:cNvSpPr>
          <p:nvPr>
            <p:ph type="sldNum" sz="quarter" idx="10"/>
          </p:nvPr>
        </p:nvSpPr>
        <p:spPr/>
        <p:txBody>
          <a:bodyPr/>
          <a:lstStyle/>
          <a:p>
            <a:fld id="{7383E85A-D979-A147-889D-B48953FC0DD7}" type="slidenum">
              <a:rPr lang="sv-SE" smtClean="0"/>
              <a:t>12</a:t>
            </a:fld>
            <a:endParaRPr lang="sv-SE"/>
          </a:p>
        </p:txBody>
      </p:sp>
    </p:spTree>
    <p:extLst>
      <p:ext uri="{BB962C8B-B14F-4D97-AF65-F5344CB8AC3E}">
        <p14:creationId xmlns:p14="http://schemas.microsoft.com/office/powerpoint/2010/main" val="1906746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Förutsättning för genomförbarhet och ett gott resultat är att tillvarata medarbetare och chefers kompetens. Fackliga parter samt chefer och medarbetare (omvårdnadspersonal, administratörer, planerare och schemaläggare) behöver från start till slut vara delaktiga i arbetet. Det kan ske i form av deltagande</a:t>
            </a:r>
            <a:r>
              <a:rPr lang="sv-SE" sz="1200" kern="1200" baseline="0" dirty="0">
                <a:solidFill>
                  <a:schemeClr val="tx1"/>
                </a:solidFill>
                <a:effectLst/>
                <a:latin typeface="+mn-lt"/>
                <a:ea typeface="+mn-ea"/>
                <a:cs typeface="+mn-cs"/>
              </a:rPr>
              <a:t> i olika arbetsgrupper.</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Styrgruppen består av:</a:t>
            </a:r>
            <a:r>
              <a:rPr lang="sv-SE" sz="1200" kern="1200" baseline="0" dirty="0">
                <a:solidFill>
                  <a:schemeClr val="tx1"/>
                </a:solidFill>
                <a:effectLst/>
                <a:latin typeface="+mn-lt"/>
                <a:ea typeface="+mn-ea"/>
                <a:cs typeface="+mn-cs"/>
              </a:rPr>
              <a:t> Se bild – </a:t>
            </a:r>
            <a:r>
              <a:rPr lang="sv-SE" sz="1200" i="1" kern="1200" baseline="0" dirty="0">
                <a:solidFill>
                  <a:schemeClr val="tx1"/>
                </a:solidFill>
                <a:effectLst/>
                <a:latin typeface="+mn-lt"/>
                <a:ea typeface="+mn-ea"/>
                <a:cs typeface="+mn-cs"/>
              </a:rPr>
              <a:t>notera fackliga parter!</a:t>
            </a:r>
            <a:endParaRPr lang="sv-SE" sz="1200" i="1"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13</a:t>
            </a:fld>
            <a:endParaRPr lang="sv-SE"/>
          </a:p>
        </p:txBody>
      </p:sp>
    </p:spTree>
    <p:extLst>
      <p:ext uri="{BB962C8B-B14F-4D97-AF65-F5344CB8AC3E}">
        <p14:creationId xmlns:p14="http://schemas.microsoft.com/office/powerpoint/2010/main" val="1183237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Arbetsgrupper bildas:</a:t>
            </a:r>
            <a:r>
              <a:rPr lang="sv-SE" b="1" baseline="0" dirty="0"/>
              <a:t> </a:t>
            </a:r>
            <a:r>
              <a:rPr lang="sv-SE" baseline="0" dirty="0"/>
              <a:t>Områden såsom schema och planering, resurstid, arbetstider, bemanningsekonomi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Dialog om hållbar arbetstidsförläggning: </a:t>
            </a:r>
            <a:r>
              <a:rPr lang="sv-SE" b="0" dirty="0"/>
              <a:t>Hur</a:t>
            </a:r>
            <a:r>
              <a:rPr lang="sv-SE" b="0" baseline="0" dirty="0"/>
              <a:t> kan vi optimera arbetstider utifrån återhämtning, säkerhet, verksamhetens uppdrag/behov samt ekonomiska förutsättningar?</a:t>
            </a:r>
            <a:endParaRPr lang="sv-SE"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Information om pension</a:t>
            </a:r>
            <a:r>
              <a:rPr lang="sv-SE" dirty="0"/>
              <a:t>: Ökad</a:t>
            </a:r>
            <a:r>
              <a:rPr lang="sv-SE" baseline="0" dirty="0"/>
              <a:t> </a:t>
            </a:r>
            <a:r>
              <a:rPr lang="sv-SE" dirty="0"/>
              <a:t>kännedom om</a:t>
            </a:r>
            <a:r>
              <a:rPr lang="sv-SE" baseline="0" dirty="0"/>
              <a:t> vad det skulle medföra att istället jobba heltid.</a:t>
            </a:r>
          </a:p>
          <a:p>
            <a:endParaRPr lang="sv-SE" baseline="0" dirty="0"/>
          </a:p>
          <a:p>
            <a:r>
              <a:rPr lang="sv-SE" baseline="0" dirty="0"/>
              <a:t>Du få mer information vad som händer kring detta. Det kan ske via din närmsta chef och via extranätet.</a:t>
            </a:r>
          </a:p>
          <a:p>
            <a:endParaRPr lang="sv-SE" baseline="0" dirty="0"/>
          </a:p>
          <a:p>
            <a:r>
              <a:rPr lang="sv-SE" baseline="0" dirty="0"/>
              <a:t>Målsättningen är att under 2023 påbörja implementering av en organisation som möjliggör heltid som norm. </a:t>
            </a:r>
          </a:p>
          <a:p>
            <a:endParaRPr lang="sv-SE" baseline="0"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14</a:t>
            </a:fld>
            <a:endParaRPr lang="sv-SE"/>
          </a:p>
        </p:txBody>
      </p:sp>
    </p:spTree>
    <p:extLst>
      <p:ext uri="{BB962C8B-B14F-4D97-AF65-F5344CB8AC3E}">
        <p14:creationId xmlns:p14="http://schemas.microsoft.com/office/powerpoint/2010/main" val="268348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15</a:t>
            </a:fld>
            <a:endParaRPr lang="sv-SE"/>
          </a:p>
        </p:txBody>
      </p:sp>
    </p:spTree>
    <p:extLst>
      <p:ext uri="{BB962C8B-B14F-4D97-AF65-F5344CB8AC3E}">
        <p14:creationId xmlns:p14="http://schemas.microsoft.com/office/powerpoint/2010/main" val="91025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Heltid som norm är en</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överenskommelse mellan medlems- och arbetsgivarorganisation</a:t>
            </a:r>
            <a:r>
              <a:rPr lang="sv-SE" sz="1200" kern="1200" baseline="0" dirty="0">
                <a:solidFill>
                  <a:schemeClr val="tx1"/>
                </a:solidFill>
                <a:effectLst/>
                <a:latin typeface="+mn-lt"/>
                <a:ea typeface="+mn-ea"/>
                <a:cs typeface="+mn-cs"/>
              </a:rPr>
              <a:t>en</a:t>
            </a:r>
            <a:r>
              <a:rPr lang="sv-SE" sz="1200" kern="1200" dirty="0">
                <a:solidFill>
                  <a:schemeClr val="tx1"/>
                </a:solidFill>
                <a:effectLst/>
                <a:latin typeface="+mn-lt"/>
                <a:ea typeface="+mn-ea"/>
                <a:cs typeface="+mn-cs"/>
              </a:rPr>
              <a:t> Sveriges Kommuner och Regioner (SKR) och fackförbundet Kommunal där målet är att heltidsarbete ska bli norm inom välfärdens kvinnodominerade verksamheter.</a:t>
            </a:r>
            <a:r>
              <a:rPr lang="sv-SE" sz="1200" dirty="0">
                <a:effectLst/>
              </a:rPr>
              <a:t> </a:t>
            </a:r>
            <a:r>
              <a:rPr lang="sv-SE" sz="1200" b="0" i="0" kern="1200" dirty="0">
                <a:solidFill>
                  <a:schemeClr val="tx1"/>
                </a:solidFill>
                <a:effectLst/>
                <a:latin typeface="+mn-lt"/>
                <a:ea typeface="+mn-ea"/>
                <a:cs typeface="+mn-cs"/>
              </a:rPr>
              <a:t>Nationell statistik visar att kvinnor har drygt tre miljoner kronor mindre i livsinkomst jämfört med män. Skillnaderna mellan kvinnor och män i arbetslivet är fortfarande mycket stora. Att arbeta heltid ger fler kvinnor trygghet och frihet genom ökade möjligheter att vara självförsörjande och ekonomiskt oberoende.</a:t>
            </a:r>
            <a:r>
              <a:rPr lang="sv-SE" sz="1200" dirty="0"/>
              <a:t> Heltid som norm är en av den viktigaste jämställdhetssatsningen som kan göras på svensk arbetsmarknad.</a:t>
            </a:r>
            <a:br>
              <a:rPr lang="sv-SE" sz="2400" dirty="0"/>
            </a:br>
            <a:endParaRPr lang="sv-SE" sz="240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effectLst/>
              </a:rPr>
              <a:t>GÅ IGENOM STJÄRNAN</a:t>
            </a:r>
            <a:br>
              <a:rPr lang="sv-SE" sz="2400" dirty="0">
                <a:effectLst/>
              </a:rPr>
            </a:br>
            <a:endParaRPr lang="sv-SE" sz="2400" dirty="0">
              <a:effectLs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kern="1200" dirty="0">
                <a:solidFill>
                  <a:schemeClr val="tx1"/>
                </a:solidFill>
                <a:effectLst/>
                <a:latin typeface="+mn-lt"/>
                <a:ea typeface="+mn-ea"/>
                <a:cs typeface="+mn-cs"/>
              </a:rPr>
              <a:t>För Motala kommun som arbetsgivare är heltid som norm en viktig fråga för att klara av kompetensförsörjningen samt</a:t>
            </a:r>
            <a:r>
              <a:rPr lang="sv-SE" sz="1200" b="0" i="0" kern="1200" baseline="0" dirty="0">
                <a:solidFill>
                  <a:schemeClr val="tx1"/>
                </a:solidFill>
                <a:effectLst/>
                <a:latin typeface="+mn-lt"/>
                <a:ea typeface="+mn-ea"/>
                <a:cs typeface="+mn-cs"/>
              </a:rPr>
              <a:t> öka kvaliteten inom våra verksamheten och förbättra arbetsmiljön</a:t>
            </a:r>
            <a:r>
              <a:rPr lang="sv-SE" sz="1200" b="0" i="0" kern="1200" dirty="0">
                <a:solidFill>
                  <a:schemeClr val="tx1"/>
                </a:solidFill>
                <a:effectLst/>
                <a:latin typeface="+mn-lt"/>
                <a:ea typeface="+mn-ea"/>
                <a:cs typeface="+mn-cs"/>
              </a:rPr>
              <a:t>. </a:t>
            </a:r>
            <a:r>
              <a:rPr lang="sv-SE" sz="1200" dirty="0"/>
              <a:t>Det är också ett sätt att hantera omvärlden med en minskande andel arbetskraft och en ökande andel åldrande befolkning.</a:t>
            </a:r>
            <a:br>
              <a:rPr lang="sv-SE" sz="2400" b="0" i="0" kern="1200" dirty="0">
                <a:solidFill>
                  <a:schemeClr val="tx1"/>
                </a:solidFill>
                <a:effectLst/>
                <a:latin typeface="+mn-lt"/>
                <a:ea typeface="+mn-ea"/>
                <a:cs typeface="+mn-cs"/>
              </a:rPr>
            </a:br>
            <a:endParaRPr lang="sv-SE" sz="24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VISA FILMEN</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88F33-9F4C-41CE-8C0D-0EF7EDC53B3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87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Nuläge</a:t>
            </a:r>
          </a:p>
          <a:p>
            <a:r>
              <a:rPr lang="sv-SE" dirty="0"/>
              <a:t>Vi vet att de i arbetsför ålder inte kommer att motsvara behovet av arbetskraft.</a:t>
            </a:r>
          </a:p>
          <a:p>
            <a:r>
              <a:rPr lang="sv-SE" dirty="0"/>
              <a:t>Det vi ser på bilden är den procentuella ökningen i olika åldersgrupper fram till 2031, där 80+ ökar med nästan 50 procent medan den arbetsföra befolkningen bara ökar med drygt 4</a:t>
            </a:r>
            <a:r>
              <a:rPr lang="sv-SE" baseline="0" dirty="0"/>
              <a:t> procent. </a:t>
            </a:r>
            <a:r>
              <a:rPr lang="sv-SE" dirty="0"/>
              <a:t>Detta innebär ett behov av ca 500 000 nya medarbetare över en 10 års period. För att möta denna utmaning, dels med ett större</a:t>
            </a:r>
            <a:r>
              <a:rPr lang="sv-SE" baseline="0" dirty="0"/>
              <a:t> antal äldre 80+ men framförallt med ett minskat antal personer i arbetsför ålder, utgör heltid som norm en viktig del. Likaså arbetet med Nära vård och omsorg som bedrivs i Sverige vilket handlar om att hitta nya arbetssätt för att tillgodose den välfärd vi har fast med minskade personella resurser. Den demografiska utvecklingen påverkar alla i Sverige. Det påverkar arbetslivet och hela samhället men också privatlivet då begränsade personella resurser finns inom alla sektorer.</a:t>
            </a:r>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3</a:t>
            </a:fld>
            <a:endParaRPr lang="sv-SE"/>
          </a:p>
        </p:txBody>
      </p:sp>
    </p:spTree>
    <p:extLst>
      <p:ext uri="{BB962C8B-B14F-4D97-AF65-F5344CB8AC3E}">
        <p14:creationId xmlns:p14="http://schemas.microsoft.com/office/powerpoint/2010/main" val="2483193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Heltidsresan, eller som det är bestämt i Motala – Heltid som norm - är ett projekt som drivs av fackförbundet Kommunal och Sveriges Kommuner och Regioner (SKR) under perioden 2016–2024. M</a:t>
            </a:r>
            <a:r>
              <a:rPr lang="sv-SE" sz="1200" b="0" i="0" kern="1200" dirty="0">
                <a:solidFill>
                  <a:schemeClr val="tx1"/>
                </a:solidFill>
                <a:effectLst/>
                <a:latin typeface="+mn-lt"/>
                <a:ea typeface="+mn-ea"/>
                <a:cs typeface="+mn-cs"/>
              </a:rPr>
              <a:t>ålet är att heltidsarbete ska bli norm inom välfärdens kvinnodominerade verksamheter. Projektet finansieras gemensamt av SKR och Kommunal och har en partsgemensam styrgrupp, projektgrupp och webbplats.</a:t>
            </a:r>
          </a:p>
          <a:p>
            <a:endParaRPr lang="sv-SE" sz="1200" b="0" i="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Heltid som norm förtydligas också mellan parterna i Huvudöverenskommelsen (HÖK 20) ”</a:t>
            </a:r>
            <a:r>
              <a:rPr lang="sv-SE" sz="1200" i="1" kern="1200" dirty="0">
                <a:solidFill>
                  <a:schemeClr val="tx1"/>
                </a:solidFill>
                <a:effectLst/>
                <a:latin typeface="+mn-lt"/>
                <a:ea typeface="+mn-ea"/>
                <a:cs typeface="+mn-cs"/>
              </a:rPr>
              <a:t>ett lokalt arbete ska finnas i syfte att öka heltidsarbete inom kommuner och regioner med målsättningen att tillsvidareanställning på heltid ska vara det normala vid nyanställning och att redan anställda medarbetare i högre utsträckning ska arbeta heltid”.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Motala kommun har inom ramen för det personalpolitiska programmet beslutat att heltid ska vara norm för alla anställningar. </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4</a:t>
            </a:fld>
            <a:endParaRPr lang="sv-SE"/>
          </a:p>
        </p:txBody>
      </p:sp>
    </p:spTree>
    <p:extLst>
      <p:ext uri="{BB962C8B-B14F-4D97-AF65-F5344CB8AC3E}">
        <p14:creationId xmlns:p14="http://schemas.microsoft.com/office/powerpoint/2010/main" val="3794685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Riket 48 procent av de månadsavlönade som arbetade heltid.</a:t>
            </a:r>
          </a:p>
          <a:p>
            <a:r>
              <a:rPr lang="sv-SE" dirty="0"/>
              <a:t>Spännvidd 14 till 84 procent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88F33-9F4C-41CE-8C0D-0EF7EDC53B3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347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Nu ser bilden ut så här. Alla har förbättrat sig men det finns fortfarande en stor potential att öka heltidsarbetet. Om alla kommuner skulle nå upp till dagens medelvärde, runt 60 procent heltidsarbetande skulle det få en stor påverkan på både rekryteringsbehovet och jämställdheten.</a:t>
            </a:r>
          </a:p>
          <a:p>
            <a:endParaRPr lang="sv-SE" dirty="0"/>
          </a:p>
          <a:p>
            <a:r>
              <a:rPr lang="sv-SE" dirty="0"/>
              <a:t>Riket 59 procent av de månadsavlönade som arbetade heltid.</a:t>
            </a:r>
          </a:p>
          <a:p>
            <a:r>
              <a:rPr lang="sv-SE" dirty="0"/>
              <a:t>Spännvidd 22 till 88 procent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A820-6A76-4466-8566-96BD1E683B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15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Heltidsarbete som norm är en jämställdhetsfråga. Det skiljer 3,6 miljoner i inkomst under ett arbetsliv mellan kvinnor och män. En orsak är deltidsarbete. Om du bestämmer dig att gå från deltid till heltid ökar din inkomst varje månad. Det bidrar till att du får möjlighet att bli ekonomiskt självförsörjande, starta ett sparande eller ha råd att göra mer på fritiden.</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En ökad inkomst ger dig också en</a:t>
            </a:r>
            <a:r>
              <a:rPr lang="sv-SE" sz="1200" kern="1200" baseline="0" dirty="0">
                <a:solidFill>
                  <a:schemeClr val="tx1"/>
                </a:solidFill>
                <a:effectLst/>
                <a:latin typeface="+mn-lt"/>
                <a:ea typeface="+mn-ea"/>
                <a:cs typeface="+mn-cs"/>
              </a:rPr>
              <a:t> högre pension, ett</a:t>
            </a:r>
            <a:r>
              <a:rPr lang="sv-SE" sz="1200" kern="1200" dirty="0">
                <a:solidFill>
                  <a:schemeClr val="tx1"/>
                </a:solidFill>
                <a:effectLst/>
                <a:latin typeface="+mn-lt"/>
                <a:ea typeface="+mn-ea"/>
                <a:cs typeface="+mn-cs"/>
              </a:rPr>
              <a:t> högre pensionssparande och mer i föräldrapenningen, eftersom föräldrapenningen baseras på din tidigare lön.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(Uppgifterna ovan är hämtade från www.kommunal.se)</a:t>
            </a:r>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7</a:t>
            </a:fld>
            <a:endParaRPr lang="sv-SE"/>
          </a:p>
        </p:txBody>
      </p:sp>
    </p:spTree>
    <p:extLst>
      <p:ext uri="{BB962C8B-B14F-4D97-AF65-F5344CB8AC3E}">
        <p14:creationId xmlns:p14="http://schemas.microsoft.com/office/powerpoint/2010/main" val="2372930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a:t>
            </a:r>
            <a:r>
              <a:rPr lang="sv-SE" baseline="0" dirty="0"/>
              <a:t> dagsläget finns ett beslut om önskad sysselsättning inom tre verksamhetsområden i socialförvaltningen: Utförare hemtjänst, Utförare särskilt boende samt Utförare LSS och socialpsykiatri. Det betyder att medarbetare, inom dessa verksamhetsområden, kan önska att gå upp och ner i arbetstid. Oavsett vilka lokala politiska beslut som fattas i framtiden eller hur centrala kollektivavtal eventuellt förändras finns det lagstadgad rätt att gå ner i arbetstid. Det gäller exempelvis vid studier eller föräldraledighet.</a:t>
            </a:r>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8</a:t>
            </a:fld>
            <a:endParaRPr lang="sv-SE"/>
          </a:p>
        </p:txBody>
      </p:sp>
    </p:spTree>
    <p:extLst>
      <p:ext uri="{BB962C8B-B14F-4D97-AF65-F5344CB8AC3E}">
        <p14:creationId xmlns:p14="http://schemas.microsoft.com/office/powerpoint/2010/main" val="2201976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Andelen heltidsanställda och heltidsarbetande har ökat i både kommuner och regioner. Andelen som är anställda på heltid är större i regionerna, 90 procent 2021, än i kommunerna, 84 procent 2021. Vad gäller andelen som faktiskt arbetar heltid har däremot kommunerna för första året gått om regionerna med 72 procent jämfört med 71 procent. Ökningen beror på att fler av de som rekryteras arbetar heltid och att redan anställda som arbetar deltid går upp till heltid. SKR och Kommunal driver gemensamt utvecklingsprojektet Heltidsresan som pågår till 2024. Målet med projektet är att heltidsarbete ska bli norm i välfärden. Sedan januari 2018 har alla kommuner och regioner en lokal handlingsplan för att öka heltidsarbetet. </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B6DD3-45BB-4F4B-AF5B-9D4D9A07F7A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313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kapit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12" name="Platshållare för bildnummer 11">
            <a:extLst>
              <a:ext uri="{FF2B5EF4-FFF2-40B4-BE49-F238E27FC236}">
                <a16:creationId xmlns:a16="http://schemas.microsoft.com/office/drawing/2014/main" id="{775F9B0C-A857-FD47-9E6A-6B189286224D}"/>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508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sida ros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5">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32460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sida mörk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E2A4141-BB01-A44B-A36A-DDCC017DE6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1F60A8D8-C29B-BD4F-9703-46D4DF81620C}"/>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1FDFAAE1-6E29-0148-ADFA-5051572A23FB}"/>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D08D41C6-9E97-8A4D-AF25-9D09C2924F6F}"/>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1736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sida mörkblå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6">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6689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sida med bild">
    <p:spTree>
      <p:nvGrpSpPr>
        <p:cNvPr id="1" name=""/>
        <p:cNvGrpSpPr/>
        <p:nvPr/>
      </p:nvGrpSpPr>
      <p:grpSpPr>
        <a:xfrm>
          <a:off x="0" y="0"/>
          <a:ext cx="0" cy="0"/>
          <a:chOff x="0" y="0"/>
          <a:chExt cx="0" cy="0"/>
        </a:xfrm>
      </p:grpSpPr>
      <p:sp>
        <p:nvSpPr>
          <p:cNvPr id="13"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5"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dirty="0"/>
              <a:t>Klicka här för att ändra format</a:t>
            </a:r>
          </a:p>
        </p:txBody>
      </p:sp>
      <p:sp>
        <p:nvSpPr>
          <p:cNvPr id="3" name="Platshållare för bildnummer 2">
            <a:extLst>
              <a:ext uri="{FF2B5EF4-FFF2-40B4-BE49-F238E27FC236}">
                <a16:creationId xmlns:a16="http://schemas.microsoft.com/office/drawing/2014/main" id="{CFA8AB5F-8283-704B-8175-BDAD60322C0D}"/>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8"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06447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sida utan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dirty="0"/>
              <a:t>Klicka här för att ändra format</a:t>
            </a:r>
          </a:p>
        </p:txBody>
      </p:sp>
      <p:sp>
        <p:nvSpPr>
          <p:cNvPr id="2" name="Platshållare för bildnummer 1">
            <a:extLst>
              <a:ext uri="{FF2B5EF4-FFF2-40B4-BE49-F238E27FC236}">
                <a16:creationId xmlns:a16="http://schemas.microsoft.com/office/drawing/2014/main" id="{E951F9E6-216A-284C-A962-DDB966D293F1}"/>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4"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6544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sida vit med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0"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a:t>Klicka här för att ändra format</a:t>
            </a:r>
            <a:endParaRPr lang="sv-SE" dirty="0"/>
          </a:p>
        </p:txBody>
      </p:sp>
      <p:sp>
        <p:nvSpPr>
          <p:cNvPr id="11"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41287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sida vit utan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a:t>Klicka här för att ändra format</a:t>
            </a:r>
            <a:endParaRPr lang="sv-SE" dirty="0"/>
          </a:p>
        </p:txBody>
      </p:sp>
      <p:sp>
        <p:nvSpPr>
          <p:cNvPr id="7"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3019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A11836B-5D67-4D3A-8951-3AFD3C281210}" type="datetimeFigureOut">
              <a:rPr lang="sv-SE" smtClean="0"/>
              <a:t>2023-05-02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5A18DC5-B2C1-4D23-9EEB-5B2D344F0C14}" type="slidenum">
              <a:rPr lang="sv-SE" smtClean="0"/>
              <a:t>‹#›</a:t>
            </a:fld>
            <a:endParaRPr lang="sv-SE"/>
          </a:p>
        </p:txBody>
      </p:sp>
    </p:spTree>
    <p:extLst>
      <p:ext uri="{BB962C8B-B14F-4D97-AF65-F5344CB8AC3E}">
        <p14:creationId xmlns:p14="http://schemas.microsoft.com/office/powerpoint/2010/main" val="1773918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499500" y="1871100"/>
            <a:ext cx="3537000" cy="2805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164244" y="1871100"/>
            <a:ext cx="3537000" cy="2805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BBF8064E-A257-4E7E-941E-FB8EEECF537B}" type="datetime1">
              <a:rPr lang="sv-SE" smtClean="0"/>
              <a:t>2023-05-02</a:t>
            </a:fld>
            <a:endParaRPr lang="sv-SE" dirty="0"/>
          </a:p>
        </p:txBody>
      </p:sp>
      <p:sp>
        <p:nvSpPr>
          <p:cNvPr id="6" name="Platshållare för sidfot 5"/>
          <p:cNvSpPr>
            <a:spLocks noGrp="1"/>
          </p:cNvSpPr>
          <p:nvPr>
            <p:ph type="ftr" sz="quarter" idx="11"/>
          </p:nvPr>
        </p:nvSpPr>
        <p:spPr/>
        <p:txBody>
          <a:bodyPr/>
          <a:lstStyle/>
          <a:p>
            <a:r>
              <a:rPr lang="sv-SE"/>
              <a:t>Källa: Personalen i välfärden 2021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04092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kapitelsid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1">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07528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mörk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96A80BCA-10E4-3D4F-981A-599BF66529B9}"/>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7372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mörk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2">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7817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71CF116D-D6FD-2341-8E95-7AF53214ED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2D96E855-D81C-FD4E-821D-8119E720C4F5}"/>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86AFEE12-C57C-C849-9CA0-D161E46B71F6}"/>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17E29388-6420-C642-8680-B8F1A1BA77FA}"/>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6747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sida 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3">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4822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sida orang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C98D89CE-7826-B14C-BF8A-238E771830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628151F3-50A2-D840-9B47-BD97EF66A4FB}"/>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3EAB990B-538E-C844-A743-D37037929723}"/>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A057CA41-9427-5C48-BFDF-BE8DD649018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403079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sida orange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4">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10555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sida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61A0DCB3-20C5-6047-A3E7-B5C87AEA3F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B7FCFCCF-0D4D-5D4A-81BC-E5E6A080EF0D}"/>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D5679DD8-BB91-7F47-81E3-C0D1EE57AD1F}"/>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F1AA71C8-1FE0-7047-8EA9-63602B03A75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3241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105C11B-CC1E-3849-9B7A-37EA9405FFA8}"/>
              </a:ext>
            </a:extLst>
          </p:cNvPr>
          <p:cNvSpPr/>
          <p:nvPr userDrawn="1"/>
        </p:nvSpPr>
        <p:spPr>
          <a:xfrm>
            <a:off x="108000" y="102393"/>
            <a:ext cx="8928000" cy="450327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2" name="Platshållare för rubrik 1">
            <a:extLst>
              <a:ext uri="{FF2B5EF4-FFF2-40B4-BE49-F238E27FC236}">
                <a16:creationId xmlns:a16="http://schemas.microsoft.com/office/drawing/2014/main" id="{3CC9E82B-5733-9048-BE26-E951DA9D00F7}"/>
              </a:ext>
            </a:extLst>
          </p:cNvPr>
          <p:cNvSpPr>
            <a:spLocks noGrp="1"/>
          </p:cNvSpPr>
          <p:nvPr>
            <p:ph type="title"/>
          </p:nvPr>
        </p:nvSpPr>
        <p:spPr>
          <a:xfrm>
            <a:off x="107999" y="102393"/>
            <a:ext cx="8927999" cy="900000"/>
          </a:xfrm>
          <a:prstGeom prst="rect">
            <a:avLst/>
          </a:prstGeom>
        </p:spPr>
        <p:txBody>
          <a:bodyPr vert="horz" lIns="288000" tIns="0" rIns="288000" bIns="0" rtlCol="0" anchor="b"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394C773-AEA7-7546-9D46-9CF883B784B0}"/>
              </a:ext>
            </a:extLst>
          </p:cNvPr>
          <p:cNvSpPr>
            <a:spLocks noGrp="1"/>
          </p:cNvSpPr>
          <p:nvPr>
            <p:ph type="body" idx="1"/>
          </p:nvPr>
        </p:nvSpPr>
        <p:spPr>
          <a:xfrm>
            <a:off x="107997" y="1002393"/>
            <a:ext cx="8927998" cy="3603270"/>
          </a:xfrm>
          <a:prstGeom prst="rect">
            <a:avLst/>
          </a:prstGeom>
        </p:spPr>
        <p:txBody>
          <a:bodyPr vert="horz" lIns="288000" tIns="144000" rIns="28800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FE8C26DD-2866-334B-AD6A-61665D77E0BB}"/>
              </a:ext>
            </a:extLst>
          </p:cNvPr>
          <p:cNvSpPr>
            <a:spLocks noGrp="1"/>
          </p:cNvSpPr>
          <p:nvPr>
            <p:ph type="sldNum" sz="quarter" idx="4"/>
          </p:nvPr>
        </p:nvSpPr>
        <p:spPr>
          <a:xfrm>
            <a:off x="4290817" y="4764055"/>
            <a:ext cx="562357" cy="215444"/>
          </a:xfrm>
          <a:prstGeom prst="rect">
            <a:avLst/>
          </a:prstGeom>
        </p:spPr>
        <p:txBody>
          <a:bodyPr vert="horz" wrap="square" lIns="91440" tIns="45720" rIns="91440" bIns="45720" rtlCol="0" anchor="ctr">
            <a:spAutoFit/>
          </a:bodyPr>
          <a:lstStyle>
            <a:lvl1pPr algn="ctr">
              <a:defRPr sz="800">
                <a:solidFill>
                  <a:schemeClr val="tx1">
                    <a:tint val="75000"/>
                  </a:schemeClr>
                </a:solidFill>
                <a:latin typeface="Barlow" pitchFamily="2" charset="77"/>
              </a:defRPr>
            </a:lvl1pPr>
          </a:lstStyle>
          <a:p>
            <a:fld id="{DD7EE01C-7D4D-3049-8107-6C261A7D8CF8}" type="slidenum">
              <a:rPr lang="sv-SE" smtClean="0"/>
              <a:pPr/>
              <a:t>‹#›</a:t>
            </a:fld>
            <a:endParaRPr lang="sv-SE" dirty="0"/>
          </a:p>
        </p:txBody>
      </p:sp>
      <p:sp>
        <p:nvSpPr>
          <p:cNvPr id="7" name="textruta 6">
            <a:extLst>
              <a:ext uri="{FF2B5EF4-FFF2-40B4-BE49-F238E27FC236}">
                <a16:creationId xmlns:a16="http://schemas.microsoft.com/office/drawing/2014/main" id="{49736CD7-D0A6-3541-9784-6959D6FD5147}"/>
              </a:ext>
            </a:extLst>
          </p:cNvPr>
          <p:cNvSpPr txBox="1"/>
          <p:nvPr userDrawn="1"/>
        </p:nvSpPr>
        <p:spPr>
          <a:xfrm>
            <a:off x="107996" y="4802528"/>
            <a:ext cx="1170862" cy="138499"/>
          </a:xfrm>
          <a:prstGeom prst="rect">
            <a:avLst/>
          </a:prstGeom>
          <a:noFill/>
        </p:spPr>
        <p:txBody>
          <a:bodyPr wrap="none" lIns="288000" tIns="0" rIns="0" bIns="0" rtlCol="0" anchor="ctr" anchorCtr="0">
            <a:spAutoFit/>
          </a:bodyPr>
          <a:lstStyle/>
          <a:p>
            <a:r>
              <a:rPr lang="sv-SE" sz="900" b="0" i="0" dirty="0" err="1">
                <a:latin typeface="Barlow Semi Condensed SemiBold" pitchFamily="2" charset="77"/>
              </a:rPr>
              <a:t>motala.se</a:t>
            </a:r>
            <a:r>
              <a:rPr lang="sv-SE" sz="900" b="0" i="0" dirty="0">
                <a:latin typeface="Barlow Semi Condensed SemiBold" pitchFamily="2" charset="77"/>
              </a:rPr>
              <a:t>/kommun</a:t>
            </a:r>
          </a:p>
        </p:txBody>
      </p:sp>
      <p:pic>
        <p:nvPicPr>
          <p:cNvPr id="11" name="Bild 10">
            <a:extLst>
              <a:ext uri="{FF2B5EF4-FFF2-40B4-BE49-F238E27FC236}">
                <a16:creationId xmlns:a16="http://schemas.microsoft.com/office/drawing/2014/main" id="{F56319D0-4C8A-814E-BBF3-103251DA5B7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084571" y="4697385"/>
            <a:ext cx="663429" cy="360000"/>
          </a:xfrm>
          <a:prstGeom prst="rect">
            <a:avLst/>
          </a:prstGeom>
        </p:spPr>
      </p:pic>
      <p:pic>
        <p:nvPicPr>
          <p:cNvPr id="26" name="Bild 25">
            <a:extLst>
              <a:ext uri="{FF2B5EF4-FFF2-40B4-BE49-F238E27FC236}">
                <a16:creationId xmlns:a16="http://schemas.microsoft.com/office/drawing/2014/main" id="{784DDFEA-86B9-0A41-B46D-1D1572E81FAB}"/>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220873" y="2352782"/>
            <a:ext cx="3816646" cy="2252881"/>
          </a:xfrm>
          <a:prstGeom prst="rect">
            <a:avLst/>
          </a:prstGeom>
        </p:spPr>
      </p:pic>
    </p:spTree>
    <p:extLst>
      <p:ext uri="{BB962C8B-B14F-4D97-AF65-F5344CB8AC3E}">
        <p14:creationId xmlns:p14="http://schemas.microsoft.com/office/powerpoint/2010/main" val="3346754496"/>
      </p:ext>
    </p:extLst>
  </p:cSld>
  <p:clrMap bg1="lt1" tx1="dk1" bg2="lt2" tx2="dk2" accent1="accent1" accent2="accent2" accent3="accent3" accent4="accent4" accent5="accent5" accent6="accent6" hlink="hlink" folHlink="folHlink"/>
  <p:sldLayoutIdLst>
    <p:sldLayoutId id="2147483672" r:id="rId1"/>
    <p:sldLayoutId id="2147483660" r:id="rId2"/>
    <p:sldLayoutId id="2147483666" r:id="rId3"/>
    <p:sldLayoutId id="2147483676" r:id="rId4"/>
    <p:sldLayoutId id="2147483667" r:id="rId5"/>
    <p:sldLayoutId id="2147483678" r:id="rId6"/>
    <p:sldLayoutId id="2147483668" r:id="rId7"/>
    <p:sldLayoutId id="2147483679" r:id="rId8"/>
    <p:sldLayoutId id="2147483669" r:id="rId9"/>
    <p:sldLayoutId id="2147483680" r:id="rId10"/>
    <p:sldLayoutId id="2147483670" r:id="rId11"/>
    <p:sldLayoutId id="2147483681" r:id="rId12"/>
    <p:sldLayoutId id="2147483665" r:id="rId13"/>
    <p:sldLayoutId id="2147483671" r:id="rId14"/>
    <p:sldLayoutId id="2147483677" r:id="rId15"/>
    <p:sldLayoutId id="2147483675" r:id="rId16"/>
    <p:sldLayoutId id="2147483682" r:id="rId17"/>
    <p:sldLayoutId id="2147483683" r:id="rId18"/>
  </p:sldLayoutIdLst>
  <p:hf sldNum="0" hdr="0" ftr="0" dt="0"/>
  <p:txStyles>
    <p:titleStyle>
      <a:lvl1pPr algn="l" defTabSz="685800" rtl="0" eaLnBrk="1" latinLnBrk="0" hangingPunct="1">
        <a:lnSpc>
          <a:spcPct val="90000"/>
        </a:lnSpc>
        <a:spcBef>
          <a:spcPct val="0"/>
        </a:spcBef>
        <a:buNone/>
        <a:defRPr sz="2800" b="0" i="0" kern="1200">
          <a:solidFill>
            <a:schemeClr val="tx1"/>
          </a:solidFill>
          <a:latin typeface="Barlow Semi Condensed SemiBold" pitchFamily="2" charset="77"/>
          <a:ea typeface="+mj-ea"/>
          <a:cs typeface="+mj-cs"/>
        </a:defRPr>
      </a:lvl1pPr>
    </p:titleStyle>
    <p:bodyStyle>
      <a:lvl1pPr marL="171450" indent="-171450" algn="l" defTabSz="685800" rtl="0" eaLnBrk="1" latinLnBrk="0" hangingPunct="1">
        <a:lnSpc>
          <a:spcPts val="2500"/>
        </a:lnSpc>
        <a:spcBef>
          <a:spcPts val="1500"/>
        </a:spcBef>
        <a:buFont typeface="Arial" panose="020B0604020202020204" pitchFamily="34" charset="0"/>
        <a:buChar char="•"/>
        <a:defRPr sz="2000" b="0" i="0" kern="1200">
          <a:solidFill>
            <a:schemeClr val="tx1"/>
          </a:solidFill>
          <a:latin typeface="Barlow" pitchFamily="2" charset="77"/>
          <a:ea typeface="+mn-ea"/>
          <a:cs typeface="+mn-cs"/>
        </a:defRPr>
      </a:lvl1pPr>
      <a:lvl2pPr marL="514350" indent="-171450" algn="l" defTabSz="685800" rtl="0" eaLnBrk="1" latinLnBrk="0" hangingPunct="1">
        <a:lnSpc>
          <a:spcPts val="2500"/>
        </a:lnSpc>
        <a:spcBef>
          <a:spcPts val="1500"/>
        </a:spcBef>
        <a:buFont typeface="Arial" panose="020B0604020202020204" pitchFamily="34" charset="0"/>
        <a:buChar char="•"/>
        <a:defRPr sz="1800" b="0" i="0" kern="1200">
          <a:solidFill>
            <a:schemeClr val="tx1"/>
          </a:solidFill>
          <a:latin typeface="Barlow" pitchFamily="2" charset="77"/>
          <a:ea typeface="+mn-ea"/>
          <a:cs typeface="+mn-cs"/>
        </a:defRPr>
      </a:lvl2pPr>
      <a:lvl3pPr marL="857250" indent="-171450" algn="l" defTabSz="685800" rtl="0" eaLnBrk="1" latinLnBrk="0" hangingPunct="1">
        <a:lnSpc>
          <a:spcPts val="2500"/>
        </a:lnSpc>
        <a:spcBef>
          <a:spcPts val="1500"/>
        </a:spcBef>
        <a:buFont typeface="Arial" panose="020B0604020202020204" pitchFamily="34" charset="0"/>
        <a:buChar char="•"/>
        <a:defRPr sz="1600" b="0" i="0" kern="1200">
          <a:solidFill>
            <a:schemeClr val="tx1"/>
          </a:solidFill>
          <a:latin typeface="Barlow" pitchFamily="2" charset="77"/>
          <a:ea typeface="+mn-ea"/>
          <a:cs typeface="+mn-cs"/>
        </a:defRPr>
      </a:lvl3pPr>
      <a:lvl4pPr marL="1200150" indent="-171450" algn="l" defTabSz="685800" rtl="0" eaLnBrk="1" latinLnBrk="0" hangingPunct="1">
        <a:lnSpc>
          <a:spcPts val="2500"/>
        </a:lnSpc>
        <a:spcBef>
          <a:spcPts val="1500"/>
        </a:spcBef>
        <a:buFont typeface="Arial" panose="020B0604020202020204" pitchFamily="34" charset="0"/>
        <a:buChar char="•"/>
        <a:defRPr sz="1400" b="0" i="0" kern="1200">
          <a:solidFill>
            <a:schemeClr val="tx1"/>
          </a:solidFill>
          <a:latin typeface="Barlow" pitchFamily="2" charset="77"/>
          <a:ea typeface="+mn-ea"/>
          <a:cs typeface="+mn-cs"/>
        </a:defRPr>
      </a:lvl4pPr>
      <a:lvl5pPr marL="1543050" indent="-171450" algn="l" defTabSz="685800" rtl="0" eaLnBrk="1" latinLnBrk="0" hangingPunct="1">
        <a:lnSpc>
          <a:spcPts val="2500"/>
        </a:lnSpc>
        <a:spcBef>
          <a:spcPts val="1500"/>
        </a:spcBef>
        <a:buFont typeface="Arial" panose="020B0604020202020204" pitchFamily="34" charset="0"/>
        <a:buChar char="•"/>
        <a:defRPr sz="1200" b="0" i="0" kern="1200">
          <a:solidFill>
            <a:schemeClr val="tx1"/>
          </a:solidFill>
          <a:latin typeface="Barlow"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www.heltid.nu/" TargetMode="External"/><Relationship Id="rId7" Type="http://schemas.openxmlformats.org/officeDocument/2006/relationships/hyperlink" Target="https://skr.se/skr/tjanster/rapporterochskrifter/publikationer/enjamstalldarbetsgivarpolitik2023.68850.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suntarbetsliv.se/verktyg/friskfaktorstarten/" TargetMode="External"/><Relationship Id="rId5" Type="http://schemas.openxmlformats.org/officeDocument/2006/relationships/hyperlink" Target="https://www.kommunal.se/folj-med-pa-heltidsresan" TargetMode="External"/><Relationship Id="rId4" Type="http://schemas.openxmlformats.org/officeDocument/2006/relationships/hyperlink" Target="https://extranat.motala.se/medarbetare/organisation/socialforvaltningen/heltid-som-nor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xtranat.motala.se/medarbetare/organisation/socialforvaltningen/heltid-som-norm/"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4"/>
          </p:nvPr>
        </p:nvSpPr>
        <p:spPr>
          <a:xfrm>
            <a:off x="107951" y="102394"/>
            <a:ext cx="5111403" cy="1932594"/>
          </a:xfrm>
        </p:spPr>
        <p:txBody>
          <a:bodyPr/>
          <a:lstStyle/>
          <a:p>
            <a:r>
              <a:rPr lang="sv-SE" dirty="0"/>
              <a:t>Heltid som norm</a:t>
            </a:r>
          </a:p>
        </p:txBody>
      </p:sp>
      <p:sp>
        <p:nvSpPr>
          <p:cNvPr id="3" name="Underrubrik 2"/>
          <p:cNvSpPr>
            <a:spLocks noGrp="1"/>
          </p:cNvSpPr>
          <p:nvPr>
            <p:ph type="subTitle" idx="1"/>
          </p:nvPr>
        </p:nvSpPr>
        <p:spPr>
          <a:xfrm>
            <a:off x="107951" y="2034988"/>
            <a:ext cx="7458261" cy="2033913"/>
          </a:xfrm>
        </p:spPr>
        <p:txBody>
          <a:bodyPr/>
          <a:lstStyle/>
          <a:p>
            <a:r>
              <a:rPr lang="sv-SE" dirty="0"/>
              <a:t>Utförare LSS och socialpsykiatri (ULS)</a:t>
            </a:r>
            <a:br>
              <a:rPr lang="sv-SE" dirty="0"/>
            </a:br>
            <a:r>
              <a:rPr lang="sv-SE" dirty="0"/>
              <a:t>Socialförvaltningen</a:t>
            </a:r>
          </a:p>
        </p:txBody>
      </p:sp>
    </p:spTree>
    <p:extLst>
      <p:ext uri="{BB962C8B-B14F-4D97-AF65-F5344CB8AC3E}">
        <p14:creationId xmlns:p14="http://schemas.microsoft.com/office/powerpoint/2010/main" val="40019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90749" y="212753"/>
            <a:ext cx="4460914" cy="478237"/>
          </a:xfrm>
        </p:spPr>
        <p:txBody>
          <a:bodyPr/>
          <a:lstStyle/>
          <a:p>
            <a:r>
              <a:rPr lang="sv-SE" dirty="0"/>
              <a:t>Hur ser det ut i Motala kommun?</a:t>
            </a:r>
            <a:br>
              <a:rPr lang="sv-SE" dirty="0"/>
            </a:br>
            <a:r>
              <a:rPr lang="sv-SE" sz="1400" dirty="0"/>
              <a:t>Siffror från 2023</a:t>
            </a:r>
          </a:p>
        </p:txBody>
      </p:sp>
      <p:pic>
        <p:nvPicPr>
          <p:cNvPr id="2" name="Bildobjekt 1"/>
          <p:cNvPicPr>
            <a:picLocks noChangeAspect="1"/>
          </p:cNvPicPr>
          <p:nvPr/>
        </p:nvPicPr>
        <p:blipFill>
          <a:blip r:embed="rId3"/>
          <a:stretch>
            <a:fillRect/>
          </a:stretch>
        </p:blipFill>
        <p:spPr>
          <a:xfrm>
            <a:off x="90750" y="1698027"/>
            <a:ext cx="3950294" cy="2933240"/>
          </a:xfrm>
          <a:prstGeom prst="rect">
            <a:avLst/>
          </a:prstGeom>
        </p:spPr>
      </p:pic>
      <p:pic>
        <p:nvPicPr>
          <p:cNvPr id="4" name="Bildobjekt 3"/>
          <p:cNvPicPr>
            <a:picLocks noChangeAspect="1"/>
          </p:cNvPicPr>
          <p:nvPr/>
        </p:nvPicPr>
        <p:blipFill>
          <a:blip r:embed="rId4"/>
          <a:stretch>
            <a:fillRect/>
          </a:stretch>
        </p:blipFill>
        <p:spPr>
          <a:xfrm>
            <a:off x="4893732" y="90416"/>
            <a:ext cx="4154975" cy="2471226"/>
          </a:xfrm>
          <a:prstGeom prst="rect">
            <a:avLst/>
          </a:prstGeom>
        </p:spPr>
      </p:pic>
      <p:pic>
        <p:nvPicPr>
          <p:cNvPr id="5" name="Bildobjekt 4"/>
          <p:cNvPicPr>
            <a:picLocks noChangeAspect="1"/>
          </p:cNvPicPr>
          <p:nvPr/>
        </p:nvPicPr>
        <p:blipFill>
          <a:blip r:embed="rId5"/>
          <a:stretch>
            <a:fillRect/>
          </a:stretch>
        </p:blipFill>
        <p:spPr>
          <a:xfrm>
            <a:off x="3749394" y="2532341"/>
            <a:ext cx="3512847" cy="2098926"/>
          </a:xfrm>
          <a:prstGeom prst="rect">
            <a:avLst/>
          </a:prstGeom>
        </p:spPr>
      </p:pic>
    </p:spTree>
    <p:extLst>
      <p:ext uri="{BB962C8B-B14F-4D97-AF65-F5344CB8AC3E}">
        <p14:creationId xmlns:p14="http://schemas.microsoft.com/office/powerpoint/2010/main" val="1756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107999" y="96785"/>
            <a:ext cx="8921875" cy="517048"/>
          </a:xfrm>
        </p:spPr>
        <p:txBody>
          <a:bodyPr/>
          <a:lstStyle/>
          <a:p>
            <a:r>
              <a:rPr lang="sv-SE" dirty="0"/>
              <a:t>30 okt 2019 hölls en förberedande workshop </a:t>
            </a:r>
          </a:p>
        </p:txBody>
      </p:sp>
      <p:sp>
        <p:nvSpPr>
          <p:cNvPr id="3" name="Platshållare för text 2"/>
          <p:cNvSpPr>
            <a:spLocks noGrp="1"/>
          </p:cNvSpPr>
          <p:nvPr>
            <p:ph type="body" sz="quarter" idx="15"/>
          </p:nvPr>
        </p:nvSpPr>
        <p:spPr>
          <a:xfrm>
            <a:off x="107950" y="563033"/>
            <a:ext cx="5137150" cy="4037541"/>
          </a:xfrm>
        </p:spPr>
        <p:txBody>
          <a:bodyPr/>
          <a:lstStyle/>
          <a:p>
            <a:pPr marL="0" indent="0">
              <a:lnSpc>
                <a:spcPct val="100000"/>
              </a:lnSpc>
              <a:buNone/>
            </a:pPr>
            <a:r>
              <a:rPr lang="sv-SE" sz="1400" b="1" dirty="0"/>
              <a:t>Fördelar/framgångsfaktorer med att införa heltid som norm enligt deltagarna på workshopen:</a:t>
            </a:r>
          </a:p>
          <a:p>
            <a:pPr>
              <a:lnSpc>
                <a:spcPct val="100000"/>
              </a:lnSpc>
            </a:pPr>
            <a:r>
              <a:rPr lang="sv-SE" sz="1200" dirty="0"/>
              <a:t>Bättre ekonomi för individen, vilket ger ökad jämställdhet</a:t>
            </a:r>
          </a:p>
          <a:p>
            <a:pPr lvl="0">
              <a:lnSpc>
                <a:spcPct val="100000"/>
              </a:lnSpc>
            </a:pPr>
            <a:r>
              <a:rPr lang="sv-SE" sz="1200" dirty="0"/>
              <a:t>Attraktiv arbetsgivare, även för semestervikarier</a:t>
            </a:r>
          </a:p>
          <a:p>
            <a:pPr lvl="0">
              <a:lnSpc>
                <a:spcPct val="100000"/>
              </a:lnSpc>
            </a:pPr>
            <a:r>
              <a:rPr lang="sv-SE" sz="1200" dirty="0"/>
              <a:t>Ökad kompetens i arbetsgruppen då det blir färre vikarier</a:t>
            </a:r>
          </a:p>
          <a:p>
            <a:pPr lvl="0">
              <a:lnSpc>
                <a:spcPct val="100000"/>
              </a:lnSpc>
            </a:pPr>
            <a:r>
              <a:rPr lang="sv-SE" sz="1200" dirty="0"/>
              <a:t>Bättre arbetsmiljö genom ökad delaktighet då alla har möjlighet att delta på möten med mera. Innebär även att stressen minskar</a:t>
            </a:r>
          </a:p>
          <a:p>
            <a:pPr lvl="0">
              <a:lnSpc>
                <a:spcPct val="100000"/>
              </a:lnSpc>
            </a:pPr>
            <a:r>
              <a:rPr lang="sv-SE" sz="1200" dirty="0"/>
              <a:t>Bättre välfärd/bättre för kunden genom bättre bemanning och ökad kompetens</a:t>
            </a:r>
          </a:p>
          <a:p>
            <a:pPr lvl="0">
              <a:lnSpc>
                <a:spcPct val="100000"/>
              </a:lnSpc>
            </a:pPr>
            <a:r>
              <a:rPr lang="sv-SE" sz="1200" dirty="0"/>
              <a:t>Heltid innebär ökad status, vilket kan locka män till fler kvinnodominerade yrken som traditionellt tidigare inneburit deltid.</a:t>
            </a:r>
          </a:p>
          <a:p>
            <a:pPr>
              <a:lnSpc>
                <a:spcPct val="100000"/>
              </a:lnSpc>
            </a:pPr>
            <a:r>
              <a:rPr lang="sv-SE" sz="1200" dirty="0"/>
              <a:t>Enklare att lösa kompetensförsörjning</a:t>
            </a:r>
          </a:p>
          <a:p>
            <a:endParaRPr lang="sv-SE" dirty="0"/>
          </a:p>
        </p:txBody>
      </p:sp>
      <p:sp>
        <p:nvSpPr>
          <p:cNvPr id="4" name="Platshållare för text 3"/>
          <p:cNvSpPr>
            <a:spLocks noGrp="1"/>
          </p:cNvSpPr>
          <p:nvPr>
            <p:ph type="body" sz="quarter" idx="16"/>
          </p:nvPr>
        </p:nvSpPr>
        <p:spPr>
          <a:xfrm>
            <a:off x="5419860" y="613833"/>
            <a:ext cx="3610014" cy="3310467"/>
          </a:xfrm>
        </p:spPr>
        <p:txBody>
          <a:bodyPr/>
          <a:lstStyle/>
          <a:p>
            <a:pPr marL="0" indent="0">
              <a:lnSpc>
                <a:spcPct val="100000"/>
              </a:lnSpc>
              <a:buNone/>
            </a:pPr>
            <a:r>
              <a:rPr lang="sv-SE" sz="1400" b="1" dirty="0"/>
              <a:t>Utmaningar med att införa heltid som norm enligt deltagarna på workshopen:</a:t>
            </a:r>
          </a:p>
          <a:p>
            <a:pPr marL="0" indent="0">
              <a:lnSpc>
                <a:spcPct val="100000"/>
              </a:lnSpc>
              <a:buNone/>
            </a:pPr>
            <a:r>
              <a:rPr lang="sv-SE" sz="1200" dirty="0"/>
              <a:t>Arbetstidsförläggning, schema och resurstid, hur påverkas detta?</a:t>
            </a:r>
          </a:p>
          <a:p>
            <a:pPr marL="0" indent="0">
              <a:lnSpc>
                <a:spcPct val="100000"/>
              </a:lnSpc>
              <a:buNone/>
            </a:pPr>
            <a:r>
              <a:rPr lang="sv-SE" sz="1200" dirty="0"/>
              <a:t>Blir det en överbemanning? </a:t>
            </a:r>
          </a:p>
          <a:p>
            <a:pPr marL="0" indent="0">
              <a:lnSpc>
                <a:spcPct val="100000"/>
              </a:lnSpc>
              <a:buNone/>
            </a:pPr>
            <a:r>
              <a:rPr lang="sv-SE" sz="1200" dirty="0"/>
              <a:t>Får man mer resurstid?</a:t>
            </a:r>
          </a:p>
          <a:p>
            <a:pPr marL="0" indent="0">
              <a:lnSpc>
                <a:spcPct val="100000"/>
              </a:lnSpc>
              <a:buNone/>
            </a:pPr>
            <a:r>
              <a:rPr lang="sv-SE" sz="1200" dirty="0"/>
              <a:t>Alla orkar inte/vill inte jobba heltid</a:t>
            </a:r>
          </a:p>
        </p:txBody>
      </p:sp>
    </p:spTree>
    <p:extLst>
      <p:ext uri="{BB962C8B-B14F-4D97-AF65-F5344CB8AC3E}">
        <p14:creationId xmlns:p14="http://schemas.microsoft.com/office/powerpoint/2010/main" val="348524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6821" t="193" r="8716" b="-1"/>
          <a:stretch/>
        </p:blipFill>
        <p:spPr>
          <a:xfrm>
            <a:off x="4572000" y="102637"/>
            <a:ext cx="4463950" cy="4488024"/>
          </a:xfrm>
        </p:spPr>
      </p:pic>
      <p:sp>
        <p:nvSpPr>
          <p:cNvPr id="3" name="Rubrik 2"/>
          <p:cNvSpPr>
            <a:spLocks noGrp="1"/>
          </p:cNvSpPr>
          <p:nvPr>
            <p:ph type="title"/>
          </p:nvPr>
        </p:nvSpPr>
        <p:spPr/>
        <p:txBody>
          <a:bodyPr/>
          <a:lstStyle/>
          <a:p>
            <a:r>
              <a:rPr lang="sv-SE" dirty="0"/>
              <a:t>Vad händer nu?</a:t>
            </a:r>
          </a:p>
        </p:txBody>
      </p:sp>
      <p:sp>
        <p:nvSpPr>
          <p:cNvPr id="4" name="Platshållare för text 3"/>
          <p:cNvSpPr>
            <a:spLocks noGrp="1"/>
          </p:cNvSpPr>
          <p:nvPr>
            <p:ph type="body" sz="quarter" idx="15"/>
          </p:nvPr>
        </p:nvSpPr>
        <p:spPr>
          <a:xfrm>
            <a:off x="107950" y="1308100"/>
            <a:ext cx="4460914" cy="3292474"/>
          </a:xfrm>
        </p:spPr>
        <p:txBody>
          <a:bodyPr/>
          <a:lstStyle/>
          <a:p>
            <a:r>
              <a:rPr lang="sv-SE" dirty="0"/>
              <a:t>Skapa en organisation som kan ta emot heltid som norm med fokus på en god arbetsmiljö</a:t>
            </a:r>
          </a:p>
          <a:p>
            <a:r>
              <a:rPr lang="sv-SE" dirty="0"/>
              <a:t>Projekt startas upp och är planerat under perioden  2023-2024</a:t>
            </a:r>
          </a:p>
        </p:txBody>
      </p:sp>
    </p:spTree>
    <p:extLst>
      <p:ext uri="{BB962C8B-B14F-4D97-AF65-F5344CB8AC3E}">
        <p14:creationId xmlns:p14="http://schemas.microsoft.com/office/powerpoint/2010/main" val="42207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08000" y="270933"/>
            <a:ext cx="6470600" cy="905934"/>
          </a:xfrm>
        </p:spPr>
        <p:txBody>
          <a:bodyPr/>
          <a:lstStyle/>
          <a:p>
            <a:r>
              <a:rPr lang="sv-SE" dirty="0"/>
              <a:t>Vem bestämmer om vilka förändringar som ska göras för att kunna införa heltid som norm?</a:t>
            </a:r>
          </a:p>
        </p:txBody>
      </p:sp>
      <p:sp>
        <p:nvSpPr>
          <p:cNvPr id="4" name="Platshållare för text 3"/>
          <p:cNvSpPr>
            <a:spLocks noGrp="1"/>
          </p:cNvSpPr>
          <p:nvPr>
            <p:ph type="body" sz="quarter" idx="15"/>
          </p:nvPr>
        </p:nvSpPr>
        <p:spPr>
          <a:xfrm>
            <a:off x="227106" y="1196463"/>
            <a:ext cx="3966210" cy="3253618"/>
          </a:xfrm>
        </p:spPr>
        <p:txBody>
          <a:bodyPr/>
          <a:lstStyle/>
          <a:p>
            <a:r>
              <a:rPr lang="sv-SE" sz="1600" dirty="0" err="1"/>
              <a:t>HUR:et</a:t>
            </a:r>
            <a:r>
              <a:rPr lang="sv-SE" sz="1600" dirty="0"/>
              <a:t> utvecklas tillsammans med verksamheten</a:t>
            </a:r>
          </a:p>
          <a:p>
            <a:r>
              <a:rPr lang="sv-SE" sz="1600" dirty="0"/>
              <a:t>Projektledarna driver projektets olika aktiviteter ibland själva och ibland tillsammans med verksamheten, ibland driver verksamheten själva aktiviteter</a:t>
            </a:r>
          </a:p>
          <a:p>
            <a:r>
              <a:rPr lang="sv-SE" sz="1600" dirty="0"/>
              <a:t>Styrgrupp stöttar och fattar beslut</a:t>
            </a:r>
            <a:endParaRPr lang="sv-SE" dirty="0"/>
          </a:p>
          <a:p>
            <a:pPr marL="0" indent="0">
              <a:buNone/>
            </a:pPr>
            <a:endParaRPr lang="sv-SE" dirty="0"/>
          </a:p>
        </p:txBody>
      </p:sp>
      <p:graphicFrame>
        <p:nvGraphicFramePr>
          <p:cNvPr id="5" name="Diagram 4"/>
          <p:cNvGraphicFramePr/>
          <p:nvPr>
            <p:extLst>
              <p:ext uri="{D42A27DB-BD31-4B8C-83A1-F6EECF244321}">
                <p14:modId xmlns:p14="http://schemas.microsoft.com/office/powerpoint/2010/main" val="2386998330"/>
              </p:ext>
            </p:extLst>
          </p:nvPr>
        </p:nvGraphicFramePr>
        <p:xfrm>
          <a:off x="4312422" y="924561"/>
          <a:ext cx="4723578" cy="3738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ruta 1"/>
          <p:cNvSpPr txBox="1"/>
          <p:nvPr/>
        </p:nvSpPr>
        <p:spPr>
          <a:xfrm>
            <a:off x="6174080" y="1176867"/>
            <a:ext cx="1689100" cy="300082"/>
          </a:xfrm>
          <a:prstGeom prst="rect">
            <a:avLst/>
          </a:prstGeom>
          <a:noFill/>
        </p:spPr>
        <p:txBody>
          <a:bodyPr wrap="square" rtlCol="0">
            <a:spAutoFit/>
          </a:bodyPr>
          <a:lstStyle/>
          <a:p>
            <a:r>
              <a:rPr lang="sv-SE" b="1" dirty="0"/>
              <a:t>Styrgrupp</a:t>
            </a:r>
          </a:p>
        </p:txBody>
      </p:sp>
    </p:spTree>
    <p:extLst>
      <p:ext uri="{BB962C8B-B14F-4D97-AF65-F5344CB8AC3E}">
        <p14:creationId xmlns:p14="http://schemas.microsoft.com/office/powerpoint/2010/main" val="336312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08000" y="96785"/>
            <a:ext cx="4460914" cy="553455"/>
          </a:xfrm>
        </p:spPr>
        <p:txBody>
          <a:bodyPr/>
          <a:lstStyle/>
          <a:p>
            <a:r>
              <a:rPr lang="sv-SE" dirty="0"/>
              <a:t>Vad händer 2023?</a:t>
            </a:r>
          </a:p>
        </p:txBody>
      </p:sp>
      <p:sp>
        <p:nvSpPr>
          <p:cNvPr id="4" name="Platshållare för text 3"/>
          <p:cNvSpPr>
            <a:spLocks noGrp="1"/>
          </p:cNvSpPr>
          <p:nvPr>
            <p:ph type="body" sz="quarter" idx="15"/>
          </p:nvPr>
        </p:nvSpPr>
        <p:spPr>
          <a:xfrm>
            <a:off x="181076" y="797660"/>
            <a:ext cx="4314761" cy="3609748"/>
          </a:xfrm>
        </p:spPr>
        <p:txBody>
          <a:bodyPr/>
          <a:lstStyle/>
          <a:p>
            <a:pPr>
              <a:lnSpc>
                <a:spcPct val="100000"/>
              </a:lnSpc>
              <a:spcBef>
                <a:spcPts val="1200"/>
              </a:spcBef>
            </a:pPr>
            <a:r>
              <a:rPr lang="sv-SE" sz="1400" dirty="0">
                <a:solidFill>
                  <a:schemeClr val="dk1"/>
                </a:solidFill>
                <a:latin typeface="+mn-lt"/>
              </a:rPr>
              <a:t>Vid behov bildas arbetsgrupper som fördjupar sig i </a:t>
            </a:r>
            <a:r>
              <a:rPr lang="sv-SE" sz="1400" dirty="0"/>
              <a:t>frågor som rör organisationen i relation till heltid som norm</a:t>
            </a:r>
          </a:p>
          <a:p>
            <a:pPr>
              <a:lnSpc>
                <a:spcPct val="150000"/>
              </a:lnSpc>
            </a:pPr>
            <a:r>
              <a:rPr lang="sv-SE" sz="1400" dirty="0"/>
              <a:t>SKR-konferenser</a:t>
            </a:r>
          </a:p>
          <a:p>
            <a:pPr>
              <a:lnSpc>
                <a:spcPct val="150000"/>
              </a:lnSpc>
            </a:pPr>
            <a:r>
              <a:rPr lang="sv-SE" sz="1400" dirty="0"/>
              <a:t>Workshops: resurstid, nattorganisering</a:t>
            </a:r>
          </a:p>
          <a:p>
            <a:pPr>
              <a:lnSpc>
                <a:spcPct val="150000"/>
              </a:lnSpc>
            </a:pPr>
            <a:r>
              <a:rPr lang="sv-SE" sz="1400" dirty="0"/>
              <a:t>Dialog om hållbar arbetstidsförläggning</a:t>
            </a:r>
          </a:p>
          <a:p>
            <a:pPr>
              <a:lnSpc>
                <a:spcPct val="150000"/>
              </a:lnSpc>
            </a:pPr>
            <a:r>
              <a:rPr lang="sv-SE" sz="1400" dirty="0"/>
              <a:t>Information om pension 2023  </a:t>
            </a:r>
            <a:endParaRPr lang="sv-SE" dirty="0"/>
          </a:p>
        </p:txBody>
      </p:sp>
      <p:pic>
        <p:nvPicPr>
          <p:cNvPr id="5" name="Platshållare för bild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5499" t="5228" r="20715" b="13153"/>
          <a:stretch/>
        </p:blipFill>
        <p:spPr>
          <a:xfrm>
            <a:off x="4572000" y="83976"/>
            <a:ext cx="4463950" cy="4516016"/>
          </a:xfrm>
        </p:spPr>
      </p:pic>
    </p:spTree>
    <p:extLst>
      <p:ext uri="{BB962C8B-B14F-4D97-AF65-F5344CB8AC3E}">
        <p14:creationId xmlns:p14="http://schemas.microsoft.com/office/powerpoint/2010/main" val="355279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07951" y="683961"/>
            <a:ext cx="3385278" cy="576293"/>
          </a:xfrm>
        </p:spPr>
        <p:txBody>
          <a:bodyPr/>
          <a:lstStyle/>
          <a:p>
            <a:r>
              <a:rPr lang="sv-SE" dirty="0"/>
              <a:t>För mer information</a:t>
            </a:r>
          </a:p>
        </p:txBody>
      </p:sp>
      <p:sp>
        <p:nvSpPr>
          <p:cNvPr id="4" name="textruta 3"/>
          <p:cNvSpPr txBox="1"/>
          <p:nvPr/>
        </p:nvSpPr>
        <p:spPr>
          <a:xfrm>
            <a:off x="424206" y="1772239"/>
            <a:ext cx="7060676" cy="2169825"/>
          </a:xfrm>
          <a:prstGeom prst="rect">
            <a:avLst/>
          </a:prstGeom>
          <a:noFill/>
        </p:spPr>
        <p:txBody>
          <a:bodyPr wrap="square" rtlCol="0">
            <a:spAutoFit/>
          </a:bodyPr>
          <a:lstStyle/>
          <a:p>
            <a:r>
              <a:rPr lang="sv-SE" dirty="0">
                <a:hlinkClick r:id="rId3"/>
              </a:rPr>
              <a:t>www.heltid.nu</a:t>
            </a:r>
            <a:endParaRPr lang="sv-SE" dirty="0"/>
          </a:p>
          <a:p>
            <a:endParaRPr lang="sv-SE" dirty="0"/>
          </a:p>
          <a:p>
            <a:r>
              <a:rPr lang="sv-SE" dirty="0">
                <a:hlinkClick r:id="rId4"/>
              </a:rPr>
              <a:t>Heltid som norm - Motala extranät</a:t>
            </a:r>
            <a:endParaRPr lang="sv-SE" dirty="0"/>
          </a:p>
          <a:p>
            <a:endParaRPr lang="sv-SE" dirty="0"/>
          </a:p>
          <a:p>
            <a:r>
              <a:rPr lang="sv-SE" dirty="0">
                <a:hlinkClick r:id="rId5"/>
              </a:rPr>
              <a:t>Följ med på heltidsresan | Kommunal</a:t>
            </a:r>
            <a:endParaRPr lang="sv-SE" dirty="0"/>
          </a:p>
          <a:p>
            <a:endParaRPr lang="sv-SE" dirty="0"/>
          </a:p>
          <a:p>
            <a:r>
              <a:rPr lang="sv-SE" dirty="0">
                <a:hlinkClick r:id="rId6"/>
              </a:rPr>
              <a:t>https://www.suntarbetsliv.se/verktyg/friskfaktorstarten/</a:t>
            </a:r>
            <a:endParaRPr lang="sv-SE" dirty="0"/>
          </a:p>
          <a:p>
            <a:endParaRPr lang="sv-SE" dirty="0"/>
          </a:p>
          <a:p>
            <a:r>
              <a:rPr lang="sv-SE" dirty="0">
                <a:hlinkClick r:id="rId7"/>
              </a:rPr>
              <a:t>https://skr.se/skr/tjanster/rapporterochskrifter/publikationer/enjamstalldarbetsgivarpolitik2023.68850.html</a:t>
            </a:r>
            <a:endParaRPr lang="sv-SE" dirty="0"/>
          </a:p>
        </p:txBody>
      </p:sp>
    </p:spTree>
    <p:extLst>
      <p:ext uri="{BB962C8B-B14F-4D97-AF65-F5344CB8AC3E}">
        <p14:creationId xmlns:p14="http://schemas.microsoft.com/office/powerpoint/2010/main" val="1247806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uddig stjärna 6"/>
          <p:cNvSpPr/>
          <p:nvPr/>
        </p:nvSpPr>
        <p:spPr>
          <a:xfrm>
            <a:off x="2639787" y="1050981"/>
            <a:ext cx="3572690" cy="2746256"/>
          </a:xfrm>
          <a:prstGeom prst="star5">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sv-SE">
              <a:solidFill>
                <a:prstClr val="black"/>
              </a:solidFill>
              <a:latin typeface="Calibri" panose="020F0502020204030204"/>
            </a:endParaRPr>
          </a:p>
        </p:txBody>
      </p:sp>
      <p:sp>
        <p:nvSpPr>
          <p:cNvPr id="8" name="textruta 7"/>
          <p:cNvSpPr txBox="1"/>
          <p:nvPr/>
        </p:nvSpPr>
        <p:spPr>
          <a:xfrm>
            <a:off x="1925820" y="249123"/>
            <a:ext cx="5000625" cy="715581"/>
          </a:xfrm>
          <a:prstGeom prst="rect">
            <a:avLst/>
          </a:prstGeom>
          <a:noFill/>
        </p:spPr>
        <p:txBody>
          <a:bodyPr wrap="square" rtlCol="0">
            <a:spAutoFit/>
          </a:bodyPr>
          <a:lstStyle/>
          <a:p>
            <a:pPr algn="ctr">
              <a:defRPr/>
            </a:pPr>
            <a:r>
              <a:rPr lang="sv-SE" b="1" dirty="0">
                <a:solidFill>
                  <a:prstClr val="black"/>
                </a:solidFill>
                <a:latin typeface="Calibri" panose="020F0502020204030204"/>
              </a:rPr>
              <a:t>Kompetensförsörjning</a:t>
            </a:r>
            <a:r>
              <a:rPr lang="sv-SE" dirty="0">
                <a:solidFill>
                  <a:prstClr val="black"/>
                </a:solidFill>
                <a:latin typeface="Calibri" panose="020F0502020204030204"/>
              </a:rPr>
              <a:t> – </a:t>
            </a:r>
          </a:p>
          <a:p>
            <a:pPr lvl="1">
              <a:defRPr/>
            </a:pPr>
            <a:r>
              <a:rPr lang="sv-SE" dirty="0">
                <a:solidFill>
                  <a:srgbClr val="1F4E79"/>
                </a:solidFill>
                <a:latin typeface="Calibri" panose="020F0502020204030204" pitchFamily="34" charset="0"/>
                <a:ea typeface="Times New Roman" panose="02020603050405020304" pitchFamily="18" charset="0"/>
              </a:rPr>
              <a:t>använda kompetent och redan introducerade medarbetare fullt ut för att klara kompetensförsörjningen </a:t>
            </a:r>
            <a:endParaRPr lang="sv-SE" dirty="0">
              <a:solidFill>
                <a:srgbClr val="1F4E79"/>
              </a:solidFill>
              <a:latin typeface="Calibri" panose="020F0502020204030204" pitchFamily="34" charset="0"/>
              <a:ea typeface="Calibri" panose="020F0502020204030204" pitchFamily="34" charset="0"/>
            </a:endParaRPr>
          </a:p>
        </p:txBody>
      </p:sp>
      <p:sp>
        <p:nvSpPr>
          <p:cNvPr id="9" name="textruta 8"/>
          <p:cNvSpPr txBox="1"/>
          <p:nvPr/>
        </p:nvSpPr>
        <p:spPr>
          <a:xfrm>
            <a:off x="6212477" y="1419360"/>
            <a:ext cx="2021480" cy="1546577"/>
          </a:xfrm>
          <a:prstGeom prst="rect">
            <a:avLst/>
          </a:prstGeom>
          <a:noFill/>
        </p:spPr>
        <p:txBody>
          <a:bodyPr wrap="square" rtlCol="0">
            <a:spAutoFit/>
          </a:bodyPr>
          <a:lstStyle/>
          <a:p>
            <a:pPr algn="r">
              <a:defRPr/>
            </a:pPr>
            <a:r>
              <a:rPr lang="sv-SE" b="1" dirty="0">
                <a:solidFill>
                  <a:prstClr val="black"/>
                </a:solidFill>
                <a:latin typeface="Calibri" panose="020F0502020204030204"/>
              </a:rPr>
              <a:t>Heltidsinkomst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ekonomisk självständighet hos medarbetarna genom en heltidsinkomst – det bidrar till en pension som går att leva på</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1" name="textruta 10"/>
          <p:cNvSpPr txBox="1"/>
          <p:nvPr/>
        </p:nvSpPr>
        <p:spPr>
          <a:xfrm>
            <a:off x="4864078" y="3797237"/>
            <a:ext cx="4279922" cy="923330"/>
          </a:xfrm>
          <a:prstGeom prst="rect">
            <a:avLst/>
          </a:prstGeom>
          <a:noFill/>
        </p:spPr>
        <p:txBody>
          <a:bodyPr wrap="square" rtlCol="0">
            <a:spAutoFit/>
          </a:bodyPr>
          <a:lstStyle/>
          <a:p>
            <a:pPr algn="r">
              <a:defRPr/>
            </a:pPr>
            <a:r>
              <a:rPr lang="sv-SE" b="1" dirty="0">
                <a:solidFill>
                  <a:prstClr val="black"/>
                </a:solidFill>
                <a:latin typeface="Calibri" panose="020F0502020204030204"/>
              </a:rPr>
              <a:t>Jämställdhet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kvinnor ska kunna delta i arbetslivet på samma sätt som män och få möjlighet att arbeta heltid. Det kräver att kvinnor och män delar på föräldraledighet och det obetalda hemarbetet </a:t>
            </a:r>
            <a:endParaRPr lang="sv-SE" dirty="0">
              <a:solidFill>
                <a:srgbClr val="1F4E79"/>
              </a:solidFill>
              <a:latin typeface="Calibri" panose="020F0502020204030204" pitchFamily="34" charset="0"/>
              <a:ea typeface="Calibri" panose="020F0502020204030204" pitchFamily="34" charset="0"/>
            </a:endParaRPr>
          </a:p>
        </p:txBody>
      </p:sp>
      <p:sp>
        <p:nvSpPr>
          <p:cNvPr id="12" name="textruta 11"/>
          <p:cNvSpPr txBox="1"/>
          <p:nvPr/>
        </p:nvSpPr>
        <p:spPr>
          <a:xfrm>
            <a:off x="341812" y="3420594"/>
            <a:ext cx="2653667" cy="1338828"/>
          </a:xfrm>
          <a:prstGeom prst="rect">
            <a:avLst/>
          </a:prstGeom>
          <a:noFill/>
        </p:spPr>
        <p:txBody>
          <a:bodyPr wrap="square" rtlCol="0">
            <a:spAutoFit/>
          </a:bodyPr>
          <a:lstStyle/>
          <a:p>
            <a:pPr>
              <a:defRPr/>
            </a:pPr>
            <a:r>
              <a:rPr lang="sv-SE" b="1" dirty="0">
                <a:solidFill>
                  <a:prstClr val="black"/>
                </a:solidFill>
                <a:latin typeface="Calibri" panose="020F0502020204030204"/>
              </a:rPr>
              <a:t>Brukarperspektivet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säkerställa en kvalitativ verksamhet med bättre kontinuitet genom arbete med en hållbar arbetstidsförläggning och personal med rätt kompetens  </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3" name="textruta 12"/>
          <p:cNvSpPr txBox="1"/>
          <p:nvPr/>
        </p:nvSpPr>
        <p:spPr>
          <a:xfrm>
            <a:off x="120118" y="1419360"/>
            <a:ext cx="2741364" cy="1546577"/>
          </a:xfrm>
          <a:prstGeom prst="rect">
            <a:avLst/>
          </a:prstGeom>
          <a:noFill/>
        </p:spPr>
        <p:txBody>
          <a:bodyPr wrap="square" rtlCol="0">
            <a:spAutoFit/>
          </a:bodyPr>
          <a:lstStyle/>
          <a:p>
            <a:pPr>
              <a:defRPr/>
            </a:pPr>
            <a:r>
              <a:rPr lang="sv-SE" b="1" dirty="0">
                <a:solidFill>
                  <a:prstClr val="black"/>
                </a:solidFill>
                <a:latin typeface="Calibri" panose="020F0502020204030204"/>
              </a:rPr>
              <a:t>Attraktiv arbetsgivare </a:t>
            </a:r>
            <a:r>
              <a:rPr lang="sv-SE" dirty="0">
                <a:solidFill>
                  <a:prstClr val="black"/>
                </a:solidFill>
                <a:latin typeface="Calibri" panose="020F0502020204030204"/>
              </a:rPr>
              <a:t>– </a:t>
            </a:r>
            <a:r>
              <a:rPr lang="sv-SE" dirty="0">
                <a:solidFill>
                  <a:srgbClr val="1F4E79"/>
                </a:solidFill>
                <a:latin typeface="Calibri" panose="020F0502020204030204" pitchFamily="34" charset="0"/>
                <a:ea typeface="Times New Roman" panose="02020603050405020304" pitchFamily="18" charset="0"/>
              </a:rPr>
              <a:t>kommuner och regioner behöver erbjuda heltidsanställningar och hållbara arbetstider för att vara konkurrenskraftiga och upplevas som attraktiva arbetsgivare </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4" name="textruta 13"/>
          <p:cNvSpPr txBox="1"/>
          <p:nvPr/>
        </p:nvSpPr>
        <p:spPr>
          <a:xfrm>
            <a:off x="3730535" y="2449632"/>
            <a:ext cx="1584689" cy="300082"/>
          </a:xfrm>
          <a:prstGeom prst="rect">
            <a:avLst/>
          </a:prstGeom>
          <a:noFill/>
        </p:spPr>
        <p:txBody>
          <a:bodyPr wrap="square" rtlCol="0">
            <a:spAutoFit/>
          </a:bodyPr>
          <a:lstStyle/>
          <a:p>
            <a:pPr>
              <a:defRPr/>
            </a:pPr>
            <a:r>
              <a:rPr lang="sv-SE" dirty="0">
                <a:solidFill>
                  <a:prstClr val="black"/>
                </a:solidFill>
                <a:latin typeface="Calibri" panose="020F0502020204030204"/>
              </a:rPr>
              <a:t>HELTID SOM NORM</a:t>
            </a:r>
          </a:p>
        </p:txBody>
      </p:sp>
      <p:sp>
        <p:nvSpPr>
          <p:cNvPr id="15" name="Rektangel 14"/>
          <p:cNvSpPr/>
          <p:nvPr/>
        </p:nvSpPr>
        <p:spPr>
          <a:xfrm>
            <a:off x="6994097" y="249123"/>
            <a:ext cx="2002742" cy="715581"/>
          </a:xfrm>
          <a:prstGeom prst="rect">
            <a:avLst/>
          </a:prstGeom>
        </p:spPr>
        <p:txBody>
          <a:bodyPr wrap="square">
            <a:spAutoFit/>
          </a:bodyPr>
          <a:lstStyle/>
          <a:p>
            <a:r>
              <a:rPr lang="sv-SE" dirty="0"/>
              <a:t>Film </a:t>
            </a:r>
          </a:p>
          <a:p>
            <a:r>
              <a:rPr lang="sv-SE" dirty="0">
                <a:hlinkClick r:id="rId3"/>
              </a:rPr>
              <a:t>Heltid som norm - Motala extranät</a:t>
            </a:r>
            <a:endParaRPr lang="sv-SE" dirty="0"/>
          </a:p>
        </p:txBody>
      </p:sp>
      <p:sp>
        <p:nvSpPr>
          <p:cNvPr id="4" name="Rektangel med rundade hörn 3"/>
          <p:cNvSpPr/>
          <p:nvPr/>
        </p:nvSpPr>
        <p:spPr>
          <a:xfrm>
            <a:off x="6926445" y="161925"/>
            <a:ext cx="2070394" cy="971550"/>
          </a:xfrm>
          <a:prstGeom prst="roundRect">
            <a:avLst/>
          </a:prstGeom>
          <a:solidFill>
            <a:srgbClr val="0070C0">
              <a:alpha val="5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Tree>
    <p:extLst>
      <p:ext uri="{BB962C8B-B14F-4D97-AF65-F5344CB8AC3E}">
        <p14:creationId xmlns:p14="http://schemas.microsoft.com/office/powerpoint/2010/main" val="95209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114965" y="92796"/>
            <a:ext cx="8909292" cy="4457431"/>
          </a:xfrm>
          <a:prstGeom prst="rect">
            <a:avLst/>
          </a:prstGeom>
        </p:spPr>
      </p:pic>
    </p:spTree>
    <p:extLst>
      <p:ext uri="{BB962C8B-B14F-4D97-AF65-F5344CB8AC3E}">
        <p14:creationId xmlns:p14="http://schemas.microsoft.com/office/powerpoint/2010/main" val="388206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Vem har bestämt detta?</a:t>
            </a:r>
          </a:p>
        </p:txBody>
      </p:sp>
      <p:sp>
        <p:nvSpPr>
          <p:cNvPr id="4" name="Platshållare för text 3"/>
          <p:cNvSpPr>
            <a:spLocks noGrp="1"/>
          </p:cNvSpPr>
          <p:nvPr>
            <p:ph type="body" sz="quarter" idx="15"/>
          </p:nvPr>
        </p:nvSpPr>
        <p:spPr/>
        <p:txBody>
          <a:bodyPr/>
          <a:lstStyle/>
          <a:p>
            <a:r>
              <a:rPr lang="sv-SE" dirty="0"/>
              <a:t>Kommunal och Sveriges kommuner och regioner (SKR) driver detta arbete tillsammans</a:t>
            </a:r>
          </a:p>
          <a:p>
            <a:r>
              <a:rPr lang="sv-SE" dirty="0"/>
              <a:t>Att heltid ska vara norm tydliggörs i vårt kollektivavtal (HÖK 20)</a:t>
            </a:r>
          </a:p>
          <a:p>
            <a:r>
              <a:rPr lang="sv-SE" dirty="0"/>
              <a:t>Det finns också ett lokalt beslut om detta i Motala kommuns personalpolitiska program</a:t>
            </a:r>
          </a:p>
        </p:txBody>
      </p:sp>
      <p:sp>
        <p:nvSpPr>
          <p:cNvPr id="5" name="Rektangel 4"/>
          <p:cNvSpPr/>
          <p:nvPr/>
        </p:nvSpPr>
        <p:spPr>
          <a:xfrm>
            <a:off x="5219700" y="2677207"/>
            <a:ext cx="3386667" cy="1077218"/>
          </a:xfrm>
          <a:prstGeom prst="rect">
            <a:avLst/>
          </a:prstGeom>
        </p:spPr>
        <p:txBody>
          <a:bodyPr wrap="square">
            <a:spAutoFit/>
          </a:bodyPr>
          <a:lstStyle/>
          <a:p>
            <a:r>
              <a:rPr lang="sv-SE" sz="1600" i="1" dirty="0"/>
              <a:t>” tillsvidareanställning på heltid ska vara det normala vid nyanställning och redan anställda medarbetare ska i högre utsträckning arbeta heltid.”</a:t>
            </a:r>
          </a:p>
        </p:txBody>
      </p:sp>
      <p:pic>
        <p:nvPicPr>
          <p:cNvPr id="2050" name="Picture 2" descr="Visa källbil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963" y="1097036"/>
            <a:ext cx="2410726" cy="9988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sa källbild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963" y="189348"/>
            <a:ext cx="2410726" cy="815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95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495F48-371E-45E1-A9E6-7C853EE20F49}"/>
              </a:ext>
            </a:extLst>
          </p:cNvPr>
          <p:cNvSpPr>
            <a:spLocks noGrp="1"/>
          </p:cNvSpPr>
          <p:nvPr>
            <p:ph type="title"/>
          </p:nvPr>
        </p:nvSpPr>
        <p:spPr>
          <a:xfrm>
            <a:off x="115784" y="40853"/>
            <a:ext cx="8433855" cy="994172"/>
          </a:xfrm>
        </p:spPr>
        <p:txBody>
          <a:bodyPr>
            <a:noAutofit/>
          </a:bodyPr>
          <a:lstStyle/>
          <a:p>
            <a:r>
              <a:rPr lang="sv-SE" dirty="0">
                <a:solidFill>
                  <a:srgbClr val="000000"/>
                </a:solidFill>
                <a:latin typeface="Roboto" panose="02000000000000000000" pitchFamily="2" charset="0"/>
              </a:rPr>
              <a:t>Heltidsarbetande månadsavlönade </a:t>
            </a:r>
            <a:br>
              <a:rPr lang="sv-SE" sz="2100" dirty="0">
                <a:solidFill>
                  <a:srgbClr val="000000"/>
                </a:solidFill>
                <a:latin typeface="Roboto" panose="02000000000000000000" pitchFamily="2" charset="0"/>
              </a:rPr>
            </a:br>
            <a:r>
              <a:rPr lang="sv-SE" sz="1600" dirty="0">
                <a:solidFill>
                  <a:srgbClr val="000000"/>
                </a:solidFill>
                <a:latin typeface="Roboto" panose="02000000000000000000" pitchFamily="2" charset="0"/>
              </a:rPr>
              <a:t>inom omsorg för äldre och personer med funktionsnedsättning, andel (%)</a:t>
            </a:r>
            <a:endParaRPr lang="sv-SE" sz="1600" dirty="0"/>
          </a:p>
        </p:txBody>
      </p:sp>
      <p:pic>
        <p:nvPicPr>
          <p:cNvPr id="5" name="Platshållare för innehåll 4">
            <a:extLst>
              <a:ext uri="{FF2B5EF4-FFF2-40B4-BE49-F238E27FC236}">
                <a16:creationId xmlns:a16="http://schemas.microsoft.com/office/drawing/2014/main" id="{43DE23C3-3551-4ADF-B339-F44AAD953C2A}"/>
              </a:ext>
            </a:extLst>
          </p:cNvPr>
          <p:cNvPicPr preferRelativeResize="0">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355921" y="1268016"/>
            <a:ext cx="8094620" cy="3628849"/>
          </a:xfrm>
        </p:spPr>
      </p:pic>
      <p:sp>
        <p:nvSpPr>
          <p:cNvPr id="6" name="textruta 5">
            <a:extLst>
              <a:ext uri="{FF2B5EF4-FFF2-40B4-BE49-F238E27FC236}">
                <a16:creationId xmlns:a16="http://schemas.microsoft.com/office/drawing/2014/main" id="{17641F76-E400-460C-890C-4DA3586FD064}"/>
              </a:ext>
            </a:extLst>
          </p:cNvPr>
          <p:cNvSpPr txBox="1"/>
          <p:nvPr/>
        </p:nvSpPr>
        <p:spPr>
          <a:xfrm>
            <a:off x="4081606" y="3706139"/>
            <a:ext cx="1935272" cy="600164"/>
          </a:xfrm>
          <a:prstGeom prst="rect">
            <a:avLst/>
          </a:prstGeom>
          <a:noFill/>
        </p:spPr>
        <p:txBody>
          <a:bodyPr wrap="square" rtlCol="0">
            <a:spAutoFit/>
          </a:bodyPr>
          <a:lstStyle/>
          <a:p>
            <a:pPr algn="ctr">
              <a:defRPr/>
            </a:pPr>
            <a:r>
              <a:rPr lang="sv-SE" sz="3300" dirty="0">
                <a:solidFill>
                  <a:prstClr val="black"/>
                </a:solidFill>
                <a:latin typeface="Calibri" panose="020F0502020204030204"/>
              </a:rPr>
              <a:t>2016</a:t>
            </a:r>
          </a:p>
        </p:txBody>
      </p:sp>
    </p:spTree>
    <p:extLst>
      <p:ext uri="{BB962C8B-B14F-4D97-AF65-F5344CB8AC3E}">
        <p14:creationId xmlns:p14="http://schemas.microsoft.com/office/powerpoint/2010/main" val="167546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80021B-F8DA-48DB-824F-37C162B8AD61}"/>
              </a:ext>
            </a:extLst>
          </p:cNvPr>
          <p:cNvSpPr>
            <a:spLocks noGrp="1"/>
          </p:cNvSpPr>
          <p:nvPr>
            <p:ph type="title"/>
          </p:nvPr>
        </p:nvSpPr>
        <p:spPr>
          <a:xfrm>
            <a:off x="15241" y="548792"/>
            <a:ext cx="8500110" cy="721976"/>
          </a:xfrm>
        </p:spPr>
        <p:txBody>
          <a:bodyPr>
            <a:noAutofit/>
          </a:bodyPr>
          <a:lstStyle/>
          <a:p>
            <a:pPr fontAlgn="base"/>
            <a:r>
              <a:rPr lang="sv-SE" dirty="0">
                <a:solidFill>
                  <a:srgbClr val="000000"/>
                </a:solidFill>
                <a:latin typeface="Roboto" panose="02000000000000000000" pitchFamily="2" charset="0"/>
              </a:rPr>
              <a:t>Heltidsarbetande månadsavlönade </a:t>
            </a:r>
            <a:br>
              <a:rPr lang="sv-SE" sz="2400" dirty="0">
                <a:solidFill>
                  <a:srgbClr val="000000"/>
                </a:solidFill>
                <a:latin typeface="Roboto" panose="02000000000000000000" pitchFamily="2" charset="0"/>
              </a:rPr>
            </a:br>
            <a:r>
              <a:rPr lang="sv-SE" sz="1600" dirty="0">
                <a:solidFill>
                  <a:srgbClr val="000000"/>
                </a:solidFill>
                <a:latin typeface="Roboto" panose="02000000000000000000" pitchFamily="2" charset="0"/>
              </a:rPr>
              <a:t>inom omsorg för äldre och personer med funktionsnedsättning, andel (%)</a:t>
            </a:r>
            <a:br>
              <a:rPr lang="sv-SE" sz="1800" dirty="0">
                <a:solidFill>
                  <a:srgbClr val="000000"/>
                </a:solidFill>
                <a:latin typeface="Roboto" panose="02000000000000000000" pitchFamily="2" charset="0"/>
              </a:rPr>
            </a:br>
            <a:endParaRPr lang="sv-SE" sz="2100" dirty="0"/>
          </a:p>
        </p:txBody>
      </p:sp>
      <p:pic>
        <p:nvPicPr>
          <p:cNvPr id="7" name="Bildobjekt 6">
            <a:extLst>
              <a:ext uri="{FF2B5EF4-FFF2-40B4-BE49-F238E27FC236}">
                <a16:creationId xmlns:a16="http://schemas.microsoft.com/office/drawing/2014/main" id="{08E266B2-E9D3-4312-9A88-535B3A4ED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83" y="1270768"/>
            <a:ext cx="8169268" cy="3629664"/>
          </a:xfrm>
          <a:prstGeom prst="rect">
            <a:avLst/>
          </a:prstGeom>
        </p:spPr>
      </p:pic>
      <p:sp>
        <p:nvSpPr>
          <p:cNvPr id="10" name="textruta 9">
            <a:extLst>
              <a:ext uri="{FF2B5EF4-FFF2-40B4-BE49-F238E27FC236}">
                <a16:creationId xmlns:a16="http://schemas.microsoft.com/office/drawing/2014/main" id="{93371D1E-8B22-4A88-8341-C4CB3888C9B0}"/>
              </a:ext>
            </a:extLst>
          </p:cNvPr>
          <p:cNvSpPr txBox="1"/>
          <p:nvPr/>
        </p:nvSpPr>
        <p:spPr>
          <a:xfrm>
            <a:off x="3898726" y="3363239"/>
            <a:ext cx="1935272" cy="600164"/>
          </a:xfrm>
          <a:prstGeom prst="rect">
            <a:avLst/>
          </a:prstGeom>
          <a:noFill/>
        </p:spPr>
        <p:txBody>
          <a:bodyPr wrap="square" rtlCol="0">
            <a:spAutoFit/>
          </a:bodyPr>
          <a:lstStyle/>
          <a:p>
            <a:pPr algn="ctr">
              <a:defRPr/>
            </a:pPr>
            <a:r>
              <a:rPr lang="sv-SE" sz="3300" dirty="0">
                <a:solidFill>
                  <a:prstClr val="black"/>
                </a:solidFill>
                <a:latin typeface="Calibri" panose="020F0502020204030204"/>
              </a:rPr>
              <a:t>2021</a:t>
            </a:r>
          </a:p>
        </p:txBody>
      </p:sp>
    </p:spTree>
    <p:extLst>
      <p:ext uri="{BB962C8B-B14F-4D97-AF65-F5344CB8AC3E}">
        <p14:creationId xmlns:p14="http://schemas.microsoft.com/office/powerpoint/2010/main" val="2710790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09" t="2604" r="209" b="21730"/>
          <a:stretch/>
        </p:blipFill>
        <p:spPr/>
      </p:pic>
      <p:sp>
        <p:nvSpPr>
          <p:cNvPr id="3" name="Rubrik 2"/>
          <p:cNvSpPr>
            <a:spLocks noGrp="1"/>
          </p:cNvSpPr>
          <p:nvPr>
            <p:ph type="title"/>
          </p:nvPr>
        </p:nvSpPr>
        <p:spPr>
          <a:xfrm>
            <a:off x="0" y="200207"/>
            <a:ext cx="4460914" cy="426094"/>
          </a:xfrm>
        </p:spPr>
        <p:txBody>
          <a:bodyPr/>
          <a:lstStyle/>
          <a:p>
            <a:r>
              <a:rPr lang="sv-SE" dirty="0"/>
              <a:t>Heltid för mig som jobbar deltid?</a:t>
            </a:r>
          </a:p>
        </p:txBody>
      </p:sp>
      <p:sp>
        <p:nvSpPr>
          <p:cNvPr id="4" name="Platshållare för text 3"/>
          <p:cNvSpPr>
            <a:spLocks noGrp="1"/>
          </p:cNvSpPr>
          <p:nvPr>
            <p:ph type="body" sz="quarter" idx="15"/>
          </p:nvPr>
        </p:nvSpPr>
        <p:spPr>
          <a:xfrm>
            <a:off x="0" y="638518"/>
            <a:ext cx="4460914" cy="3548179"/>
          </a:xfrm>
        </p:spPr>
        <p:txBody>
          <a:bodyPr/>
          <a:lstStyle/>
          <a:p>
            <a:pPr marL="0" indent="0">
              <a:buNone/>
            </a:pPr>
            <a:r>
              <a:rPr lang="sv-SE" b="1" dirty="0"/>
              <a:t>Ett rikare liv</a:t>
            </a:r>
          </a:p>
          <a:p>
            <a:pPr>
              <a:lnSpc>
                <a:spcPct val="100000"/>
              </a:lnSpc>
            </a:pPr>
            <a:r>
              <a:rPr lang="sv-SE" sz="1800" dirty="0"/>
              <a:t>Ökad inkomst varje månad</a:t>
            </a:r>
          </a:p>
          <a:p>
            <a:pPr>
              <a:lnSpc>
                <a:spcPct val="100000"/>
              </a:lnSpc>
            </a:pPr>
            <a:r>
              <a:rPr lang="sv-SE" sz="1800" dirty="0"/>
              <a:t>Högre pensionssparande och högre pension</a:t>
            </a:r>
          </a:p>
          <a:p>
            <a:pPr>
              <a:lnSpc>
                <a:spcPct val="100000"/>
              </a:lnSpc>
            </a:pPr>
            <a:r>
              <a:rPr lang="sv-SE" sz="1800" dirty="0"/>
              <a:t>Högre föräldrapenning och sjukpenning</a:t>
            </a:r>
          </a:p>
        </p:txBody>
      </p:sp>
      <p:pic>
        <p:nvPicPr>
          <p:cNvPr id="2" name="Bildobjekt 1"/>
          <p:cNvPicPr>
            <a:picLocks noChangeAspect="1"/>
          </p:cNvPicPr>
          <p:nvPr/>
        </p:nvPicPr>
        <p:blipFill>
          <a:blip r:embed="rId4"/>
          <a:stretch>
            <a:fillRect/>
          </a:stretch>
        </p:blipFill>
        <p:spPr>
          <a:xfrm>
            <a:off x="494766" y="3285006"/>
            <a:ext cx="2399571" cy="1052004"/>
          </a:xfrm>
          <a:prstGeom prst="rect">
            <a:avLst/>
          </a:prstGeom>
        </p:spPr>
      </p:pic>
    </p:spTree>
    <p:extLst>
      <p:ext uri="{BB962C8B-B14F-4D97-AF65-F5344CB8AC3E}">
        <p14:creationId xmlns:p14="http://schemas.microsoft.com/office/powerpoint/2010/main" val="125461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07950" y="102637"/>
            <a:ext cx="4460914" cy="582495"/>
          </a:xfrm>
        </p:spPr>
        <p:txBody>
          <a:bodyPr/>
          <a:lstStyle/>
          <a:p>
            <a:r>
              <a:rPr lang="sv-SE" dirty="0"/>
              <a:t>Måste jag jobba heltid?</a:t>
            </a:r>
          </a:p>
        </p:txBody>
      </p:sp>
      <p:sp>
        <p:nvSpPr>
          <p:cNvPr id="4" name="Platshållare för text 3"/>
          <p:cNvSpPr>
            <a:spLocks noGrp="1"/>
          </p:cNvSpPr>
          <p:nvPr>
            <p:ph type="body" sz="quarter" idx="15"/>
          </p:nvPr>
        </p:nvSpPr>
        <p:spPr>
          <a:xfrm>
            <a:off x="107950" y="797660"/>
            <a:ext cx="4575264" cy="3548179"/>
          </a:xfrm>
        </p:spPr>
        <p:txBody>
          <a:bodyPr/>
          <a:lstStyle/>
          <a:p>
            <a:pPr lvl="0"/>
            <a:r>
              <a:rPr lang="sv-SE" dirty="0"/>
              <a:t>Alla som nyanställs erbjuds en anställning på heltid</a:t>
            </a:r>
          </a:p>
          <a:p>
            <a:pPr lvl="0"/>
            <a:r>
              <a:rPr lang="sv-SE" dirty="0"/>
              <a:t>För dig som jobbar inom Utförare LSS och socialpsykiatri i Motala kommun finns redan möjligheten att gå upp i arbetstid</a:t>
            </a:r>
          </a:p>
          <a:p>
            <a:r>
              <a:rPr lang="sv-SE" dirty="0"/>
              <a:t>Målsättningen är att fler som jobbar deltid framöver ska jobba heltid</a:t>
            </a:r>
          </a:p>
          <a:p>
            <a:pPr marL="0" indent="0">
              <a:buNone/>
            </a:pPr>
            <a:r>
              <a:rPr lang="sv-SE" dirty="0"/>
              <a:t>		… det finns inga ”måste”</a:t>
            </a:r>
          </a:p>
        </p:txBody>
      </p:sp>
      <p:pic>
        <p:nvPicPr>
          <p:cNvPr id="7" name="Platshållare för bild 4">
            <a:extLst>
              <a:ext uri="{FF2B5EF4-FFF2-40B4-BE49-F238E27FC236}">
                <a16:creationId xmlns:a16="http://schemas.microsoft.com/office/drawing/2014/main" id="{5DFC06E5-6A9E-4918-A663-A1C673EBD159}"/>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16370" b="16370"/>
          <a:stretch/>
        </p:blipFill>
        <p:spPr>
          <a:xfrm>
            <a:off x="4572000" y="96838"/>
            <a:ext cx="4464050" cy="4503737"/>
          </a:xfrm>
        </p:spPr>
      </p:pic>
    </p:spTree>
    <p:extLst>
      <p:ext uri="{BB962C8B-B14F-4D97-AF65-F5344CB8AC3E}">
        <p14:creationId xmlns:p14="http://schemas.microsoft.com/office/powerpoint/2010/main" val="130293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4A653A5-81F1-4D1F-BD84-824E675D5AC2}"/>
              </a:ext>
            </a:extLst>
          </p:cNvPr>
          <p:cNvPicPr>
            <a:picLocks noChangeAspect="1"/>
          </p:cNvPicPr>
          <p:nvPr/>
        </p:nvPicPr>
        <p:blipFill>
          <a:blip r:embed="rId3"/>
          <a:stretch>
            <a:fillRect/>
          </a:stretch>
        </p:blipFill>
        <p:spPr>
          <a:xfrm>
            <a:off x="4477405" y="1348116"/>
            <a:ext cx="3539035" cy="2807451"/>
          </a:xfrm>
          <a:prstGeom prst="rect">
            <a:avLst/>
          </a:prstGeom>
        </p:spPr>
      </p:pic>
      <p:pic>
        <p:nvPicPr>
          <p:cNvPr id="7" name="Bildobjekt 6">
            <a:extLst>
              <a:ext uri="{FF2B5EF4-FFF2-40B4-BE49-F238E27FC236}">
                <a16:creationId xmlns:a16="http://schemas.microsoft.com/office/drawing/2014/main" id="{18CF1BDB-DEF1-4588-8013-566DDB8F5315}"/>
              </a:ext>
            </a:extLst>
          </p:cNvPr>
          <p:cNvPicPr>
            <a:picLocks noChangeAspect="1"/>
          </p:cNvPicPr>
          <p:nvPr/>
        </p:nvPicPr>
        <p:blipFill>
          <a:blip r:embed="rId4"/>
          <a:stretch>
            <a:fillRect/>
          </a:stretch>
        </p:blipFill>
        <p:spPr>
          <a:xfrm>
            <a:off x="565049" y="1348116"/>
            <a:ext cx="3539035" cy="2807451"/>
          </a:xfrm>
          <a:prstGeom prst="rect">
            <a:avLst/>
          </a:prstGeom>
        </p:spPr>
      </p:pic>
      <p:sp>
        <p:nvSpPr>
          <p:cNvPr id="2" name="Rubrik 1"/>
          <p:cNvSpPr>
            <a:spLocks noGrp="1"/>
          </p:cNvSpPr>
          <p:nvPr>
            <p:ph type="title"/>
          </p:nvPr>
        </p:nvSpPr>
        <p:spPr>
          <a:xfrm>
            <a:off x="107999" y="102393"/>
            <a:ext cx="6859729" cy="634027"/>
          </a:xfrm>
        </p:spPr>
        <p:txBody>
          <a:bodyPr/>
          <a:lstStyle/>
          <a:p>
            <a:r>
              <a:rPr lang="sv-SE" sz="3000" dirty="0"/>
              <a:t>Heltid har ökat i kommuner och regioner</a:t>
            </a:r>
          </a:p>
        </p:txBody>
      </p:sp>
      <p:sp>
        <p:nvSpPr>
          <p:cNvPr id="9" name="Platshållare för sidfot 7">
            <a:extLst>
              <a:ext uri="{FF2B5EF4-FFF2-40B4-BE49-F238E27FC236}">
                <a16:creationId xmlns:a16="http://schemas.microsoft.com/office/drawing/2014/main" id="{38BEB36D-96C1-4691-A387-DD381FE903FD}"/>
              </a:ext>
            </a:extLst>
          </p:cNvPr>
          <p:cNvSpPr>
            <a:spLocks noGrp="1"/>
          </p:cNvSpPr>
          <p:nvPr>
            <p:ph type="ftr" sz="quarter" idx="11"/>
          </p:nvPr>
        </p:nvSpPr>
        <p:spPr>
          <a:xfrm>
            <a:off x="1952815" y="4374071"/>
            <a:ext cx="4521995" cy="273844"/>
          </a:xfrm>
        </p:spPr>
        <p:txBody>
          <a:bodyPr/>
          <a:lstStyle/>
          <a:p>
            <a:pPr algn="ctr">
              <a:defRPr/>
            </a:pPr>
            <a:r>
              <a:rPr lang="sv-SE" sz="900" dirty="0">
                <a:solidFill>
                  <a:prstClr val="black"/>
                </a:solidFill>
                <a:latin typeface="Arial"/>
              </a:rPr>
              <a:t>Källa: SKR, Personalen i välfärden 2021</a:t>
            </a:r>
          </a:p>
        </p:txBody>
      </p:sp>
    </p:spTree>
    <p:extLst>
      <p:ext uri="{BB962C8B-B14F-4D97-AF65-F5344CB8AC3E}">
        <p14:creationId xmlns:p14="http://schemas.microsoft.com/office/powerpoint/2010/main" val="2186367059"/>
      </p:ext>
    </p:extLst>
  </p:cSld>
  <p:clrMapOvr>
    <a:masterClrMapping/>
  </p:clrMapOvr>
</p:sld>
</file>

<file path=ppt/theme/theme1.xml><?xml version="1.0" encoding="utf-8"?>
<a:theme xmlns:a="http://schemas.openxmlformats.org/drawingml/2006/main" name="Office-tema">
  <a:themeElements>
    <a:clrScheme name="Motala kommun">
      <a:dk1>
        <a:srgbClr val="000000"/>
      </a:dk1>
      <a:lt1>
        <a:srgbClr val="FFFFFF"/>
      </a:lt1>
      <a:dk2>
        <a:srgbClr val="515151"/>
      </a:dk2>
      <a:lt2>
        <a:srgbClr val="E7E6E6"/>
      </a:lt2>
      <a:accent1>
        <a:srgbClr val="007FA3"/>
      </a:accent1>
      <a:accent2>
        <a:srgbClr val="007367"/>
      </a:accent2>
      <a:accent3>
        <a:srgbClr val="4E801F"/>
      </a:accent3>
      <a:accent4>
        <a:srgbClr val="CA3604"/>
      </a:accent4>
      <a:accent5>
        <a:srgbClr val="B52555"/>
      </a:accent5>
      <a:accent6>
        <a:srgbClr val="003C71"/>
      </a:accent6>
      <a:hlink>
        <a:srgbClr val="007FA3"/>
      </a:hlink>
      <a:folHlink>
        <a:srgbClr val="003C71"/>
      </a:folHlink>
    </a:clrScheme>
    <a:fontScheme name="Anpassat 1">
      <a:majorFont>
        <a:latin typeface="Barlow Semi Condensed SemiBol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alpha val="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talakommun_test" id="{60392D21-73CE-4DE6-9890-5EF7B8BA69BD}" vid="{D347AD52-D9D7-4836-A5A9-4908D0480E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Motalakommun</Template>
  <TotalTime>1454</TotalTime>
  <Words>2230</Words>
  <Application>Microsoft Office PowerPoint</Application>
  <PresentationFormat>Bildspel på skärmen (16:9)</PresentationFormat>
  <Paragraphs>161</Paragraphs>
  <Slides>15</Slides>
  <Notes>15</Notes>
  <HiddenSlides>1</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15</vt:i4>
      </vt:variant>
    </vt:vector>
  </HeadingPairs>
  <TitlesOfParts>
    <vt:vector size="23" baseType="lpstr">
      <vt:lpstr>Times New Roman</vt:lpstr>
      <vt:lpstr>Segoe UI Symbol</vt:lpstr>
      <vt:lpstr>Roboto</vt:lpstr>
      <vt:lpstr>Barlow Semi Condensed SemiBold</vt:lpstr>
      <vt:lpstr>Barlow</vt:lpstr>
      <vt:lpstr>Arial</vt:lpstr>
      <vt:lpstr>Calibri</vt:lpstr>
      <vt:lpstr>Office-tema</vt:lpstr>
      <vt:lpstr>PowerPoint-presentation</vt:lpstr>
      <vt:lpstr>PowerPoint-presentation</vt:lpstr>
      <vt:lpstr>PowerPoint-presentation</vt:lpstr>
      <vt:lpstr>Vem har bestämt detta?</vt:lpstr>
      <vt:lpstr>Heltidsarbetande månadsavlönade  inom omsorg för äldre och personer med funktionsnedsättning, andel (%)</vt:lpstr>
      <vt:lpstr>Heltidsarbetande månadsavlönade  inom omsorg för äldre och personer med funktionsnedsättning, andel (%) </vt:lpstr>
      <vt:lpstr>Heltid för mig som jobbar deltid?</vt:lpstr>
      <vt:lpstr>Måste jag jobba heltid?</vt:lpstr>
      <vt:lpstr>Heltid har ökat i kommuner och regioner</vt:lpstr>
      <vt:lpstr>Hur ser det ut i Motala kommun? Siffror från 2023</vt:lpstr>
      <vt:lpstr>30 okt 2019 hölls en förberedande workshop </vt:lpstr>
      <vt:lpstr>Vad händer nu?</vt:lpstr>
      <vt:lpstr>Vem bestämmer om vilka förändringar som ska göras för att kunna införa heltid som norm?</vt:lpstr>
      <vt:lpstr>Vad händer 2023?</vt:lpstr>
      <vt:lpstr>PowerPoint-presentation</vt:lpstr>
    </vt:vector>
  </TitlesOfParts>
  <Company>Motala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Frida Dufwenberg</dc:creator>
  <cp:lastModifiedBy>Susanne Slotter</cp:lastModifiedBy>
  <cp:revision>106</cp:revision>
  <dcterms:created xsi:type="dcterms:W3CDTF">2020-03-09T13:56:37Z</dcterms:created>
  <dcterms:modified xsi:type="dcterms:W3CDTF">2023-05-02T06:34:09Z</dcterms:modified>
</cp:coreProperties>
</file>