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6"/>
  </p:notesMasterIdLst>
  <p:sldIdLst>
    <p:sldId id="257" r:id="rId2"/>
    <p:sldId id="274" r:id="rId3"/>
    <p:sldId id="380" r:id="rId4"/>
    <p:sldId id="404" r:id="rId5"/>
    <p:sldId id="383" r:id="rId6"/>
    <p:sldId id="405" r:id="rId7"/>
    <p:sldId id="414" r:id="rId8"/>
    <p:sldId id="415" r:id="rId9"/>
    <p:sldId id="416" r:id="rId10"/>
    <p:sldId id="408" r:id="rId11"/>
    <p:sldId id="418" r:id="rId12"/>
    <p:sldId id="420" r:id="rId13"/>
    <p:sldId id="419" r:id="rId14"/>
    <p:sldId id="421" r:id="rId15"/>
  </p:sldIdLst>
  <p:sldSz cx="9144000" cy="5143500" type="screen16x9"/>
  <p:notesSz cx="6799263" cy="9929813"/>
  <p:embeddedFontLst>
    <p:embeddedFont>
      <p:font typeface="Barlow" panose="00000500000000000000" pitchFamily="50" charset="0"/>
      <p:regular r:id="rId17"/>
      <p:bold r:id="rId18"/>
      <p:italic r:id="rId19"/>
      <p:boldItalic r:id="rId20"/>
    </p:embeddedFont>
    <p:embeddedFont>
      <p:font typeface="Barlow Semi Condensed" panose="00000506000000000000" pitchFamily="50" charset="0"/>
      <p:regular r:id="rId21"/>
    </p:embeddedFont>
    <p:embeddedFont>
      <p:font typeface="Barlow Semi Condensed SemiBold" panose="00000706000000000000" pitchFamily="50" charset="0"/>
      <p:bold r:id="rId22"/>
      <p:boldItalic r:id="rId23"/>
    </p:embeddedFont>
    <p:embeddedFont>
      <p:font typeface="Calibri" panose="020F0502020204030204" pitchFamily="34" charset="0"/>
      <p:regular r:id="rId24"/>
      <p:bold r:id="rId25"/>
      <p:italic r:id="rId26"/>
      <p:boldItalic r:id="rId27"/>
    </p:embeddedFont>
  </p:embeddedFontLst>
  <p:defaultTex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07367"/>
    <a:srgbClr val="B52555"/>
    <a:srgbClr val="CA3604"/>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10" autoAdjust="0"/>
    <p:restoredTop sz="45573" autoAdjust="0"/>
  </p:normalViewPr>
  <p:slideViewPr>
    <p:cSldViewPr snapToGrid="0" snapToObjects="1">
      <p:cViewPr varScale="1">
        <p:scale>
          <a:sx n="68" d="100"/>
          <a:sy n="68" d="100"/>
        </p:scale>
        <p:origin x="269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B9F399FD-1668-5540-8B3E-AC1846C65C45}" type="datetimeFigureOut">
              <a:rPr lang="sv-SE" smtClean="0"/>
              <a:t>2025-10-24</a:t>
            </a:fld>
            <a:endParaRPr lang="sv-SE"/>
          </a:p>
        </p:txBody>
      </p:sp>
      <p:sp>
        <p:nvSpPr>
          <p:cNvPr id="4" name="Platshållare för bildobjekt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7383E85A-D979-A147-889D-B48953FC0DD7}" type="slidenum">
              <a:rPr lang="sv-SE" smtClean="0"/>
              <a:t>‹#›</a:t>
            </a:fld>
            <a:endParaRPr lang="sv-SE"/>
          </a:p>
        </p:txBody>
      </p:sp>
    </p:spTree>
    <p:extLst>
      <p:ext uri="{BB962C8B-B14F-4D97-AF65-F5344CB8AC3E}">
        <p14:creationId xmlns:p14="http://schemas.microsoft.com/office/powerpoint/2010/main" val="393336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STÖDTEXT</a:t>
            </a:r>
          </a:p>
          <a:p>
            <a:endParaRPr lang="sv-SE" dirty="0"/>
          </a:p>
          <a:p>
            <a:r>
              <a:rPr lang="sv-SE" dirty="0"/>
              <a:t>Detta stödmaterial för APT fokuserar på att vi tillsammans formar ett hållbart arbetsliv utifrån en helhetssyn på hälsa och att vi har olika roll/-er i det.</a:t>
            </a:r>
          </a:p>
          <a:p>
            <a:r>
              <a:rPr lang="sv-SE" dirty="0"/>
              <a:t>Kanske har ni redan påbörjat ett arbete kring helhetssyn på hälsa och då kan ni lägga fokus på att följa upp och ev. utveckla nuvarande strategier.</a:t>
            </a:r>
          </a:p>
          <a:p>
            <a:r>
              <a:rPr lang="sv-SE" dirty="0"/>
              <a:t>Hälsan varierar i livet och därmed är det ett ständigt aktuellt område.</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Alla behöver ha tillgång till anteckningsmaterial, penna och </a:t>
            </a:r>
            <a:r>
              <a:rPr lang="sv-SE" sz="1200" b="1" i="1" u="none" strike="noStrike" kern="1200" baseline="0" dirty="0">
                <a:solidFill>
                  <a:schemeClr val="tx1"/>
                </a:solidFill>
                <a:latin typeface="+mn-lt"/>
                <a:ea typeface="+mn-ea"/>
                <a:cs typeface="+mn-cs"/>
              </a:rPr>
              <a:t>ev. mobil om ni planerar att använda </a:t>
            </a:r>
            <a:r>
              <a:rPr lang="sv-SE" sz="1200" b="1" i="1" u="none" strike="noStrike" kern="1200" baseline="0" dirty="0" err="1">
                <a:solidFill>
                  <a:schemeClr val="tx1"/>
                </a:solidFill>
                <a:latin typeface="+mn-lt"/>
                <a:ea typeface="+mn-ea"/>
                <a:cs typeface="+mn-cs"/>
              </a:rPr>
              <a:t>mentimeter</a:t>
            </a:r>
            <a:r>
              <a:rPr lang="sv-SE" sz="1200" b="0" i="0" u="none" strike="noStrike" kern="1200" baseline="0" dirty="0">
                <a:solidFill>
                  <a:schemeClr val="tx1"/>
                </a:solidFill>
                <a:latin typeface="+mn-lt"/>
                <a:ea typeface="+mn-ea"/>
                <a:cs typeface="+mn-cs"/>
              </a:rPr>
              <a:t>.</a:t>
            </a:r>
          </a:p>
        </p:txBody>
      </p:sp>
      <p:sp>
        <p:nvSpPr>
          <p:cNvPr id="4" name="Platshållare för bildnummer 3"/>
          <p:cNvSpPr>
            <a:spLocks noGrp="1"/>
          </p:cNvSpPr>
          <p:nvPr>
            <p:ph type="sldNum" sz="quarter" idx="5"/>
          </p:nvPr>
        </p:nvSpPr>
        <p:spPr/>
        <p:txBody>
          <a:bodyPr/>
          <a:lstStyle/>
          <a:p>
            <a:fld id="{7383E85A-D979-A147-889D-B48953FC0DD7}" type="slidenum">
              <a:rPr lang="sv-SE" smtClean="0"/>
              <a:t>1</a:t>
            </a:fld>
            <a:endParaRPr lang="sv-SE"/>
          </a:p>
        </p:txBody>
      </p:sp>
    </p:spTree>
    <p:extLst>
      <p:ext uri="{BB962C8B-B14F-4D97-AF65-F5344CB8AC3E}">
        <p14:creationId xmlns:p14="http://schemas.microsoft.com/office/powerpoint/2010/main" val="1198354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i="0" dirty="0"/>
              <a:t>STÖDTEXT</a:t>
            </a:r>
          </a:p>
          <a:p>
            <a:endParaRPr lang="sv-SE" b="0" i="0" dirty="0"/>
          </a:p>
          <a:p>
            <a:r>
              <a:rPr lang="sv-SE" b="0" i="0" dirty="0"/>
              <a:t>Vi har nu kommit fram till vad som utmärker en bra arbetsdag – vårt önskade läge.</a:t>
            </a:r>
          </a:p>
          <a:p>
            <a:endParaRPr lang="sv-SE" b="0" i="0" dirty="0"/>
          </a:p>
          <a:p>
            <a:r>
              <a:rPr lang="sv-SE" b="0" i="0" dirty="0"/>
              <a:t>På en arbetsplats har vi alla minst en roll, men oftast har vi flera. Här kan vi se några exempel på roller som förekommer i vår verksamhet.</a:t>
            </a:r>
          </a:p>
          <a:p>
            <a:endParaRPr lang="sv-SE" b="0" i="0" dirty="0"/>
          </a:p>
          <a:p>
            <a:pPr marL="171450" indent="-171450">
              <a:buFontTx/>
              <a:buChar char="-"/>
            </a:pPr>
            <a:r>
              <a:rPr lang="sv-SE" b="0" i="0" dirty="0"/>
              <a:t>Ledningen skapar riktning och förutsättningar. För att det ska bli trovärdigt så visar även ledning genom handling denna riktning dvs ”walk the talk” – leva som man lär.</a:t>
            </a:r>
          </a:p>
          <a:p>
            <a:pPr marL="171450" indent="-171450">
              <a:buFontTx/>
              <a:buChar char="-"/>
            </a:pPr>
            <a:r>
              <a:rPr lang="sv-SE" b="0" i="0" dirty="0"/>
              <a:t>HR har kunskap om vad som främjar en god arbetsmiljö. HR stödjer arbetsgivaren utifrån sitt arbetsområde, genom att vägleda chefer inför chef fattar beslut. Chef har ofta flera parametrar att ta hänsyn till, där </a:t>
            </a:r>
            <a:r>
              <a:rPr lang="sv-SE" b="0" i="0" dirty="0" err="1"/>
              <a:t>HR.s</a:t>
            </a:r>
            <a:r>
              <a:rPr lang="sv-SE" b="0" i="0" dirty="0"/>
              <a:t> input är en del.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i="0" dirty="0"/>
              <a:t>Ledare/våra chefer kommunicerar riktningen och tillser att förutsättningar finns. Till dem som har en ledande roll så finns Chefskompassen som en vägledning. Ledaren tar stöd av sitt skyddsombud och hälsoombud.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i="0" dirty="0"/>
              <a:t>Hälsoombud – ska samverka med chef och skyddsombud, stötta inom hälsoområdet genom att belysa och inspirera.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i="0" dirty="0"/>
              <a:t>Arbetsplatsombudet ska samverka och företräda sina fackliga medlemmar, medan skyddsombudet företräder samtliga medarbetare inom sitt skyddsområde utifrån arbetsmiljö och hälsa.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i="0" dirty="0"/>
              <a:t>Medarbetare – deltar i arbetsmiljöarbetet. Till medarbetarens vägledning finns vår medarbetarkompass. Den visar vägen till ett gott och förväntat medarbetarskap.</a:t>
            </a:r>
          </a:p>
          <a:p>
            <a:pPr marL="0" indent="0">
              <a:buFontTx/>
              <a:buNone/>
            </a:pPr>
            <a:endParaRPr lang="sv-SE" b="0" i="0" dirty="0"/>
          </a:p>
          <a:p>
            <a:pPr marL="0" indent="0">
              <a:buFontTx/>
              <a:buNone/>
            </a:pPr>
            <a:r>
              <a:rPr lang="sv-SE" b="0" i="0" dirty="0"/>
              <a:t>Utifrån vår målbild och våra olika roller.</a:t>
            </a:r>
          </a:p>
          <a:p>
            <a:r>
              <a:rPr lang="sv-SE" b="0" i="0" dirty="0"/>
              <a:t>Finns det något som vi enkelt kan prova att göra annorlunda redan idag?</a:t>
            </a:r>
          </a:p>
        </p:txBody>
      </p:sp>
      <p:sp>
        <p:nvSpPr>
          <p:cNvPr id="4" name="Platshållare för bildnummer 3"/>
          <p:cNvSpPr>
            <a:spLocks noGrp="1"/>
          </p:cNvSpPr>
          <p:nvPr>
            <p:ph type="sldNum" sz="quarter" idx="5"/>
          </p:nvPr>
        </p:nvSpPr>
        <p:spPr/>
        <p:txBody>
          <a:bodyPr/>
          <a:lstStyle/>
          <a:p>
            <a:fld id="{7383E85A-D979-A147-889D-B48953FC0DD7}" type="slidenum">
              <a:rPr lang="sv-SE" smtClean="0"/>
              <a:t>10</a:t>
            </a:fld>
            <a:endParaRPr lang="sv-SE"/>
          </a:p>
        </p:txBody>
      </p:sp>
    </p:spTree>
    <p:extLst>
      <p:ext uri="{BB962C8B-B14F-4D97-AF65-F5344CB8AC3E}">
        <p14:creationId xmlns:p14="http://schemas.microsoft.com/office/powerpoint/2010/main" val="564566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STÖDTEXT</a:t>
            </a:r>
          </a:p>
          <a:p>
            <a:endParaRPr lang="sv-SE" b="1" dirty="0"/>
          </a:p>
          <a:p>
            <a:r>
              <a:rPr lang="sv-SE" b="0" dirty="0"/>
              <a:t>Här är ett antal frågor som vi kan ställa oss om vi vill göra en förändring, liten som stor:</a:t>
            </a:r>
          </a:p>
          <a:p>
            <a:endParaRPr lang="sv-SE" b="0" dirty="0"/>
          </a:p>
          <a:p>
            <a:pPr marL="285750" indent="-285750">
              <a:spcBef>
                <a:spcPts val="0"/>
              </a:spcBef>
              <a:buFont typeface="Arial" panose="020B0604020202020204" pitchFamily="34" charset="0"/>
              <a:buChar char="•"/>
            </a:pPr>
            <a:r>
              <a:rPr lang="sv-SE" sz="1400" dirty="0"/>
              <a:t>Välj ut och konkretisera vad vi ska göra utifrån målbilden? </a:t>
            </a:r>
            <a:r>
              <a:rPr lang="sv-SE" sz="1200" dirty="0">
                <a:solidFill>
                  <a:schemeClr val="bg2">
                    <a:lumMod val="75000"/>
                  </a:schemeClr>
                </a:solidFill>
              </a:rPr>
              <a:t>(Hur, när och hur ofta?). Tänk på att det oftast är de små stegen som gör skillnad och att för stora steg kan medföra att ingen förändring sker.</a:t>
            </a:r>
            <a:endParaRPr lang="sv-SE" sz="1200" dirty="0"/>
          </a:p>
          <a:p>
            <a:pPr marL="285750" indent="-285750">
              <a:spcBef>
                <a:spcPts val="0"/>
              </a:spcBef>
              <a:buFont typeface="Arial" panose="020B0604020202020204" pitchFamily="34" charset="0"/>
              <a:buChar char="•"/>
            </a:pPr>
            <a:r>
              <a:rPr lang="sv-SE" sz="1400" dirty="0"/>
              <a:t>Vad hoppas vi på ska hända? Detta blir viktigt för att kunna följa upp.</a:t>
            </a:r>
          </a:p>
          <a:p>
            <a:pPr marL="285750" indent="-285750">
              <a:spcBef>
                <a:spcPts val="0"/>
              </a:spcBef>
              <a:buFont typeface="Arial" panose="020B0604020202020204" pitchFamily="34" charset="0"/>
              <a:buChar char="•"/>
            </a:pPr>
            <a:r>
              <a:rPr lang="sv-SE" sz="1400" dirty="0"/>
              <a:t>Vad behöver vi för att börja göra det här? </a:t>
            </a:r>
            <a:r>
              <a:rPr lang="sv-SE" sz="1200" dirty="0">
                <a:solidFill>
                  <a:schemeClr val="bg2">
                    <a:lumMod val="75000"/>
                  </a:schemeClr>
                </a:solidFill>
              </a:rPr>
              <a:t>(Till exempel: Boka av en tid i kalendern, förändra ett möte, öva eller läsa på något). Vårt sammanhang är unikt för oss, så en lyckad förändring på en enhet kanske inte blir lika lyckad hos oss.</a:t>
            </a:r>
            <a:endParaRPr lang="sv-SE" sz="1200" dirty="0"/>
          </a:p>
          <a:p>
            <a:pPr marL="285750" indent="-285750">
              <a:spcBef>
                <a:spcPts val="0"/>
              </a:spcBef>
              <a:buFont typeface="Arial" panose="020B0604020202020204" pitchFamily="34" charset="0"/>
              <a:buChar char="•"/>
            </a:pPr>
            <a:r>
              <a:rPr lang="sv-SE" sz="1400" dirty="0"/>
              <a:t>Är det något vi behöver sluta göra? </a:t>
            </a:r>
            <a:r>
              <a:rPr lang="sv-SE" sz="1200" dirty="0">
                <a:solidFill>
                  <a:schemeClr val="bg2">
                    <a:lumMod val="75000"/>
                  </a:schemeClr>
                </a:solidFill>
              </a:rPr>
              <a:t>(Finns det något vi gör idag som hindrar oss från att göra det vi har bestämt?)</a:t>
            </a:r>
            <a:endParaRPr lang="sv-SE" sz="1400" dirty="0">
              <a:solidFill>
                <a:schemeClr val="bg2">
                  <a:lumMod val="75000"/>
                </a:schemeClr>
              </a:solidFill>
            </a:endParaRPr>
          </a:p>
          <a:p>
            <a:pPr marL="285750" indent="-285750">
              <a:spcBef>
                <a:spcPts val="0"/>
              </a:spcBef>
              <a:buFont typeface="Arial" panose="020B0604020202020204" pitchFamily="34" charset="0"/>
              <a:buChar char="•"/>
            </a:pPr>
            <a:r>
              <a:rPr lang="sv-SE" sz="1400" dirty="0"/>
              <a:t>Är det något vi själv inte kan påverka? </a:t>
            </a:r>
            <a:r>
              <a:rPr lang="sv-SE" sz="1200" dirty="0">
                <a:solidFill>
                  <a:schemeClr val="bg2">
                    <a:lumMod val="75000"/>
                  </a:schemeClr>
                </a:solidFill>
              </a:rPr>
              <a:t>(Medskick till ledning, HR, företagshälsovård eller facklig organisation)</a:t>
            </a:r>
          </a:p>
          <a:p>
            <a:endParaRPr lang="sv-SE" b="0" dirty="0"/>
          </a:p>
          <a:p>
            <a:r>
              <a:rPr lang="sv-SE" b="0" dirty="0"/>
              <a:t>Här underlättar det om vi är så konkreta som möjligt vilka beteenden vi vill se mer av respektive mindre av. Det kanske är att vi ska göra olika saker beroende på vilka roller vi har.</a:t>
            </a:r>
          </a:p>
          <a:p>
            <a:r>
              <a:rPr lang="sv-SE" b="1" i="1" dirty="0"/>
              <a:t>Tips: det kan vara en fördel att ni delar upp er i mindre grupper och tar en frågeställning i taget, återrapporterar, och därefter går vidare till nästa frågeställning. Viktigt är att någon/några dokumenterar det som ni kommer fram till.</a:t>
            </a:r>
          </a:p>
          <a:p>
            <a:endParaRPr lang="sv-SE" b="1" i="1" dirty="0"/>
          </a:p>
          <a:p>
            <a:r>
              <a:rPr lang="sv-SE" b="0" i="0" dirty="0"/>
              <a:t>Källa: Suntarbetsliv.se (2025-10-20)</a:t>
            </a:r>
          </a:p>
        </p:txBody>
      </p:sp>
      <p:sp>
        <p:nvSpPr>
          <p:cNvPr id="4" name="Platshållare för bildnummer 3"/>
          <p:cNvSpPr>
            <a:spLocks noGrp="1"/>
          </p:cNvSpPr>
          <p:nvPr>
            <p:ph type="sldNum" sz="quarter" idx="5"/>
          </p:nvPr>
        </p:nvSpPr>
        <p:spPr/>
        <p:txBody>
          <a:bodyPr/>
          <a:lstStyle/>
          <a:p>
            <a:fld id="{7383E85A-D979-A147-889D-B48953FC0DD7}" type="slidenum">
              <a:rPr lang="sv-SE" smtClean="0"/>
              <a:t>11</a:t>
            </a:fld>
            <a:endParaRPr lang="sv-SE"/>
          </a:p>
        </p:txBody>
      </p:sp>
    </p:spTree>
    <p:extLst>
      <p:ext uri="{BB962C8B-B14F-4D97-AF65-F5344CB8AC3E}">
        <p14:creationId xmlns:p14="http://schemas.microsoft.com/office/powerpoint/2010/main" val="3775981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STÖDTEXT</a:t>
            </a:r>
          </a:p>
          <a:p>
            <a:r>
              <a:rPr lang="sv-SE"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Dessa frågor ska vi ställa oss när vi ska följa upp, bestäm när vi ska följa upp….?</a:t>
            </a:r>
          </a:p>
          <a:p>
            <a:endParaRPr lang="sv-SE" b="0" dirty="0"/>
          </a:p>
          <a:p>
            <a:r>
              <a:rPr lang="sv-SE" b="0" dirty="0"/>
              <a:t>Uppföljning är en av de viktigaste förutsättningarna för att skapa förändring hos oss. Vi behöver prata i arbetslaget om hur det har gått för oss. Börja med att repetera vad vi kom överens om att vi skulle börja/sluta göra och vad vi hoppades att det skulle leda till (ert önskade läge).</a:t>
            </a:r>
          </a:p>
          <a:p>
            <a:endParaRPr lang="sv-SE" b="0" dirty="0"/>
          </a:p>
          <a:p>
            <a:r>
              <a:rPr lang="sv-SE" b="1" i="1" dirty="0"/>
              <a:t>Tips för att få det att hända:</a:t>
            </a:r>
          </a:p>
          <a:p>
            <a:pPr marL="171450" indent="-171450">
              <a:buFont typeface="Arial" panose="020B0604020202020204" pitchFamily="34" charset="0"/>
              <a:buChar char="•"/>
            </a:pPr>
            <a:r>
              <a:rPr lang="sv-SE" b="1" i="1" dirty="0" err="1"/>
              <a:t>Självskatta</a:t>
            </a:r>
            <a:r>
              <a:rPr lang="sv-SE" b="1" i="1" dirty="0"/>
              <a:t> er – dra ett streck för varje gång vi utför beteendet.</a:t>
            </a:r>
          </a:p>
          <a:p>
            <a:pPr marL="171450" indent="-171450">
              <a:buFont typeface="Arial" panose="020B0604020202020204" pitchFamily="34" charset="0"/>
              <a:buChar char="•"/>
            </a:pPr>
            <a:r>
              <a:rPr lang="sv-SE" b="1" i="1" dirty="0"/>
              <a:t>Reflektera över när vi kan göra beteendet i vårt dagliga arbete.</a:t>
            </a:r>
          </a:p>
          <a:p>
            <a:pPr marL="171450" indent="-171450">
              <a:buFont typeface="Arial" panose="020B0604020202020204" pitchFamily="34" charset="0"/>
              <a:buChar char="•"/>
            </a:pPr>
            <a:r>
              <a:rPr lang="sv-SE" b="1" i="1" dirty="0"/>
              <a:t>Ställ en klocka för att påminna oss om när vi ska göra beteendet</a:t>
            </a:r>
          </a:p>
          <a:p>
            <a:pPr marL="171450" indent="-171450">
              <a:buFont typeface="Arial" panose="020B0604020202020204" pitchFamily="34" charset="0"/>
              <a:buChar char="•"/>
            </a:pPr>
            <a:r>
              <a:rPr lang="sv-SE" b="1" i="1" dirty="0"/>
              <a:t>Skapa </a:t>
            </a:r>
            <a:r>
              <a:rPr lang="sv-SE" b="1" i="1" dirty="0" err="1"/>
              <a:t>lärpar</a:t>
            </a:r>
            <a:r>
              <a:rPr lang="sv-SE" b="1" i="1" dirty="0"/>
              <a:t> som uppmuntrar och följer upp varandra.</a:t>
            </a:r>
          </a:p>
          <a:p>
            <a:pPr marL="171450" indent="-171450">
              <a:buFont typeface="Arial" panose="020B0604020202020204" pitchFamily="34" charset="0"/>
              <a:buChar char="•"/>
            </a:pPr>
            <a:r>
              <a:rPr lang="sv-SE" b="1" i="1" dirty="0"/>
              <a:t>Kom överens om hur vi ska fira våra framsteg.</a:t>
            </a:r>
          </a:p>
          <a:p>
            <a:pPr marL="171450" indent="-171450">
              <a:buFont typeface="Arial" panose="020B0604020202020204" pitchFamily="34" charset="0"/>
              <a:buChar char="•"/>
            </a:pPr>
            <a:r>
              <a:rPr lang="sv-SE" b="1" i="1" dirty="0"/>
              <a:t>Uppmärksamma någon som är bra på att göra det nya beteendet.</a:t>
            </a:r>
          </a:p>
          <a:p>
            <a:endParaRPr lang="sv-SE" b="0" dirty="0"/>
          </a:p>
          <a:p>
            <a:r>
              <a:rPr lang="sv-SE" b="0" dirty="0"/>
              <a:t>Källa: Suntarbetsliv.se (2025-10-20)</a:t>
            </a:r>
          </a:p>
        </p:txBody>
      </p:sp>
      <p:sp>
        <p:nvSpPr>
          <p:cNvPr id="4" name="Platshållare för bildnummer 3"/>
          <p:cNvSpPr>
            <a:spLocks noGrp="1"/>
          </p:cNvSpPr>
          <p:nvPr>
            <p:ph type="sldNum" sz="quarter" idx="5"/>
          </p:nvPr>
        </p:nvSpPr>
        <p:spPr/>
        <p:txBody>
          <a:bodyPr/>
          <a:lstStyle/>
          <a:p>
            <a:fld id="{7383E85A-D979-A147-889D-B48953FC0DD7}" type="slidenum">
              <a:rPr lang="sv-SE" smtClean="0"/>
              <a:t>12</a:t>
            </a:fld>
            <a:endParaRPr lang="sv-SE"/>
          </a:p>
        </p:txBody>
      </p:sp>
    </p:spTree>
    <p:extLst>
      <p:ext uri="{BB962C8B-B14F-4D97-AF65-F5344CB8AC3E}">
        <p14:creationId xmlns:p14="http://schemas.microsoft.com/office/powerpoint/2010/main" val="1089647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STÖDTEXT</a:t>
            </a:r>
          </a:p>
          <a:p>
            <a:endParaRPr lang="sv-SE" b="1" dirty="0"/>
          </a:p>
          <a:p>
            <a:pPr marL="171450" indent="-171450">
              <a:buFont typeface="Arial" panose="020B0604020202020204" pitchFamily="34" charset="0"/>
              <a:buChar char="•"/>
            </a:pPr>
            <a:r>
              <a:rPr lang="sv-SE" dirty="0"/>
              <a:t>Våra viktigaste argument för proaktivt hälsoarbete är …. (</a:t>
            </a:r>
            <a:r>
              <a:rPr lang="sv-SE" b="1" i="1" dirty="0"/>
              <a:t>nämn det ni kom fram till på bild 6</a:t>
            </a:r>
            <a:r>
              <a:rPr lang="sv-SE" b="0" i="1" dirty="0"/>
              <a:t>)</a:t>
            </a:r>
          </a:p>
          <a:p>
            <a:endParaRPr lang="sv-SE" b="0" i="1" dirty="0"/>
          </a:p>
          <a:p>
            <a:pPr marL="171450" indent="-171450">
              <a:buFont typeface="Arial" panose="020B0604020202020204" pitchFamily="34" charset="0"/>
              <a:buChar char="•"/>
            </a:pPr>
            <a:r>
              <a:rPr lang="sv-SE" b="0" i="0" dirty="0"/>
              <a:t>Vi känner till att livet och arbetslivet kommer att vara utmanande, men vi har en samsyn om vad som präglar en bra arbetsdag hos oss…. </a:t>
            </a:r>
            <a:r>
              <a:rPr lang="sv-SE" b="0" i="1" dirty="0"/>
              <a:t>(</a:t>
            </a:r>
            <a:r>
              <a:rPr lang="sv-SE" b="1" i="1" dirty="0"/>
              <a:t>nämn det ni kom fram till på bild 9, kanske har ni tagit fram ett </a:t>
            </a:r>
            <a:r>
              <a:rPr lang="sv-SE" b="1" i="1" dirty="0" err="1"/>
              <a:t>ordmoln</a:t>
            </a:r>
            <a:r>
              <a:rPr lang="sv-SE" b="1" i="1" dirty="0"/>
              <a:t>)</a:t>
            </a:r>
          </a:p>
          <a:p>
            <a:endParaRPr lang="sv-SE" b="1" i="1" dirty="0"/>
          </a:p>
          <a:p>
            <a:pPr marL="171450" indent="-171450">
              <a:buFont typeface="Arial" panose="020B0604020202020204" pitchFamily="34" charset="0"/>
              <a:buChar char="•"/>
            </a:pPr>
            <a:r>
              <a:rPr lang="sv-SE" b="0" i="0" dirty="0"/>
              <a:t>Vi kom fram att vi skulle göra följande utifrån våra olika roller… </a:t>
            </a:r>
            <a:r>
              <a:rPr lang="sv-SE" b="1" i="1" dirty="0"/>
              <a:t>(nämn era svar från bild 11)</a:t>
            </a:r>
          </a:p>
          <a:p>
            <a:endParaRPr lang="sv-SE" b="1" i="1" dirty="0"/>
          </a:p>
          <a:p>
            <a:pPr marL="171450" indent="-171450">
              <a:buFont typeface="Arial" panose="020B0604020202020204" pitchFamily="34" charset="0"/>
              <a:buChar char="•"/>
            </a:pPr>
            <a:r>
              <a:rPr lang="sv-SE" b="0" i="0" dirty="0"/>
              <a:t>Vi kommer att följa upp (år, datum, sammanhang) och om det har gått som vi har önskat kommer vi att fira vår framgång genom att… </a:t>
            </a:r>
            <a:r>
              <a:rPr lang="sv-SE" b="1" i="1" dirty="0"/>
              <a:t>(bild 12)</a:t>
            </a:r>
            <a:endParaRPr lang="sv-SE" b="0" i="0" dirty="0"/>
          </a:p>
          <a:p>
            <a:endParaRPr lang="sv-SE" dirty="0"/>
          </a:p>
          <a:p>
            <a:r>
              <a:rPr lang="sv-SE" dirty="0"/>
              <a:t>Vi är alla unika bitar i ett stort pussel. För att vi ska få se målbilden (vårt pussel), så krävs att vi hjälps åt och skapar förutsättningar för varandra.</a:t>
            </a:r>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13</a:t>
            </a:fld>
            <a:endParaRPr lang="sv-SE"/>
          </a:p>
        </p:txBody>
      </p:sp>
    </p:spTree>
    <p:extLst>
      <p:ext uri="{BB962C8B-B14F-4D97-AF65-F5344CB8AC3E}">
        <p14:creationId xmlns:p14="http://schemas.microsoft.com/office/powerpoint/2010/main" val="1140378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STÖDTEXT</a:t>
            </a:r>
          </a:p>
          <a:p>
            <a:endParaRPr lang="sv-SE" b="1" dirty="0"/>
          </a:p>
          <a:p>
            <a:r>
              <a:rPr lang="sv-SE" dirty="0"/>
              <a:t>Att reflektera över något positivt som har hänt kan verka återhämtande och skapa en bra känsla.</a:t>
            </a:r>
          </a:p>
          <a:p>
            <a:endParaRPr lang="sv-SE" dirty="0"/>
          </a:p>
          <a:p>
            <a:r>
              <a:rPr lang="sv-SE" b="1" i="1" dirty="0"/>
              <a:t>Gå laget runt där alla får nämna något positivt från dagens workshop.</a:t>
            </a:r>
          </a:p>
          <a:p>
            <a:endParaRPr lang="sv-SE" dirty="0"/>
          </a:p>
          <a:p>
            <a:r>
              <a:rPr lang="sv-SE" b="1" i="1" dirty="0"/>
              <a:t>Om ni är en grupp där alla känner sig trygga med varandra så kan ni göra denna del tillsammans, annars så uppmuntrar ni gruppen att sitta kvar och göra det enskilt.</a:t>
            </a:r>
          </a:p>
        </p:txBody>
      </p:sp>
      <p:sp>
        <p:nvSpPr>
          <p:cNvPr id="4" name="Platshållare för bildnummer 3"/>
          <p:cNvSpPr>
            <a:spLocks noGrp="1"/>
          </p:cNvSpPr>
          <p:nvPr>
            <p:ph type="sldNum" sz="quarter" idx="5"/>
          </p:nvPr>
        </p:nvSpPr>
        <p:spPr/>
        <p:txBody>
          <a:bodyPr/>
          <a:lstStyle/>
          <a:p>
            <a:fld id="{7383E85A-D979-A147-889D-B48953FC0DD7}" type="slidenum">
              <a:rPr lang="sv-SE" smtClean="0"/>
              <a:t>14</a:t>
            </a:fld>
            <a:endParaRPr lang="sv-SE"/>
          </a:p>
        </p:txBody>
      </p:sp>
    </p:spTree>
    <p:extLst>
      <p:ext uri="{BB962C8B-B14F-4D97-AF65-F5344CB8AC3E}">
        <p14:creationId xmlns:p14="http://schemas.microsoft.com/office/powerpoint/2010/main" val="317928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a:t>
            </a:fld>
            <a:endParaRPr lang="sv-SE"/>
          </a:p>
        </p:txBody>
      </p:sp>
    </p:spTree>
    <p:extLst>
      <p:ext uri="{BB962C8B-B14F-4D97-AF65-F5344CB8AC3E}">
        <p14:creationId xmlns:p14="http://schemas.microsoft.com/office/powerpoint/2010/main" val="3449769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STÖDTEXT</a:t>
            </a:r>
          </a:p>
          <a:p>
            <a:endParaRPr lang="sv-SE" b="0" dirty="0"/>
          </a:p>
          <a:p>
            <a:r>
              <a:rPr lang="sv-SE" dirty="0"/>
              <a:t>Syftet med detta stödmaterial är att skapa förutsättningar </a:t>
            </a:r>
            <a:r>
              <a:rPr lang="sv-SE" sz="1200" dirty="0"/>
              <a:t>för ett hållbart arbetsliv med en hälsofrämjande ansats som strategi.</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Temat för dagens utvecklingsarbete handlar om att identifiera varför vi ska arbeta proaktivt med hälsa och hur detta ska gå till, för att nå vårt önskade läge.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Upplägg: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dirty="0"/>
              <a:t>Vad är hälsa?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dirty="0"/>
              <a:t>Varför är proaktivt hälsoarbete viktigt för oss?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i="0" dirty="0"/>
              <a:t>KASAM som mål och metod?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i="0" dirty="0"/>
              <a:t>Vad ska vi göra utifrån våra olika roller?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i="0" dirty="0"/>
              <a:t>Hur följer vi upp?</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SE" dirty="0"/>
          </a:p>
          <a:p>
            <a:r>
              <a:rPr lang="sv-SE" sz="1200" b="1" i="1" dirty="0"/>
              <a:t>Du som hälsoombud anpassar materialet tillsammans med chef &amp; eventuellt skyddsombud till er grupp och er verksamhet.</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3</a:t>
            </a:fld>
            <a:endParaRPr lang="sv-SE"/>
          </a:p>
        </p:txBody>
      </p:sp>
    </p:spTree>
    <p:extLst>
      <p:ext uri="{BB962C8B-B14F-4D97-AF65-F5344CB8AC3E}">
        <p14:creationId xmlns:p14="http://schemas.microsoft.com/office/powerpoint/2010/main" val="3858945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STÖDTEXT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 att vi ska ha en samsyn och ta avstamp från en gemensam förklaring av hälsa och hållbarhet, så ska vi börja med att titta på en film. Vad menar vi när vi säger hälsa och hållbarhet?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i="1" dirty="0"/>
              <a:t>Klicka på bilden för att se filmen</a:t>
            </a:r>
            <a:r>
              <a:rPr lang="sv-SE" i="1" dirty="0"/>
              <a:t> Film: Hälsa och hållbarhet – (Tips: filmen öppnas i nytt fönster. För att se filmen kan du inte ha presentationen i visningsläge. Tryck på </a:t>
            </a:r>
            <a:r>
              <a:rPr lang="sv-SE" i="1" dirty="0" err="1"/>
              <a:t>Esc</a:t>
            </a:r>
            <a:r>
              <a:rPr lang="sv-SE" i="1" dirty="0"/>
              <a:t> för att stänga ner visningsläge. Gå till fönstret som öppnades när du tryckte på länken, välj Öppna </a:t>
            </a:r>
            <a:r>
              <a:rPr lang="sv-SE" i="1" dirty="0" err="1"/>
              <a:t>youtube</a:t>
            </a:r>
            <a:r>
              <a:rPr lang="sv-SE" i="1" dirty="0"/>
              <a:t>.)</a:t>
            </a:r>
          </a:p>
        </p:txBody>
      </p:sp>
      <p:sp>
        <p:nvSpPr>
          <p:cNvPr id="4" name="Platshållare för bildnummer 3"/>
          <p:cNvSpPr>
            <a:spLocks noGrp="1"/>
          </p:cNvSpPr>
          <p:nvPr>
            <p:ph type="sldNum" sz="quarter" idx="5"/>
          </p:nvPr>
        </p:nvSpPr>
        <p:spPr/>
        <p:txBody>
          <a:bodyPr/>
          <a:lstStyle/>
          <a:p>
            <a:fld id="{7383E85A-D979-A147-889D-B48953FC0DD7}" type="slidenum">
              <a:rPr lang="sv-SE" smtClean="0"/>
              <a:t>4</a:t>
            </a:fld>
            <a:endParaRPr lang="sv-SE"/>
          </a:p>
        </p:txBody>
      </p:sp>
    </p:spTree>
    <p:extLst>
      <p:ext uri="{BB962C8B-B14F-4D97-AF65-F5344CB8AC3E}">
        <p14:creationId xmlns:p14="http://schemas.microsoft.com/office/powerpoint/2010/main" val="2848610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STÖDTEXT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Som vi hörde i filmen, så är din hälsa en resurs. Din hälsa avgörs av flera faktorer, både av sådant som du stöter på i arbetslivet men också sådant du stöter på i livet i övrigt. Din arbetsmiljö påverkar din hälsa, men din hälsa påverkar också arbetsmiljön. Att arbeta med hälsofrågor på arbetsplatsen blir därmed viktigt.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 vi nu pratar om ordet hälsa menar vi alltså:</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”Hälsa är att må bra och att ha tillräckligt med resurser för att klara vardagens krav – och för att kunna förverkliga personliga och i arbetslivet professionella mål” </a:t>
            </a:r>
            <a:r>
              <a:rPr lang="sv-SE" i="1" dirty="0"/>
              <a:t>(Winroth, J. (2022)</a:t>
            </a:r>
            <a:r>
              <a:rPr lang="sv-SE" i="1"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latin typeface="+mn-lt"/>
              </a:rPr>
              <a:t>Och ordet </a:t>
            </a:r>
            <a:r>
              <a:rPr lang="sv-SE" i="0" dirty="0" err="1">
                <a:latin typeface="+mn-lt"/>
              </a:rPr>
              <a:t>resiliens</a:t>
            </a:r>
            <a:r>
              <a:rPr lang="sv-SE" i="0" dirty="0">
                <a:latin typeface="+mn-lt"/>
              </a:rPr>
              <a:t> handlar alltså om människans motståndskraft. ”Den långsiktiga förmågan att hantera förändringar, utmaningar och fortsätta utvecklas”. Denna motståndskraft varierar mellan oss, beroende på vem vi är och vad vi har med oss sen tidigare. Genom att vi förstår att vi människor är olika och har olika erfarenheter, så finns det också en förståelse för att vi möter utmaningar i livet på olika sätt.</a:t>
            </a:r>
            <a:endParaRPr lang="sv-SE" i="0"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5</a:t>
            </a:fld>
            <a:endParaRPr lang="sv-SE"/>
          </a:p>
        </p:txBody>
      </p:sp>
    </p:spTree>
    <p:extLst>
      <p:ext uri="{BB962C8B-B14F-4D97-AF65-F5344CB8AC3E}">
        <p14:creationId xmlns:p14="http://schemas.microsoft.com/office/powerpoint/2010/main" val="3205470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t>STÖDTEXT</a:t>
            </a:r>
            <a:br>
              <a:rPr lang="sv-SE" b="1" i="0" dirty="0"/>
            </a:br>
            <a:endParaRPr lang="sv-SE"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i="1" dirty="0"/>
              <a:t>Bilden har animeringar dvs om du har presentationen i visningsläge så kommer en text i taget.</a:t>
            </a:r>
          </a:p>
          <a:p>
            <a:endParaRPr lang="sv-SE" dirty="0"/>
          </a:p>
          <a:p>
            <a:r>
              <a:rPr lang="sv-SE" dirty="0"/>
              <a:t>Av filmen och definitionen av hälsa, så förstår vi att hälsa är något större och en resurs inte bara för oss själva utan också för den verksamhet vi bedriver.</a:t>
            </a:r>
          </a:p>
          <a:p>
            <a:r>
              <a:rPr lang="sv-SE" dirty="0"/>
              <a:t>Livet är, eller kommer att vara utmanande för oss alla på ett eller annat sätt. För att vi ska prioritera denna fråga hos oss så behöver vi sätta ord på varför vi tycker att den är viktig för oss.</a:t>
            </a:r>
          </a:p>
          <a:p>
            <a:endParaRPr lang="sv-SE" dirty="0"/>
          </a:p>
          <a:p>
            <a:pPr marL="228600" indent="-228600">
              <a:buAutoNum type="arabicPeriod"/>
            </a:pPr>
            <a:r>
              <a:rPr lang="sv-SE" dirty="0"/>
              <a:t>Vilka är våra viktigaste argument för att arbeta med hälsa proaktivt på vår arbetsplats? </a:t>
            </a:r>
            <a:r>
              <a:rPr lang="sv-SE" b="1" dirty="0"/>
              <a:t>(</a:t>
            </a:r>
            <a:r>
              <a:rPr lang="sv-SE" b="1" i="1" dirty="0"/>
              <a:t>Tips: Om ni har svårt att komma igång, så ta hjälp av bubblorna överst. Detta är exempel på områden som ni kanske tycker är viktiga argument för er</a:t>
            </a:r>
            <a:r>
              <a:rPr lang="sv-SE" b="1" i="0" dirty="0"/>
              <a:t>)</a:t>
            </a:r>
            <a:endParaRPr lang="sv-SE" b="1" dirty="0"/>
          </a:p>
          <a:p>
            <a:pPr marL="0" indent="0">
              <a:buNone/>
            </a:pPr>
            <a:endParaRPr lang="sv-SE" dirty="0"/>
          </a:p>
          <a:p>
            <a:r>
              <a:rPr lang="sv-SE" dirty="0"/>
              <a:t>Fundera enskilt och skriv därefter ner dina sammanfattande tankar. Ta 5 minuter till detta.</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Nu har du enskilt funderat och skrivit ner dina tankar. Sätt dig nu i grupper om 3-4 personer och berätta för varandra om vilka argument som är viktiga.</a:t>
            </a:r>
          </a:p>
          <a:p>
            <a:pPr marL="0" indent="0">
              <a:buFont typeface="Arial" panose="020B0604020202020204" pitchFamily="34" charset="0"/>
              <a:buNone/>
            </a:pPr>
            <a:r>
              <a:rPr lang="sv-SE" dirty="0"/>
              <a:t>Lyssna och ställ följdfrågor till varandra, så att det är klart och tydligt vad ni menar. (2 min/person). Exempel på följdfrågor kan vara: </a:t>
            </a:r>
            <a:r>
              <a:rPr lang="sv-SE" sz="1200" kern="1200" dirty="0">
                <a:solidFill>
                  <a:schemeClr val="tx1"/>
                </a:solidFill>
                <a:effectLst/>
                <a:latin typeface="+mn-lt"/>
                <a:ea typeface="+mn-ea"/>
                <a:cs typeface="+mn-cs"/>
              </a:rPr>
              <a:t>"hur menar du då", "kan du förklara mer”.</a:t>
            </a:r>
          </a:p>
          <a:p>
            <a:pPr marL="0" indent="0">
              <a:buFont typeface="Arial" panose="020B0604020202020204" pitchFamily="34" charset="0"/>
              <a:buNone/>
            </a:pPr>
            <a:endParaRPr lang="sv-SE" sz="1200" kern="1200" dirty="0">
              <a:solidFill>
                <a:schemeClr val="tx1"/>
              </a:solidFill>
              <a:effectLst/>
              <a:latin typeface="+mn-lt"/>
              <a:ea typeface="+mn-ea"/>
              <a:cs typeface="+mn-cs"/>
            </a:endParaRPr>
          </a:p>
          <a:p>
            <a:pPr marL="0" indent="0">
              <a:buFont typeface="Arial" panose="020B0604020202020204" pitchFamily="34" charset="0"/>
              <a:buNone/>
            </a:pPr>
            <a:r>
              <a:rPr lang="sv-SE" dirty="0"/>
              <a:t>Summera i helgrupp och skriv ner era viktigaste argument. Dessa argument är bra att kunna gå tillbaka till, om vi en dag funderar över varför vi ska avsätta tid för proaktivt hälsoarbete.</a:t>
            </a:r>
          </a:p>
          <a:p>
            <a:pPr marL="0" indent="0">
              <a:buFont typeface="Arial" panose="020B0604020202020204" pitchFamily="34" charset="0"/>
              <a:buNone/>
            </a:pPr>
            <a:endParaRPr lang="sv-SE" dirty="0"/>
          </a:p>
          <a:p>
            <a:pPr marL="0" indent="0">
              <a:buFont typeface="Arial" panose="020B0604020202020204" pitchFamily="34" charset="0"/>
              <a:buNone/>
            </a:pPr>
            <a:r>
              <a:rPr lang="sv-SE" b="1" i="1" dirty="0"/>
              <a:t>(Tips: hur ni bäst summerar era argument kan varierar. Det går att använda blädderblock, eller post-it lappar eller digitala post-it lappar)</a:t>
            </a:r>
          </a:p>
        </p:txBody>
      </p:sp>
      <p:sp>
        <p:nvSpPr>
          <p:cNvPr id="4" name="Platshållare för bildnummer 3"/>
          <p:cNvSpPr>
            <a:spLocks noGrp="1"/>
          </p:cNvSpPr>
          <p:nvPr>
            <p:ph type="sldNum" sz="quarter" idx="5"/>
          </p:nvPr>
        </p:nvSpPr>
        <p:spPr/>
        <p:txBody>
          <a:bodyPr/>
          <a:lstStyle/>
          <a:p>
            <a:fld id="{7383E85A-D979-A147-889D-B48953FC0DD7}" type="slidenum">
              <a:rPr lang="sv-SE" smtClean="0"/>
              <a:t>6</a:t>
            </a:fld>
            <a:endParaRPr lang="sv-SE"/>
          </a:p>
        </p:txBody>
      </p:sp>
    </p:spTree>
    <p:extLst>
      <p:ext uri="{BB962C8B-B14F-4D97-AF65-F5344CB8AC3E}">
        <p14:creationId xmlns:p14="http://schemas.microsoft.com/office/powerpoint/2010/main" val="2583492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0000"/>
              </a:lnSpc>
            </a:pPr>
            <a:r>
              <a:rPr lang="sv-SE" sz="1200" b="1" kern="1200" dirty="0">
                <a:solidFill>
                  <a:schemeClr val="tx1"/>
                </a:solidFill>
                <a:effectLst/>
                <a:latin typeface="+mn-lt"/>
                <a:ea typeface="+mn-ea"/>
                <a:cs typeface="+mn-cs"/>
              </a:rPr>
              <a:t>STÖDTEXT</a:t>
            </a:r>
          </a:p>
          <a:p>
            <a:pPr>
              <a:lnSpc>
                <a:spcPct val="100000"/>
              </a:lnSpc>
            </a:pPr>
            <a:endParaRPr lang="sv-SE" sz="1200" kern="1200" dirty="0">
              <a:solidFill>
                <a:schemeClr val="tx1"/>
              </a:solidFill>
              <a:effectLst/>
              <a:latin typeface="+mn-lt"/>
              <a:ea typeface="+mn-ea"/>
              <a:cs typeface="+mn-cs"/>
            </a:endParaRPr>
          </a:p>
          <a:p>
            <a:pPr>
              <a:lnSpc>
                <a:spcPct val="100000"/>
              </a:lnSpc>
            </a:pPr>
            <a:r>
              <a:rPr lang="sv-SE" sz="1200" kern="1200" dirty="0">
                <a:solidFill>
                  <a:schemeClr val="tx1"/>
                </a:solidFill>
                <a:effectLst/>
                <a:latin typeface="+mn-lt"/>
                <a:ea typeface="+mn-ea"/>
                <a:cs typeface="+mn-cs"/>
              </a:rPr>
              <a:t>Känsla Av </a:t>
            </a:r>
            <a:r>
              <a:rPr lang="sv-SE" sz="1200" kern="1200" dirty="0" err="1">
                <a:solidFill>
                  <a:schemeClr val="tx1"/>
                </a:solidFill>
                <a:effectLst/>
                <a:latin typeface="+mn-lt"/>
                <a:ea typeface="+mn-ea"/>
                <a:cs typeface="+mn-cs"/>
              </a:rPr>
              <a:t>SAMmanhang</a:t>
            </a:r>
            <a:r>
              <a:rPr lang="sv-SE" sz="1200" kern="1200" dirty="0">
                <a:solidFill>
                  <a:schemeClr val="tx1"/>
                </a:solidFill>
                <a:effectLst/>
                <a:latin typeface="+mn-lt"/>
                <a:ea typeface="+mn-ea"/>
                <a:cs typeface="+mn-cs"/>
              </a:rPr>
              <a:t> </a:t>
            </a:r>
            <a:r>
              <a:rPr lang="sv-SE" sz="1200" i="0" kern="1200" dirty="0">
                <a:solidFill>
                  <a:schemeClr val="tx1"/>
                </a:solidFill>
                <a:effectLst/>
                <a:latin typeface="+mn-lt"/>
                <a:ea typeface="+mn-ea"/>
                <a:cs typeface="+mn-cs"/>
              </a:rPr>
              <a:t>(KASAM) är </a:t>
            </a:r>
            <a:r>
              <a:rPr lang="sv-SE" sz="1200" kern="1200" dirty="0">
                <a:solidFill>
                  <a:schemeClr val="tx1"/>
                </a:solidFill>
                <a:effectLst/>
                <a:latin typeface="+mn-lt"/>
                <a:ea typeface="+mn-ea"/>
                <a:cs typeface="+mn-cs"/>
              </a:rPr>
              <a:t>ett begrepp som myntades av Aaron Antonovsky (1923 – 1994). Han intresserade sig att undersöka vad det är som gör att människor blir och förblir friska. Undersökningsgruppen han kikade på hade upplevt flera omvälvande händelser, men flera i undersökningsgruppen lyckades trots denna erfarenhet uppleva god psykisk hälsa.</a:t>
            </a:r>
          </a:p>
          <a:p>
            <a:pPr>
              <a:lnSpc>
                <a:spcPct val="100000"/>
              </a:lnSpc>
            </a:pPr>
            <a:endParaRPr lang="sv-SE" sz="1200" kern="1200" dirty="0">
              <a:solidFill>
                <a:schemeClr val="tx1"/>
              </a:solidFill>
              <a:effectLst/>
              <a:latin typeface="+mn-lt"/>
              <a:ea typeface="+mn-ea"/>
              <a:cs typeface="+mn-cs"/>
            </a:endParaRPr>
          </a:p>
          <a:p>
            <a:pPr>
              <a:lnSpc>
                <a:spcPct val="100000"/>
              </a:lnSpc>
            </a:pPr>
            <a:r>
              <a:rPr lang="sv-SE" sz="1200" kern="1200" dirty="0">
                <a:solidFill>
                  <a:schemeClr val="tx1"/>
                </a:solidFill>
                <a:effectLst/>
                <a:latin typeface="+mn-lt"/>
                <a:ea typeface="+mn-ea"/>
                <a:cs typeface="+mn-cs"/>
              </a:rPr>
              <a:t>Antonovsky menade att alla människor rör sig mellan de två polerna hälsa och ohälsa - i livet. Det är inget fast tillstånd.</a:t>
            </a:r>
          </a:p>
          <a:p>
            <a:pPr>
              <a:lnSpc>
                <a:spcPct val="100000"/>
              </a:lnSpc>
            </a:pPr>
            <a:r>
              <a:rPr lang="sv-SE" sz="1200" kern="1200" dirty="0">
                <a:solidFill>
                  <a:schemeClr val="tx1"/>
                </a:solidFill>
                <a:effectLst/>
                <a:latin typeface="+mn-lt"/>
                <a:ea typeface="+mn-ea"/>
                <a:cs typeface="+mn-cs"/>
              </a:rPr>
              <a:t>Vidare menade han att det är graden av KASAM som ligger till grund för var vi befinner oss mellan hälsa och ohälsa.</a:t>
            </a:r>
          </a:p>
          <a:p>
            <a:pPr>
              <a:lnSpc>
                <a:spcPct val="100000"/>
              </a:lnSpc>
            </a:pPr>
            <a:endParaRPr lang="sv-SE" sz="1200" kern="1200" dirty="0">
              <a:solidFill>
                <a:schemeClr val="tx1"/>
              </a:solidFill>
              <a:effectLst/>
              <a:latin typeface="+mn-lt"/>
              <a:ea typeface="+mn-ea"/>
              <a:cs typeface="+mn-cs"/>
            </a:endParaRPr>
          </a:p>
          <a:p>
            <a:pPr>
              <a:lnSpc>
                <a:spcPct val="100000"/>
              </a:lnSpc>
            </a:pPr>
            <a:r>
              <a:rPr lang="sv-SE" sz="1200" kern="1200" dirty="0">
                <a:solidFill>
                  <a:schemeClr val="tx1"/>
                </a:solidFill>
                <a:effectLst/>
                <a:latin typeface="+mn-lt"/>
                <a:ea typeface="+mn-ea"/>
                <a:cs typeface="+mn-cs"/>
              </a:rPr>
              <a:t>De människor som upplever en god hälsa känner meningsfullhet, begriplighet och hanterbarhet.</a:t>
            </a:r>
          </a:p>
          <a:p>
            <a:pPr>
              <a:lnSpc>
                <a:spcPct val="100000"/>
              </a:lnSpc>
            </a:pPr>
            <a:endParaRPr lang="sv-SE" sz="1200" kern="1200" dirty="0">
              <a:solidFill>
                <a:schemeClr val="tx1"/>
              </a:solidFill>
              <a:effectLst/>
              <a:latin typeface="+mn-lt"/>
              <a:ea typeface="+mn-ea"/>
              <a:cs typeface="+mn-cs"/>
            </a:endParaRPr>
          </a:p>
          <a:p>
            <a:pPr>
              <a:lnSpc>
                <a:spcPct val="100000"/>
              </a:lnSpc>
            </a:pPr>
            <a:r>
              <a:rPr lang="sv-SE" sz="1200" kern="1200" dirty="0">
                <a:solidFill>
                  <a:schemeClr val="tx1"/>
                </a:solidFill>
                <a:effectLst/>
                <a:latin typeface="+mn-lt"/>
                <a:ea typeface="+mn-ea"/>
                <a:cs typeface="+mn-cs"/>
              </a:rPr>
              <a:t>Så om vi vill stärka:</a:t>
            </a:r>
          </a:p>
          <a:p>
            <a:pPr marL="171450" indent="-171450">
              <a:lnSpc>
                <a:spcPct val="100000"/>
              </a:lnSpc>
              <a:buFontTx/>
              <a:buChar char="-"/>
            </a:pPr>
            <a:r>
              <a:rPr lang="sv-SE" sz="1200" kern="1200" dirty="0">
                <a:solidFill>
                  <a:schemeClr val="tx1"/>
                </a:solidFill>
                <a:effectLst/>
                <a:latin typeface="+mn-lt"/>
                <a:ea typeface="+mn-ea"/>
                <a:cs typeface="+mn-cs"/>
              </a:rPr>
              <a:t>vår egen hälsa</a:t>
            </a:r>
          </a:p>
          <a:p>
            <a:pPr marL="171450" indent="-171450">
              <a:lnSpc>
                <a:spcPct val="100000"/>
              </a:lnSpc>
              <a:buFontTx/>
              <a:buChar char="-"/>
            </a:pPr>
            <a:r>
              <a:rPr lang="sv-SE" sz="1200" kern="1200" dirty="0">
                <a:solidFill>
                  <a:schemeClr val="tx1"/>
                </a:solidFill>
                <a:effectLst/>
                <a:latin typeface="+mn-lt"/>
                <a:ea typeface="+mn-ea"/>
                <a:cs typeface="+mn-cs"/>
              </a:rPr>
              <a:t>vår arbetsplats hälsa eller</a:t>
            </a:r>
          </a:p>
          <a:p>
            <a:pPr marL="171450" indent="-171450">
              <a:lnSpc>
                <a:spcPct val="100000"/>
              </a:lnSpc>
              <a:buFontTx/>
              <a:buChar char="-"/>
            </a:pPr>
            <a:r>
              <a:rPr lang="sv-SE" sz="1200" kern="1200" dirty="0">
                <a:solidFill>
                  <a:schemeClr val="tx1"/>
                </a:solidFill>
                <a:effectLst/>
                <a:latin typeface="+mn-lt"/>
                <a:ea typeface="+mn-ea"/>
                <a:cs typeface="+mn-cs"/>
              </a:rPr>
              <a:t>vår organisations hälsa, </a:t>
            </a:r>
          </a:p>
          <a:p>
            <a:pPr marL="0" indent="0">
              <a:lnSpc>
                <a:spcPct val="100000"/>
              </a:lnSpc>
              <a:buFontTx/>
              <a:buNone/>
            </a:pPr>
            <a:r>
              <a:rPr lang="sv-SE" sz="1200" kern="1200" dirty="0">
                <a:solidFill>
                  <a:schemeClr val="tx1"/>
                </a:solidFill>
                <a:effectLst/>
                <a:latin typeface="+mn-lt"/>
                <a:ea typeface="+mn-ea"/>
                <a:cs typeface="+mn-cs"/>
              </a:rPr>
              <a:t>så behöver vi göra sammanhanget begripligt, hanterbart och meningsfullt.</a:t>
            </a:r>
          </a:p>
          <a:p>
            <a:pPr>
              <a:lnSpc>
                <a:spcPct val="100000"/>
              </a:lnSpc>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7383E85A-D979-A147-889D-B48953FC0DD7}" type="slidenum">
              <a:rPr lang="sv-SE" smtClean="0"/>
              <a:t>7</a:t>
            </a:fld>
            <a:endParaRPr lang="sv-SE"/>
          </a:p>
        </p:txBody>
      </p:sp>
    </p:spTree>
    <p:extLst>
      <p:ext uri="{BB962C8B-B14F-4D97-AF65-F5344CB8AC3E}">
        <p14:creationId xmlns:p14="http://schemas.microsoft.com/office/powerpoint/2010/main" val="1281896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spcBef>
                <a:spcPts val="0"/>
              </a:spcBef>
              <a:buNone/>
            </a:pPr>
            <a:r>
              <a:rPr lang="sv-SE" sz="1200" b="1" kern="1200" dirty="0">
                <a:solidFill>
                  <a:schemeClr val="tx1"/>
                </a:solidFill>
                <a:effectLst/>
                <a:latin typeface="+mn-lt"/>
                <a:ea typeface="+mn-ea"/>
                <a:cs typeface="+mn-cs"/>
              </a:rPr>
              <a:t>STÖDTEXT</a:t>
            </a:r>
          </a:p>
          <a:p>
            <a:pPr marL="0" indent="0">
              <a:spcBef>
                <a:spcPts val="0"/>
              </a:spcBef>
              <a:buNone/>
            </a:pPr>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1" dirty="0"/>
              <a:t>Bilden har animeringar dvs om du har presentationen i visningsläge så kommer en text i taget.</a:t>
            </a:r>
          </a:p>
          <a:p>
            <a:pPr marL="0" indent="0">
              <a:spcBef>
                <a:spcPts val="0"/>
              </a:spcBef>
              <a:buNone/>
            </a:pPr>
            <a:endParaRPr lang="sv-SE" sz="1200" b="1" kern="1200" dirty="0">
              <a:solidFill>
                <a:schemeClr val="tx1"/>
              </a:solidFill>
              <a:effectLst/>
              <a:latin typeface="+mn-lt"/>
              <a:ea typeface="+mn-ea"/>
              <a:cs typeface="+mn-cs"/>
            </a:endParaRPr>
          </a:p>
          <a:p>
            <a:pPr marL="0" indent="0">
              <a:spcBef>
                <a:spcPts val="0"/>
              </a:spcBef>
              <a:buNone/>
            </a:pPr>
            <a:r>
              <a:rPr lang="sv-SE" sz="1200" kern="1200" dirty="0">
                <a:solidFill>
                  <a:schemeClr val="tx1"/>
                </a:solidFill>
                <a:effectLst/>
                <a:latin typeface="+mn-lt"/>
                <a:ea typeface="+mn-ea"/>
                <a:cs typeface="+mn-cs"/>
              </a:rPr>
              <a:t>För att koppla detta till arbetslivet. Hur kan vi då göra arbetslivet mer begripligt, hanterbart och meningsfullt, samtidigt som vi stärker vår hälsa?</a:t>
            </a:r>
          </a:p>
          <a:p>
            <a:pPr marL="0" indent="0">
              <a:spcBef>
                <a:spcPts val="0"/>
              </a:spcBef>
              <a:buNone/>
            </a:pPr>
            <a:endParaRPr lang="sv-SE" sz="1200" kern="1200" dirty="0">
              <a:solidFill>
                <a:schemeClr val="tx1"/>
              </a:solidFill>
              <a:effectLst/>
              <a:latin typeface="+mn-lt"/>
              <a:ea typeface="+mn-ea"/>
              <a:cs typeface="+mn-cs"/>
            </a:endParaRPr>
          </a:p>
          <a:p>
            <a:pPr marL="0" indent="0">
              <a:spcBef>
                <a:spcPts val="0"/>
              </a:spcBef>
              <a:buNone/>
            </a:pPr>
            <a:r>
              <a:rPr lang="sv-SE" sz="1200" kern="1200" dirty="0">
                <a:solidFill>
                  <a:schemeClr val="tx1"/>
                </a:solidFill>
                <a:effectLst/>
                <a:latin typeface="+mn-lt"/>
                <a:ea typeface="+mn-ea"/>
                <a:cs typeface="+mn-cs"/>
              </a:rPr>
              <a:t>Vi kan stärka begripligheten genom:</a:t>
            </a:r>
          </a:p>
          <a:p>
            <a:pPr marL="171450" indent="-171450">
              <a:spcBef>
                <a:spcPts val="0"/>
              </a:spcBef>
              <a:buFontTx/>
              <a:buChar char="-"/>
            </a:pPr>
            <a:r>
              <a:rPr lang="sv-SE" sz="1200" kern="1200" dirty="0">
                <a:solidFill>
                  <a:schemeClr val="tx1"/>
                </a:solidFill>
                <a:effectLst/>
                <a:latin typeface="+mn-lt"/>
                <a:ea typeface="+mn-ea"/>
                <a:cs typeface="+mn-cs"/>
              </a:rPr>
              <a:t>kunskap om omvärlden, branschen, kommunens historia och organisation, arbetsinnehållet, arbetsmiljön, den egna rollen och förändringar. </a:t>
            </a:r>
          </a:p>
          <a:p>
            <a:pPr marL="171450" indent="-171450">
              <a:spcBef>
                <a:spcPts val="0"/>
              </a:spcBef>
              <a:buFontTx/>
              <a:buChar char="-"/>
            </a:pPr>
            <a:r>
              <a:rPr lang="sv-SE" sz="1200" kern="1200" dirty="0">
                <a:solidFill>
                  <a:schemeClr val="tx1"/>
                </a:solidFill>
                <a:effectLst/>
                <a:latin typeface="+mn-lt"/>
                <a:ea typeface="+mn-ea"/>
                <a:cs typeface="+mn-cs"/>
              </a:rPr>
              <a:t>feedback och återkoppling från chefer, arbetskamrater, kunden/eleven/brukaren/medborgaren</a:t>
            </a:r>
          </a:p>
          <a:p>
            <a:pPr marL="0" indent="0">
              <a:spcBef>
                <a:spcPts val="0"/>
              </a:spcBef>
              <a:buFontTx/>
              <a:buNone/>
            </a:pPr>
            <a:r>
              <a:rPr lang="sv-SE" sz="1200" kern="1200" dirty="0">
                <a:solidFill>
                  <a:schemeClr val="tx1"/>
                </a:solidFill>
                <a:effectLst/>
                <a:latin typeface="+mn-lt"/>
                <a:ea typeface="+mn-ea"/>
                <a:cs typeface="+mn-cs"/>
              </a:rPr>
              <a:t>Genom att förstå blir det mer begripligt.</a:t>
            </a:r>
          </a:p>
          <a:p>
            <a:pPr marL="0" indent="0">
              <a:spcBef>
                <a:spcPts val="0"/>
              </a:spcBef>
              <a:buFontTx/>
              <a:buNone/>
            </a:pPr>
            <a:endParaRPr lang="sv-SE" sz="1200" kern="1200" dirty="0">
              <a:solidFill>
                <a:schemeClr val="tx1"/>
              </a:solidFill>
              <a:effectLst/>
              <a:latin typeface="+mn-lt"/>
              <a:ea typeface="+mn-ea"/>
              <a:cs typeface="+mn-cs"/>
            </a:endParaRPr>
          </a:p>
          <a:p>
            <a:pPr marL="0" indent="0">
              <a:spcBef>
                <a:spcPts val="0"/>
              </a:spcBef>
              <a:buFontTx/>
              <a:buNone/>
            </a:pPr>
            <a:r>
              <a:rPr lang="sv-SE" sz="1200" kern="1200" dirty="0">
                <a:solidFill>
                  <a:schemeClr val="tx1"/>
                </a:solidFill>
                <a:effectLst/>
                <a:latin typeface="+mn-lt"/>
                <a:ea typeface="+mn-ea"/>
                <a:cs typeface="+mn-cs"/>
              </a:rPr>
              <a:t>Vi kan stärka hanterbarheten genom:</a:t>
            </a:r>
          </a:p>
          <a:p>
            <a:pPr marL="171450" indent="-171450">
              <a:spcBef>
                <a:spcPts val="0"/>
              </a:spcBef>
              <a:buFontTx/>
              <a:buChar char="-"/>
            </a:pPr>
            <a:r>
              <a:rPr lang="sv-SE" sz="1200" kern="1200" dirty="0">
                <a:solidFill>
                  <a:schemeClr val="tx1"/>
                </a:solidFill>
                <a:effectLst/>
                <a:latin typeface="+mn-lt"/>
                <a:ea typeface="+mn-ea"/>
                <a:cs typeface="+mn-cs"/>
              </a:rPr>
              <a:t>Resurser och stöd: exempel på resurser är material och verktyg, människor, en tydlig organisation, klara riktlinjer (vad som gäller)</a:t>
            </a:r>
          </a:p>
          <a:p>
            <a:pPr marL="171450" indent="-171450">
              <a:spcBef>
                <a:spcPts val="0"/>
              </a:spcBef>
              <a:buFontTx/>
              <a:buChar char="-"/>
            </a:pPr>
            <a:r>
              <a:rPr lang="sv-SE" sz="1200" kern="1200" dirty="0">
                <a:solidFill>
                  <a:schemeClr val="tx1"/>
                </a:solidFill>
                <a:effectLst/>
                <a:latin typeface="+mn-lt"/>
                <a:ea typeface="+mn-ea"/>
                <a:cs typeface="+mn-cs"/>
              </a:rPr>
              <a:t>Påverkansmöjlighet: när det gäller arbetstakten, arbetets planering, inför beslut</a:t>
            </a:r>
          </a:p>
          <a:p>
            <a:pPr marL="171450" indent="-171450">
              <a:spcBef>
                <a:spcPts val="0"/>
              </a:spcBef>
              <a:buFontTx/>
              <a:buChar char="-"/>
            </a:pPr>
            <a:r>
              <a:rPr lang="sv-SE" sz="1200" kern="1200" dirty="0">
                <a:solidFill>
                  <a:schemeClr val="tx1"/>
                </a:solidFill>
                <a:effectLst/>
                <a:latin typeface="+mn-lt"/>
                <a:ea typeface="+mn-ea"/>
                <a:cs typeface="+mn-cs"/>
              </a:rPr>
              <a:t>Kompetens: yrkeskunnande, social kompetens, kommunicera</a:t>
            </a:r>
          </a:p>
          <a:p>
            <a:pPr marL="171450" indent="-171450">
              <a:spcBef>
                <a:spcPts val="0"/>
              </a:spcBef>
              <a:buFontTx/>
              <a:buChar char="-"/>
            </a:pPr>
            <a:r>
              <a:rPr lang="sv-SE" sz="1200" kern="1200" dirty="0">
                <a:solidFill>
                  <a:schemeClr val="tx1"/>
                </a:solidFill>
                <a:effectLst/>
                <a:latin typeface="+mn-lt"/>
                <a:ea typeface="+mn-ea"/>
                <a:cs typeface="+mn-cs"/>
              </a:rPr>
              <a:t>Ork: Fysisk och psykisk ork, distansering och pauser</a:t>
            </a:r>
          </a:p>
          <a:p>
            <a:pPr marL="0" indent="0">
              <a:spcBef>
                <a:spcPts val="0"/>
              </a:spcBef>
              <a:buFontTx/>
              <a:buNone/>
            </a:pPr>
            <a:r>
              <a:rPr lang="sv-SE" sz="1200" kern="1200" dirty="0">
                <a:solidFill>
                  <a:schemeClr val="tx1"/>
                </a:solidFill>
                <a:effectLst/>
                <a:latin typeface="+mn-lt"/>
                <a:ea typeface="+mn-ea"/>
                <a:cs typeface="+mn-cs"/>
              </a:rPr>
              <a:t>Genom en känsla av att klara av så ökar vår hanterbarhet.</a:t>
            </a:r>
          </a:p>
          <a:p>
            <a:pPr marL="0" indent="0">
              <a:spcBef>
                <a:spcPts val="0"/>
              </a:spcBef>
              <a:buFontTx/>
              <a:buNone/>
            </a:pPr>
            <a:endParaRPr lang="sv-SE" sz="1200" kern="1200" dirty="0">
              <a:solidFill>
                <a:schemeClr val="tx1"/>
              </a:solidFill>
              <a:effectLst/>
              <a:latin typeface="+mn-lt"/>
              <a:ea typeface="+mn-ea"/>
              <a:cs typeface="+mn-cs"/>
            </a:endParaRPr>
          </a:p>
          <a:p>
            <a:pPr marL="0" indent="0">
              <a:spcBef>
                <a:spcPts val="0"/>
              </a:spcBef>
              <a:buFontTx/>
              <a:buNone/>
            </a:pPr>
            <a:r>
              <a:rPr lang="sv-SE" sz="1200" kern="1200" dirty="0">
                <a:solidFill>
                  <a:schemeClr val="tx1"/>
                </a:solidFill>
                <a:effectLst/>
                <a:latin typeface="+mn-lt"/>
                <a:ea typeface="+mn-ea"/>
                <a:cs typeface="+mn-cs"/>
              </a:rPr>
              <a:t>Den tredje och sista men kanske den viktigaste av de tre – meningsfullhet, kan vi stärka genom:</a:t>
            </a:r>
          </a:p>
          <a:p>
            <a:pPr marL="171450" indent="-171450">
              <a:spcBef>
                <a:spcPts val="0"/>
              </a:spcBef>
              <a:buFontTx/>
              <a:buChar char="-"/>
            </a:pPr>
            <a:r>
              <a:rPr lang="sv-SE" sz="1200" kern="1200" dirty="0">
                <a:solidFill>
                  <a:schemeClr val="tx1"/>
                </a:solidFill>
                <a:effectLst/>
                <a:latin typeface="+mn-lt"/>
                <a:ea typeface="+mn-ea"/>
                <a:cs typeface="+mn-cs"/>
              </a:rPr>
              <a:t>Motivation: där visioner, mål, rimlig lön och förmåner kan stärka motivationen</a:t>
            </a:r>
          </a:p>
          <a:p>
            <a:pPr marL="171450" indent="-171450">
              <a:spcBef>
                <a:spcPts val="0"/>
              </a:spcBef>
              <a:buFontTx/>
              <a:buChar char="-"/>
            </a:pPr>
            <a:r>
              <a:rPr lang="sv-SE" sz="1200" kern="1200" dirty="0">
                <a:solidFill>
                  <a:schemeClr val="tx1"/>
                </a:solidFill>
                <a:effectLst/>
                <a:latin typeface="+mn-lt"/>
                <a:ea typeface="+mn-ea"/>
                <a:cs typeface="+mn-cs"/>
              </a:rPr>
              <a:t>Värderingar: etik och moral, mina grundläggande värderingar ligger i linje med organisationens, och att bli rättvist behandlad</a:t>
            </a:r>
          </a:p>
          <a:p>
            <a:pPr marL="171450" indent="-171450">
              <a:spcBef>
                <a:spcPts val="0"/>
              </a:spcBef>
              <a:buFontTx/>
              <a:buChar char="-"/>
            </a:pPr>
            <a:r>
              <a:rPr lang="sv-SE" sz="1200" kern="1200" dirty="0">
                <a:solidFill>
                  <a:schemeClr val="tx1"/>
                </a:solidFill>
                <a:effectLst/>
                <a:latin typeface="+mn-lt"/>
                <a:ea typeface="+mn-ea"/>
                <a:cs typeface="+mn-cs"/>
              </a:rPr>
              <a:t>Positiva upplevelser: goda relationer till arbetskamrater och chefer, trevlig miljö, humor, variation i arbetslivet, trivselaktiviteter och självkänsla</a:t>
            </a:r>
          </a:p>
          <a:p>
            <a:pPr marL="0" indent="0">
              <a:spcBef>
                <a:spcPts val="0"/>
              </a:spcBef>
              <a:buFontTx/>
              <a:buNone/>
            </a:pPr>
            <a:r>
              <a:rPr lang="sv-SE" sz="1200" kern="1200" dirty="0">
                <a:solidFill>
                  <a:schemeClr val="tx1"/>
                </a:solidFill>
                <a:effectLst/>
                <a:latin typeface="+mn-lt"/>
                <a:ea typeface="+mn-ea"/>
                <a:cs typeface="+mn-cs"/>
              </a:rPr>
              <a:t>Genom en känsla av att vilja stärker vi meningsfullheten.</a:t>
            </a:r>
          </a:p>
          <a:p>
            <a:pPr marL="171450" indent="-171450">
              <a:spcBef>
                <a:spcPts val="0"/>
              </a:spcBef>
              <a:buFontTx/>
              <a:buChar char="-"/>
            </a:pPr>
            <a:endParaRPr lang="sv-SE" sz="1200" kern="1200" dirty="0">
              <a:solidFill>
                <a:schemeClr val="tx1"/>
              </a:solidFill>
              <a:effectLst/>
              <a:latin typeface="+mn-lt"/>
              <a:ea typeface="+mn-ea"/>
              <a:cs typeface="+mn-cs"/>
            </a:endParaRPr>
          </a:p>
          <a:p>
            <a:pPr marL="0" indent="0">
              <a:spcBef>
                <a:spcPts val="0"/>
              </a:spcBef>
              <a:buFontTx/>
              <a:buNone/>
            </a:pPr>
            <a:r>
              <a:rPr lang="sv-SE" sz="1200" kern="1200" dirty="0">
                <a:solidFill>
                  <a:schemeClr val="tx1"/>
                </a:solidFill>
                <a:effectLst/>
                <a:latin typeface="+mn-lt"/>
                <a:ea typeface="+mn-ea"/>
                <a:cs typeface="+mn-cs"/>
              </a:rPr>
              <a:t>Källa: Hansson, A. (2004). </a:t>
            </a:r>
            <a:r>
              <a:rPr lang="sv-SE" sz="1200" i="1" kern="1200" dirty="0">
                <a:solidFill>
                  <a:schemeClr val="tx1"/>
                </a:solidFill>
                <a:effectLst/>
                <a:latin typeface="+mn-lt"/>
                <a:ea typeface="+mn-ea"/>
                <a:cs typeface="+mn-cs"/>
              </a:rPr>
              <a:t>Hälsopromotion i arbetslivet</a:t>
            </a:r>
            <a:r>
              <a:rPr lang="sv-SE" sz="1200" i="0" kern="1200" dirty="0">
                <a:solidFill>
                  <a:schemeClr val="tx1"/>
                </a:solidFill>
                <a:effectLst/>
                <a:latin typeface="+mn-lt"/>
                <a:ea typeface="+mn-ea"/>
                <a:cs typeface="+mn-cs"/>
              </a:rPr>
              <a:t>. Lund: Studentlitteratur.</a:t>
            </a:r>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8</a:t>
            </a:fld>
            <a:endParaRPr lang="sv-SE"/>
          </a:p>
        </p:txBody>
      </p:sp>
    </p:spTree>
    <p:extLst>
      <p:ext uri="{BB962C8B-B14F-4D97-AF65-F5344CB8AC3E}">
        <p14:creationId xmlns:p14="http://schemas.microsoft.com/office/powerpoint/2010/main" val="3400039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STÖDTEXT</a:t>
            </a:r>
          </a:p>
          <a:p>
            <a:endParaRPr lang="sv-SE" b="1" dirty="0"/>
          </a:p>
          <a:p>
            <a:r>
              <a:rPr lang="sv-SE" dirty="0"/>
              <a:t>Vad som präglar en bra arbetsdag är vårt mål. Det är inte säkert att vi kommer att uppnå denna målbild, men genom att vi har en samsyn åt vilket håll vi vill så vet vi i högre utsträckning vad som ska prioriteras och vad som är mindre viktigt. Det som inte leder till en bra arbetsdag på sikt kanske ska plockas bort.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2. Vad präglar en bra arbetsdag?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Fundera enskilt och skriv därefter ner dina sammanfattande tankar, innan vi har en gemensam dialog. </a:t>
            </a:r>
            <a:r>
              <a:rPr lang="sv-SE" b="1" i="1" dirty="0"/>
              <a:t>(Tips: Viktigt att alla kommer till tals.)</a:t>
            </a:r>
          </a:p>
          <a:p>
            <a:endParaRPr lang="sv-SE" dirty="0"/>
          </a:p>
          <a:p>
            <a:r>
              <a:rPr lang="sv-SE" b="1" i="1" dirty="0"/>
              <a:t>Det ni kommer fram till summeras med fördel på ett ställe som ni ser varje dag. Det kan vara ett </a:t>
            </a:r>
            <a:r>
              <a:rPr lang="sv-SE" b="1" i="1" dirty="0" err="1"/>
              <a:t>ordmoln</a:t>
            </a:r>
            <a:r>
              <a:rPr lang="sv-SE" b="1" i="1" dirty="0"/>
              <a:t> i personalentrén som tas fram med hjälp </a:t>
            </a:r>
            <a:r>
              <a:rPr lang="sv-SE" b="1" i="1" dirty="0" err="1"/>
              <a:t>mentimeter</a:t>
            </a:r>
            <a:r>
              <a:rPr lang="sv-SE" b="1" i="1" dirty="0"/>
              <a:t>, eller att ni summerar på en hälsotavla som alla medarbetare passerar, eller som bakgrundsbild på datorn eller i fikarummet.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9</a:t>
            </a:fld>
            <a:endParaRPr lang="sv-SE"/>
          </a:p>
        </p:txBody>
      </p:sp>
    </p:spTree>
    <p:extLst>
      <p:ext uri="{BB962C8B-B14F-4D97-AF65-F5344CB8AC3E}">
        <p14:creationId xmlns:p14="http://schemas.microsoft.com/office/powerpoint/2010/main" val="3079282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kapit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67CD122-A79F-C442-B6DD-04FED1D30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A4DEE449-9CBD-C548-BCE0-C82BA7512917}"/>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AB7E3727-1CD1-E34B-B9DB-B70B785B5632}"/>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12" name="Platshållare för bildnummer 11">
            <a:extLst>
              <a:ext uri="{FF2B5EF4-FFF2-40B4-BE49-F238E27FC236}">
                <a16:creationId xmlns:a16="http://schemas.microsoft.com/office/drawing/2014/main" id="{775F9B0C-A857-FD47-9E6A-6B189286224D}"/>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375081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sida rosa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5">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32460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sida mörk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E2A4141-BB01-A44B-A36A-DDCC017DE6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1F60A8D8-C29B-BD4F-9703-46D4DF81620C}"/>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1FDFAAE1-6E29-0148-ADFA-5051572A23FB}"/>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D08D41C6-9E97-8A4D-AF25-9D09C2924F6F}"/>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17366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sida mörkblå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6">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96689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sida med bild">
    <p:spTree>
      <p:nvGrpSpPr>
        <p:cNvPr id="1" name=""/>
        <p:cNvGrpSpPr/>
        <p:nvPr/>
      </p:nvGrpSpPr>
      <p:grpSpPr>
        <a:xfrm>
          <a:off x="0" y="0"/>
          <a:ext cx="0" cy="0"/>
          <a:chOff x="0" y="0"/>
          <a:chExt cx="0" cy="0"/>
        </a:xfrm>
      </p:grpSpPr>
      <p:sp>
        <p:nvSpPr>
          <p:cNvPr id="13" name="Platshållare för bild 8">
            <a:extLst>
              <a:ext uri="{FF2B5EF4-FFF2-40B4-BE49-F238E27FC236}">
                <a16:creationId xmlns:a16="http://schemas.microsoft.com/office/drawing/2014/main" id="{5886DE3D-E97A-9547-B90E-ECD199C3D748}"/>
              </a:ext>
            </a:extLst>
          </p:cNvPr>
          <p:cNvSpPr>
            <a:spLocks noGrp="1"/>
          </p:cNvSpPr>
          <p:nvPr>
            <p:ph type="pic" sz="quarter" idx="13" hasCustomPrompt="1"/>
          </p:nvPr>
        </p:nvSpPr>
        <p:spPr>
          <a:xfrm>
            <a:off x="4572000" y="96786"/>
            <a:ext cx="4463950"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5" name="Rubrik 1">
            <a:extLst>
              <a:ext uri="{FF2B5EF4-FFF2-40B4-BE49-F238E27FC236}">
                <a16:creationId xmlns:a16="http://schemas.microsoft.com/office/drawing/2014/main" id="{CECEBB14-48AF-8145-958D-4CC720C89EB4}"/>
              </a:ext>
            </a:extLst>
          </p:cNvPr>
          <p:cNvSpPr>
            <a:spLocks noGrp="1"/>
          </p:cNvSpPr>
          <p:nvPr>
            <p:ph type="title"/>
          </p:nvPr>
        </p:nvSpPr>
        <p:spPr>
          <a:xfrm>
            <a:off x="108000" y="96785"/>
            <a:ext cx="4460914" cy="955610"/>
          </a:xfrm>
        </p:spPr>
        <p:txBody>
          <a:bodyPr tIns="288000" anchor="b" anchorCtr="0">
            <a:noAutofit/>
          </a:bodyPr>
          <a:lstStyle>
            <a:lvl1pPr>
              <a:defRPr sz="2400"/>
            </a:lvl1pPr>
          </a:lstStyle>
          <a:p>
            <a:r>
              <a:rPr lang="sv-SE" dirty="0"/>
              <a:t>Klicka här för att ändra format</a:t>
            </a:r>
          </a:p>
        </p:txBody>
      </p:sp>
      <p:sp>
        <p:nvSpPr>
          <p:cNvPr id="3" name="Platshållare för bildnummer 2">
            <a:extLst>
              <a:ext uri="{FF2B5EF4-FFF2-40B4-BE49-F238E27FC236}">
                <a16:creationId xmlns:a16="http://schemas.microsoft.com/office/drawing/2014/main" id="{CFA8AB5F-8283-704B-8175-BDAD60322C0D}"/>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18" name="Platshållare för text 17">
            <a:extLst>
              <a:ext uri="{FF2B5EF4-FFF2-40B4-BE49-F238E27FC236}">
                <a16:creationId xmlns:a16="http://schemas.microsoft.com/office/drawing/2014/main" id="{43296DDB-4997-C449-87B9-F2402EA2C091}"/>
              </a:ext>
            </a:extLst>
          </p:cNvPr>
          <p:cNvSpPr>
            <a:spLocks noGrp="1"/>
          </p:cNvSpPr>
          <p:nvPr>
            <p:ph type="body" sz="quarter" idx="15"/>
          </p:nvPr>
        </p:nvSpPr>
        <p:spPr>
          <a:xfrm>
            <a:off x="107950" y="1052395"/>
            <a:ext cx="4460914" cy="354817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06447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sida utan bild">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A3A2424E-5E75-5346-BDA2-84143190CE55}"/>
              </a:ext>
            </a:extLst>
          </p:cNvPr>
          <p:cNvSpPr>
            <a:spLocks noGrp="1"/>
          </p:cNvSpPr>
          <p:nvPr>
            <p:ph type="title"/>
          </p:nvPr>
        </p:nvSpPr>
        <p:spPr>
          <a:xfrm>
            <a:off x="107999" y="96785"/>
            <a:ext cx="8921875" cy="955610"/>
          </a:xfrm>
        </p:spPr>
        <p:txBody>
          <a:bodyPr tIns="288000" anchor="b" anchorCtr="0">
            <a:noAutofit/>
          </a:bodyPr>
          <a:lstStyle>
            <a:lvl1pPr>
              <a:defRPr sz="2400"/>
            </a:lvl1pPr>
          </a:lstStyle>
          <a:p>
            <a:r>
              <a:rPr lang="sv-SE" dirty="0"/>
              <a:t>Klicka här för att ändra format</a:t>
            </a:r>
          </a:p>
        </p:txBody>
      </p:sp>
      <p:sp>
        <p:nvSpPr>
          <p:cNvPr id="2" name="Platshållare för bildnummer 1">
            <a:extLst>
              <a:ext uri="{FF2B5EF4-FFF2-40B4-BE49-F238E27FC236}">
                <a16:creationId xmlns:a16="http://schemas.microsoft.com/office/drawing/2014/main" id="{E951F9E6-216A-284C-A962-DDB966D293F1}"/>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14" name="Platshållare för text 17">
            <a:extLst>
              <a:ext uri="{FF2B5EF4-FFF2-40B4-BE49-F238E27FC236}">
                <a16:creationId xmlns:a16="http://schemas.microsoft.com/office/drawing/2014/main" id="{B0CF1C82-CE90-1C46-9340-19A6297A61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5" name="Platshållare för text 17">
            <a:extLst>
              <a:ext uri="{FF2B5EF4-FFF2-40B4-BE49-F238E27FC236}">
                <a16:creationId xmlns:a16="http://schemas.microsoft.com/office/drawing/2014/main" id="{32969E9F-D701-B742-94D8-26D90D197838}"/>
              </a:ext>
            </a:extLst>
          </p:cNvPr>
          <p:cNvSpPr>
            <a:spLocks noGrp="1"/>
          </p:cNvSpPr>
          <p:nvPr>
            <p:ph type="body" sz="quarter" idx="16"/>
          </p:nvPr>
        </p:nvSpPr>
        <p:spPr>
          <a:xfrm>
            <a:off x="4568960" y="1052394"/>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16544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sida vit med bi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16B8F66-D772-5A45-A194-BD06925027C2}"/>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2" name="Rektangel 1">
            <a:extLst>
              <a:ext uri="{FF2B5EF4-FFF2-40B4-BE49-F238E27FC236}">
                <a16:creationId xmlns:a16="http://schemas.microsoft.com/office/drawing/2014/main" id="{22BE14B0-D77C-704E-A101-F16FEFAA6276}"/>
              </a:ext>
            </a:extLst>
          </p:cNvPr>
          <p:cNvSpPr/>
          <p:nvPr userDrawn="1"/>
        </p:nvSpPr>
        <p:spPr>
          <a:xfrm>
            <a:off x="0" y="0"/>
            <a:ext cx="9144000" cy="46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cxnSp>
        <p:nvCxnSpPr>
          <p:cNvPr id="6" name="Rak 5">
            <a:extLst>
              <a:ext uri="{FF2B5EF4-FFF2-40B4-BE49-F238E27FC236}">
                <a16:creationId xmlns:a16="http://schemas.microsoft.com/office/drawing/2014/main" id="{0B744345-3D94-2248-90C5-11665C78EBD6}"/>
              </a:ext>
            </a:extLst>
          </p:cNvPr>
          <p:cNvCxnSpPr>
            <a:cxnSpLocks/>
          </p:cNvCxnSpPr>
          <p:nvPr userDrawn="1"/>
        </p:nvCxnSpPr>
        <p:spPr>
          <a:xfrm>
            <a:off x="108000" y="4605663"/>
            <a:ext cx="892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latshållare för bild 8">
            <a:extLst>
              <a:ext uri="{FF2B5EF4-FFF2-40B4-BE49-F238E27FC236}">
                <a16:creationId xmlns:a16="http://schemas.microsoft.com/office/drawing/2014/main" id="{5886DE3D-E97A-9547-B90E-ECD199C3D748}"/>
              </a:ext>
            </a:extLst>
          </p:cNvPr>
          <p:cNvSpPr>
            <a:spLocks noGrp="1"/>
          </p:cNvSpPr>
          <p:nvPr>
            <p:ph type="pic" sz="quarter" idx="13" hasCustomPrompt="1"/>
          </p:nvPr>
        </p:nvSpPr>
        <p:spPr>
          <a:xfrm>
            <a:off x="4572000" y="96786"/>
            <a:ext cx="4463950"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0" name="Rubrik 1">
            <a:extLst>
              <a:ext uri="{FF2B5EF4-FFF2-40B4-BE49-F238E27FC236}">
                <a16:creationId xmlns:a16="http://schemas.microsoft.com/office/drawing/2014/main" id="{CECEBB14-48AF-8145-958D-4CC720C89EB4}"/>
              </a:ext>
            </a:extLst>
          </p:cNvPr>
          <p:cNvSpPr>
            <a:spLocks noGrp="1"/>
          </p:cNvSpPr>
          <p:nvPr>
            <p:ph type="title"/>
          </p:nvPr>
        </p:nvSpPr>
        <p:spPr>
          <a:xfrm>
            <a:off x="108000" y="96785"/>
            <a:ext cx="4460914" cy="955610"/>
          </a:xfrm>
        </p:spPr>
        <p:txBody>
          <a:bodyPr tIns="288000" anchor="b" anchorCtr="0">
            <a:noAutofit/>
          </a:bodyPr>
          <a:lstStyle>
            <a:lvl1pPr>
              <a:defRPr sz="2400"/>
            </a:lvl1pPr>
          </a:lstStyle>
          <a:p>
            <a:r>
              <a:rPr lang="sv-SE"/>
              <a:t>Klicka här för att ändra format</a:t>
            </a:r>
            <a:endParaRPr lang="sv-SE" dirty="0"/>
          </a:p>
        </p:txBody>
      </p:sp>
      <p:sp>
        <p:nvSpPr>
          <p:cNvPr id="11" name="Platshållare för text 17">
            <a:extLst>
              <a:ext uri="{FF2B5EF4-FFF2-40B4-BE49-F238E27FC236}">
                <a16:creationId xmlns:a16="http://schemas.microsoft.com/office/drawing/2014/main" id="{43296DDB-4997-C449-87B9-F2402EA2C0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41287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sida vit utan bi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16B8F66-D772-5A45-A194-BD06925027C2}"/>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2" name="Rektangel 1">
            <a:extLst>
              <a:ext uri="{FF2B5EF4-FFF2-40B4-BE49-F238E27FC236}">
                <a16:creationId xmlns:a16="http://schemas.microsoft.com/office/drawing/2014/main" id="{22BE14B0-D77C-704E-A101-F16FEFAA6276}"/>
              </a:ext>
            </a:extLst>
          </p:cNvPr>
          <p:cNvSpPr/>
          <p:nvPr userDrawn="1"/>
        </p:nvSpPr>
        <p:spPr>
          <a:xfrm>
            <a:off x="0" y="0"/>
            <a:ext cx="9144000" cy="46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cxnSp>
        <p:nvCxnSpPr>
          <p:cNvPr id="6" name="Rak 5">
            <a:extLst>
              <a:ext uri="{FF2B5EF4-FFF2-40B4-BE49-F238E27FC236}">
                <a16:creationId xmlns:a16="http://schemas.microsoft.com/office/drawing/2014/main" id="{0B744345-3D94-2248-90C5-11665C78EBD6}"/>
              </a:ext>
            </a:extLst>
          </p:cNvPr>
          <p:cNvCxnSpPr>
            <a:cxnSpLocks/>
          </p:cNvCxnSpPr>
          <p:nvPr userDrawn="1"/>
        </p:nvCxnSpPr>
        <p:spPr>
          <a:xfrm>
            <a:off x="108000" y="4605663"/>
            <a:ext cx="892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Rubrik 1">
            <a:extLst>
              <a:ext uri="{FF2B5EF4-FFF2-40B4-BE49-F238E27FC236}">
                <a16:creationId xmlns:a16="http://schemas.microsoft.com/office/drawing/2014/main" id="{A3A2424E-5E75-5346-BDA2-84143190CE55}"/>
              </a:ext>
            </a:extLst>
          </p:cNvPr>
          <p:cNvSpPr>
            <a:spLocks noGrp="1"/>
          </p:cNvSpPr>
          <p:nvPr>
            <p:ph type="title"/>
          </p:nvPr>
        </p:nvSpPr>
        <p:spPr>
          <a:xfrm>
            <a:off x="107999" y="96785"/>
            <a:ext cx="8921875" cy="955610"/>
          </a:xfrm>
        </p:spPr>
        <p:txBody>
          <a:bodyPr tIns="288000" anchor="b" anchorCtr="0">
            <a:noAutofit/>
          </a:bodyPr>
          <a:lstStyle>
            <a:lvl1pPr>
              <a:defRPr sz="2400"/>
            </a:lvl1pPr>
          </a:lstStyle>
          <a:p>
            <a:r>
              <a:rPr lang="sv-SE"/>
              <a:t>Klicka här för att ändra format</a:t>
            </a:r>
            <a:endParaRPr lang="sv-SE" dirty="0"/>
          </a:p>
        </p:txBody>
      </p:sp>
      <p:sp>
        <p:nvSpPr>
          <p:cNvPr id="7" name="Platshållare för text 17">
            <a:extLst>
              <a:ext uri="{FF2B5EF4-FFF2-40B4-BE49-F238E27FC236}">
                <a16:creationId xmlns:a16="http://schemas.microsoft.com/office/drawing/2014/main" id="{B0CF1C82-CE90-1C46-9340-19A6297A61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text 17">
            <a:extLst>
              <a:ext uri="{FF2B5EF4-FFF2-40B4-BE49-F238E27FC236}">
                <a16:creationId xmlns:a16="http://schemas.microsoft.com/office/drawing/2014/main" id="{32969E9F-D701-B742-94D8-26D90D197838}"/>
              </a:ext>
            </a:extLst>
          </p:cNvPr>
          <p:cNvSpPr>
            <a:spLocks noGrp="1"/>
          </p:cNvSpPr>
          <p:nvPr>
            <p:ph type="body" sz="quarter" idx="16"/>
          </p:nvPr>
        </p:nvSpPr>
        <p:spPr>
          <a:xfrm>
            <a:off x="4568960" y="1052394"/>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30194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kapitelsida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1">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07528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sida mörkgrö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67CD122-A79F-C442-B6DD-04FED1D30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A4DEE449-9CBD-C548-BCE0-C82BA7512917}"/>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AB7E3727-1CD1-E34B-B9DB-B70B785B5632}"/>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96A80BCA-10E4-3D4F-981A-599BF66529B9}"/>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77372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sida mörkgrön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2">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97817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sida grö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8" name="Bild 7">
            <a:extLst>
              <a:ext uri="{FF2B5EF4-FFF2-40B4-BE49-F238E27FC236}">
                <a16:creationId xmlns:a16="http://schemas.microsoft.com/office/drawing/2014/main" id="{71CF116D-D6FD-2341-8E95-7AF53214ED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2D96E855-D81C-FD4E-821D-8119E720C4F5}"/>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86AFEE12-C57C-C849-9CA0-D161E46B71F6}"/>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17E29388-6420-C642-8680-B8F1A1BA77FA}"/>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376747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sida grön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3">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48229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orang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8" name="Bild 7">
            <a:extLst>
              <a:ext uri="{FF2B5EF4-FFF2-40B4-BE49-F238E27FC236}">
                <a16:creationId xmlns:a16="http://schemas.microsoft.com/office/drawing/2014/main" id="{C98D89CE-7826-B14C-BF8A-238E771830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628151F3-50A2-D840-9B47-BD97EF66A4FB}"/>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3EAB990B-538E-C844-A743-D37037929723}"/>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A057CA41-9427-5C48-BFDF-BE8DD6490185}"/>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403079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orange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4">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10555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61A0DCB3-20C5-6047-A3E7-B5C87AEA3F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B7FCFCCF-0D4D-5D4A-81BC-E5E6A080EF0D}"/>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D5679DD8-BB91-7F47-81E3-C0D1EE57AD1F}"/>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F1AA71C8-1FE0-7047-8EA9-63602B03A755}"/>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73241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7105C11B-CC1E-3849-9B7A-37EA9405FFA8}"/>
              </a:ext>
            </a:extLst>
          </p:cNvPr>
          <p:cNvSpPr/>
          <p:nvPr userDrawn="1"/>
        </p:nvSpPr>
        <p:spPr>
          <a:xfrm>
            <a:off x="108000" y="102393"/>
            <a:ext cx="8928000" cy="450327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2" name="Platshållare för rubrik 1">
            <a:extLst>
              <a:ext uri="{FF2B5EF4-FFF2-40B4-BE49-F238E27FC236}">
                <a16:creationId xmlns:a16="http://schemas.microsoft.com/office/drawing/2014/main" id="{3CC9E82B-5733-9048-BE26-E951DA9D00F7}"/>
              </a:ext>
            </a:extLst>
          </p:cNvPr>
          <p:cNvSpPr>
            <a:spLocks noGrp="1"/>
          </p:cNvSpPr>
          <p:nvPr>
            <p:ph type="title"/>
          </p:nvPr>
        </p:nvSpPr>
        <p:spPr>
          <a:xfrm>
            <a:off x="107999" y="102393"/>
            <a:ext cx="8927999" cy="900000"/>
          </a:xfrm>
          <a:prstGeom prst="rect">
            <a:avLst/>
          </a:prstGeom>
        </p:spPr>
        <p:txBody>
          <a:bodyPr vert="horz" lIns="288000" tIns="0" rIns="288000" bIns="0" rtlCol="0" anchor="b" anchorCtr="0">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394C773-AEA7-7546-9D46-9CF883B784B0}"/>
              </a:ext>
            </a:extLst>
          </p:cNvPr>
          <p:cNvSpPr>
            <a:spLocks noGrp="1"/>
          </p:cNvSpPr>
          <p:nvPr>
            <p:ph type="body" idx="1"/>
          </p:nvPr>
        </p:nvSpPr>
        <p:spPr>
          <a:xfrm>
            <a:off x="107997" y="1002393"/>
            <a:ext cx="8927998" cy="3603270"/>
          </a:xfrm>
          <a:prstGeom prst="rect">
            <a:avLst/>
          </a:prstGeom>
        </p:spPr>
        <p:txBody>
          <a:bodyPr vert="horz" lIns="288000" tIns="144000" rIns="28800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FE8C26DD-2866-334B-AD6A-61665D77E0BB}"/>
              </a:ext>
            </a:extLst>
          </p:cNvPr>
          <p:cNvSpPr>
            <a:spLocks noGrp="1"/>
          </p:cNvSpPr>
          <p:nvPr>
            <p:ph type="sldNum" sz="quarter" idx="4"/>
          </p:nvPr>
        </p:nvSpPr>
        <p:spPr>
          <a:xfrm>
            <a:off x="4290817" y="4764055"/>
            <a:ext cx="562357" cy="215444"/>
          </a:xfrm>
          <a:prstGeom prst="rect">
            <a:avLst/>
          </a:prstGeom>
        </p:spPr>
        <p:txBody>
          <a:bodyPr vert="horz" wrap="square" lIns="91440" tIns="45720" rIns="91440" bIns="45720" rtlCol="0" anchor="ctr">
            <a:spAutoFit/>
          </a:bodyPr>
          <a:lstStyle>
            <a:lvl1pPr algn="ctr">
              <a:defRPr sz="800">
                <a:solidFill>
                  <a:schemeClr val="tx1">
                    <a:tint val="75000"/>
                  </a:schemeClr>
                </a:solidFill>
                <a:latin typeface="Barlow" pitchFamily="2" charset="77"/>
              </a:defRPr>
            </a:lvl1pPr>
          </a:lstStyle>
          <a:p>
            <a:fld id="{DD7EE01C-7D4D-3049-8107-6C261A7D8CF8}" type="slidenum">
              <a:rPr lang="sv-SE" smtClean="0"/>
              <a:pPr/>
              <a:t>‹#›</a:t>
            </a:fld>
            <a:endParaRPr lang="sv-SE" dirty="0"/>
          </a:p>
        </p:txBody>
      </p:sp>
      <p:sp>
        <p:nvSpPr>
          <p:cNvPr id="7" name="textruta 6">
            <a:extLst>
              <a:ext uri="{FF2B5EF4-FFF2-40B4-BE49-F238E27FC236}">
                <a16:creationId xmlns:a16="http://schemas.microsoft.com/office/drawing/2014/main" id="{49736CD7-D0A6-3541-9784-6959D6FD5147}"/>
              </a:ext>
            </a:extLst>
          </p:cNvPr>
          <p:cNvSpPr txBox="1"/>
          <p:nvPr userDrawn="1"/>
        </p:nvSpPr>
        <p:spPr>
          <a:xfrm>
            <a:off x="107996" y="4802528"/>
            <a:ext cx="741257" cy="138499"/>
          </a:xfrm>
          <a:prstGeom prst="rect">
            <a:avLst/>
          </a:prstGeom>
          <a:noFill/>
        </p:spPr>
        <p:txBody>
          <a:bodyPr wrap="none" lIns="288000" tIns="0" rIns="0" bIns="0" rtlCol="0" anchor="ctr" anchorCtr="0">
            <a:spAutoFit/>
          </a:bodyPr>
          <a:lstStyle/>
          <a:p>
            <a:r>
              <a:rPr lang="sv-SE" sz="900" b="0" i="0" dirty="0">
                <a:latin typeface="Barlow Semi Condensed SemiBold" pitchFamily="2" charset="77"/>
              </a:rPr>
              <a:t>motala.se</a:t>
            </a:r>
          </a:p>
        </p:txBody>
      </p:sp>
      <p:pic>
        <p:nvPicPr>
          <p:cNvPr id="11" name="Bild 10">
            <a:extLst>
              <a:ext uri="{FF2B5EF4-FFF2-40B4-BE49-F238E27FC236}">
                <a16:creationId xmlns:a16="http://schemas.microsoft.com/office/drawing/2014/main" id="{F56319D0-4C8A-814E-BBF3-103251DA5B7A}"/>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084571" y="4697385"/>
            <a:ext cx="663429" cy="360000"/>
          </a:xfrm>
          <a:prstGeom prst="rect">
            <a:avLst/>
          </a:prstGeom>
        </p:spPr>
      </p:pic>
      <p:pic>
        <p:nvPicPr>
          <p:cNvPr id="26" name="Bild 25">
            <a:extLst>
              <a:ext uri="{FF2B5EF4-FFF2-40B4-BE49-F238E27FC236}">
                <a16:creationId xmlns:a16="http://schemas.microsoft.com/office/drawing/2014/main" id="{784DDFEA-86B9-0A41-B46D-1D1572E81FAB}"/>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220873" y="2352782"/>
            <a:ext cx="3816646" cy="2252881"/>
          </a:xfrm>
          <a:prstGeom prst="rect">
            <a:avLst/>
          </a:prstGeom>
        </p:spPr>
      </p:pic>
    </p:spTree>
    <p:extLst>
      <p:ext uri="{BB962C8B-B14F-4D97-AF65-F5344CB8AC3E}">
        <p14:creationId xmlns:p14="http://schemas.microsoft.com/office/powerpoint/2010/main" val="3346754496"/>
      </p:ext>
    </p:extLst>
  </p:cSld>
  <p:clrMap bg1="lt1" tx1="dk1" bg2="lt2" tx2="dk2" accent1="accent1" accent2="accent2" accent3="accent3" accent4="accent4" accent5="accent5" accent6="accent6" hlink="hlink" folHlink="folHlink"/>
  <p:sldLayoutIdLst>
    <p:sldLayoutId id="2147483672" r:id="rId1"/>
    <p:sldLayoutId id="2147483660" r:id="rId2"/>
    <p:sldLayoutId id="2147483666" r:id="rId3"/>
    <p:sldLayoutId id="2147483676" r:id="rId4"/>
    <p:sldLayoutId id="2147483667" r:id="rId5"/>
    <p:sldLayoutId id="2147483678" r:id="rId6"/>
    <p:sldLayoutId id="2147483668" r:id="rId7"/>
    <p:sldLayoutId id="2147483679" r:id="rId8"/>
    <p:sldLayoutId id="2147483669" r:id="rId9"/>
    <p:sldLayoutId id="2147483680" r:id="rId10"/>
    <p:sldLayoutId id="2147483670" r:id="rId11"/>
    <p:sldLayoutId id="2147483681" r:id="rId12"/>
    <p:sldLayoutId id="2147483665" r:id="rId13"/>
    <p:sldLayoutId id="2147483671" r:id="rId14"/>
    <p:sldLayoutId id="2147483677" r:id="rId15"/>
    <p:sldLayoutId id="2147483675" r:id="rId16"/>
  </p:sldLayoutIdLst>
  <p:hf sldNum="0" hdr="0" ftr="0" dt="0"/>
  <p:txStyles>
    <p:titleStyle>
      <a:lvl1pPr algn="l" defTabSz="685800" rtl="0" eaLnBrk="1" latinLnBrk="0" hangingPunct="1">
        <a:lnSpc>
          <a:spcPct val="90000"/>
        </a:lnSpc>
        <a:spcBef>
          <a:spcPct val="0"/>
        </a:spcBef>
        <a:buNone/>
        <a:defRPr sz="2800" b="0" i="0" kern="1200">
          <a:solidFill>
            <a:schemeClr val="tx1"/>
          </a:solidFill>
          <a:latin typeface="Barlow Semi Condensed SemiBold" pitchFamily="2" charset="77"/>
          <a:ea typeface="+mj-ea"/>
          <a:cs typeface="+mj-cs"/>
        </a:defRPr>
      </a:lvl1pPr>
    </p:titleStyle>
    <p:body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play.mediaflow.com/ovp/16/32OEGIY6YM"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224E115-A217-4740-832F-ABF09BB3FCE7}"/>
              </a:ext>
            </a:extLst>
          </p:cNvPr>
          <p:cNvSpPr>
            <a:spLocks noGrp="1"/>
          </p:cNvSpPr>
          <p:nvPr>
            <p:ph type="body" sz="quarter" idx="14"/>
          </p:nvPr>
        </p:nvSpPr>
        <p:spPr>
          <a:xfrm>
            <a:off x="107951" y="102394"/>
            <a:ext cx="6832897" cy="2469356"/>
          </a:xfrm>
        </p:spPr>
        <p:txBody>
          <a:bodyPr/>
          <a:lstStyle/>
          <a:p>
            <a:r>
              <a:rPr lang="sv-SE" sz="3600" dirty="0"/>
              <a:t>Hållbar arbetsglädje tillsammans</a:t>
            </a:r>
          </a:p>
        </p:txBody>
      </p:sp>
      <p:sp>
        <p:nvSpPr>
          <p:cNvPr id="3" name="Underrubrik 2">
            <a:extLst>
              <a:ext uri="{FF2B5EF4-FFF2-40B4-BE49-F238E27FC236}">
                <a16:creationId xmlns:a16="http://schemas.microsoft.com/office/drawing/2014/main" id="{ACB40FBC-3758-4C0D-8253-FF6A3D8DDEC5}"/>
              </a:ext>
            </a:extLst>
          </p:cNvPr>
          <p:cNvSpPr>
            <a:spLocks noGrp="1"/>
          </p:cNvSpPr>
          <p:nvPr>
            <p:ph type="subTitle" idx="1"/>
          </p:nvPr>
        </p:nvSpPr>
        <p:spPr>
          <a:xfrm>
            <a:off x="107951" y="2571750"/>
            <a:ext cx="8569644" cy="2033913"/>
          </a:xfrm>
        </p:spPr>
        <p:txBody>
          <a:bodyPr/>
          <a:lstStyle/>
          <a:p>
            <a:r>
              <a:rPr lang="sv-SE" sz="2400" dirty="0">
                <a:latin typeface="+mj-lt"/>
              </a:rPr>
              <a:t>Ett stödmaterial för att tillsammans forma ett hållbart arbetsliv utifrån en helhetssyn på hälsa</a:t>
            </a:r>
          </a:p>
        </p:txBody>
      </p:sp>
    </p:spTree>
    <p:extLst>
      <p:ext uri="{BB962C8B-B14F-4D97-AF65-F5344CB8AC3E}">
        <p14:creationId xmlns:p14="http://schemas.microsoft.com/office/powerpoint/2010/main" val="361038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tshållare för bild 13">
            <a:extLst>
              <a:ext uri="{FF2B5EF4-FFF2-40B4-BE49-F238E27FC236}">
                <a16:creationId xmlns:a16="http://schemas.microsoft.com/office/drawing/2014/main" id="{17CCD3F7-7603-4914-A26E-7A27C52714CB}"/>
              </a:ext>
            </a:extLst>
          </p:cNvPr>
          <p:cNvPicPr>
            <a:picLocks noGrp="1" noChangeAspect="1"/>
          </p:cNvPicPr>
          <p:nvPr>
            <p:ph type="pic" sz="quarter" idx="13"/>
          </p:nvPr>
        </p:nvPicPr>
        <p:blipFill>
          <a:blip r:embed="rId3"/>
          <a:srcRect l="16898" r="16898"/>
          <a:stretch>
            <a:fillRect/>
          </a:stretch>
        </p:blipFill>
        <p:spPr/>
      </p:pic>
      <p:sp>
        <p:nvSpPr>
          <p:cNvPr id="4" name="Platshållare för text 3">
            <a:extLst>
              <a:ext uri="{FF2B5EF4-FFF2-40B4-BE49-F238E27FC236}">
                <a16:creationId xmlns:a16="http://schemas.microsoft.com/office/drawing/2014/main" id="{CF5859A4-1825-4E92-9C00-FABC61AAE6E9}"/>
              </a:ext>
            </a:extLst>
          </p:cNvPr>
          <p:cNvSpPr>
            <a:spLocks noGrp="1"/>
          </p:cNvSpPr>
          <p:nvPr>
            <p:ph type="body" sz="quarter" idx="15"/>
          </p:nvPr>
        </p:nvSpPr>
        <p:spPr/>
        <p:txBody>
          <a:bodyPr/>
          <a:lstStyle/>
          <a:p>
            <a:pPr marL="0" indent="0">
              <a:lnSpc>
                <a:spcPct val="100000"/>
              </a:lnSpc>
              <a:spcBef>
                <a:spcPts val="0"/>
              </a:spcBef>
              <a:buNone/>
            </a:pPr>
            <a:r>
              <a:rPr lang="sv-SE" sz="1200" dirty="0">
                <a:latin typeface="+mj-lt"/>
              </a:rPr>
              <a:t>Ledning</a:t>
            </a:r>
          </a:p>
          <a:p>
            <a:pPr marL="0" indent="0">
              <a:lnSpc>
                <a:spcPct val="100000"/>
              </a:lnSpc>
              <a:spcBef>
                <a:spcPts val="0"/>
              </a:spcBef>
              <a:buNone/>
            </a:pPr>
            <a:r>
              <a:rPr lang="sv-SE" sz="1200" dirty="0"/>
              <a:t>Roll: skapa riktning och förutsättningar och ”walk the talk”</a:t>
            </a:r>
          </a:p>
          <a:p>
            <a:pPr marL="0" indent="0">
              <a:lnSpc>
                <a:spcPct val="100000"/>
              </a:lnSpc>
              <a:spcBef>
                <a:spcPts val="0"/>
              </a:spcBef>
              <a:buNone/>
            </a:pPr>
            <a:endParaRPr lang="sv-SE" sz="1200" dirty="0"/>
          </a:p>
          <a:p>
            <a:pPr marL="0" indent="0">
              <a:lnSpc>
                <a:spcPct val="100000"/>
              </a:lnSpc>
              <a:spcBef>
                <a:spcPts val="0"/>
              </a:spcBef>
              <a:buNone/>
            </a:pPr>
            <a:r>
              <a:rPr lang="sv-SE" sz="1200" dirty="0">
                <a:latin typeface="+mj-lt"/>
              </a:rPr>
              <a:t>HR</a:t>
            </a:r>
          </a:p>
          <a:p>
            <a:pPr marL="0" indent="0">
              <a:lnSpc>
                <a:spcPct val="100000"/>
              </a:lnSpc>
              <a:spcBef>
                <a:spcPts val="0"/>
              </a:spcBef>
              <a:buNone/>
            </a:pPr>
            <a:r>
              <a:rPr lang="sv-SE" sz="1200" dirty="0"/>
              <a:t>Roll: Expertkompetens, rådgivare, möjliggörare och stöd</a:t>
            </a:r>
          </a:p>
          <a:p>
            <a:pPr marL="0" indent="0">
              <a:lnSpc>
                <a:spcPct val="100000"/>
              </a:lnSpc>
              <a:spcBef>
                <a:spcPts val="0"/>
              </a:spcBef>
              <a:buNone/>
            </a:pPr>
            <a:endParaRPr lang="sv-SE" sz="1200" dirty="0"/>
          </a:p>
          <a:p>
            <a:pPr marL="0" indent="0">
              <a:lnSpc>
                <a:spcPct val="100000"/>
              </a:lnSpc>
              <a:spcBef>
                <a:spcPts val="0"/>
              </a:spcBef>
              <a:buNone/>
            </a:pPr>
            <a:r>
              <a:rPr lang="sv-SE" sz="1200" dirty="0">
                <a:latin typeface="+mj-lt"/>
              </a:rPr>
              <a:t>Ledare</a:t>
            </a:r>
          </a:p>
          <a:p>
            <a:pPr marL="0" indent="0">
              <a:lnSpc>
                <a:spcPct val="100000"/>
              </a:lnSpc>
              <a:spcBef>
                <a:spcPts val="0"/>
              </a:spcBef>
              <a:buNone/>
            </a:pPr>
            <a:r>
              <a:rPr lang="sv-SE" sz="1200" dirty="0"/>
              <a:t>Roll: leda för friskfaktorer, förtydliga och förmedla</a:t>
            </a:r>
          </a:p>
          <a:p>
            <a:pPr marL="0" indent="0">
              <a:lnSpc>
                <a:spcPct val="100000"/>
              </a:lnSpc>
              <a:spcBef>
                <a:spcPts val="0"/>
              </a:spcBef>
              <a:buNone/>
            </a:pPr>
            <a:endParaRPr lang="sv-SE" sz="1200" dirty="0"/>
          </a:p>
          <a:p>
            <a:pPr marL="0" indent="0">
              <a:lnSpc>
                <a:spcPct val="100000"/>
              </a:lnSpc>
              <a:spcBef>
                <a:spcPts val="0"/>
              </a:spcBef>
              <a:buNone/>
            </a:pPr>
            <a:r>
              <a:rPr lang="sv-SE" sz="1200" dirty="0">
                <a:latin typeface="+mj-lt"/>
              </a:rPr>
              <a:t>Hälsoombud</a:t>
            </a:r>
          </a:p>
          <a:p>
            <a:pPr marL="0" indent="0">
              <a:lnSpc>
                <a:spcPct val="100000"/>
              </a:lnSpc>
              <a:spcBef>
                <a:spcPts val="0"/>
              </a:spcBef>
              <a:buNone/>
            </a:pPr>
            <a:r>
              <a:rPr lang="sv-SE" sz="1200" dirty="0"/>
              <a:t>Roll: samverka, stötta, belysa, inspirera</a:t>
            </a:r>
          </a:p>
          <a:p>
            <a:pPr marL="0" indent="0">
              <a:lnSpc>
                <a:spcPct val="100000"/>
              </a:lnSpc>
              <a:spcBef>
                <a:spcPts val="0"/>
              </a:spcBef>
              <a:buNone/>
            </a:pPr>
            <a:endParaRPr lang="sv-SE" sz="1200" dirty="0"/>
          </a:p>
          <a:p>
            <a:pPr marL="0" indent="0">
              <a:lnSpc>
                <a:spcPct val="100000"/>
              </a:lnSpc>
              <a:spcBef>
                <a:spcPts val="0"/>
              </a:spcBef>
              <a:buNone/>
            </a:pPr>
            <a:r>
              <a:rPr lang="sv-SE" sz="1200" dirty="0">
                <a:latin typeface="+mj-lt"/>
              </a:rPr>
              <a:t>Arbetsplatsombud &amp; skyddsombud</a:t>
            </a:r>
          </a:p>
          <a:p>
            <a:pPr marL="0" indent="0">
              <a:lnSpc>
                <a:spcPct val="100000"/>
              </a:lnSpc>
              <a:spcBef>
                <a:spcPts val="0"/>
              </a:spcBef>
              <a:buNone/>
            </a:pPr>
            <a:r>
              <a:rPr lang="sv-SE" sz="1200" dirty="0"/>
              <a:t>Roll. Samverka, stötta, belysa, företräda</a:t>
            </a:r>
          </a:p>
          <a:p>
            <a:pPr marL="0" indent="0">
              <a:lnSpc>
                <a:spcPct val="100000"/>
              </a:lnSpc>
              <a:spcBef>
                <a:spcPts val="0"/>
              </a:spcBef>
              <a:buNone/>
            </a:pPr>
            <a:endParaRPr lang="sv-SE" sz="1200" dirty="0"/>
          </a:p>
          <a:p>
            <a:pPr marL="0" indent="0">
              <a:lnSpc>
                <a:spcPct val="100000"/>
              </a:lnSpc>
              <a:spcBef>
                <a:spcPts val="0"/>
              </a:spcBef>
              <a:buNone/>
            </a:pPr>
            <a:r>
              <a:rPr lang="sv-SE" sz="1200" dirty="0">
                <a:latin typeface="+mj-lt"/>
              </a:rPr>
              <a:t>Medarbetare</a:t>
            </a:r>
          </a:p>
          <a:p>
            <a:pPr marL="0" indent="0">
              <a:lnSpc>
                <a:spcPct val="100000"/>
              </a:lnSpc>
              <a:spcBef>
                <a:spcPts val="0"/>
              </a:spcBef>
              <a:buNone/>
            </a:pPr>
            <a:r>
              <a:rPr lang="sv-SE" sz="1200" dirty="0"/>
              <a:t>Roll: Delta, främja, uppmärksamma, fråga och bidra</a:t>
            </a:r>
          </a:p>
          <a:p>
            <a:pPr marL="0" indent="0">
              <a:buNone/>
            </a:pPr>
            <a:endParaRPr lang="sv-SE" sz="1600" dirty="0"/>
          </a:p>
        </p:txBody>
      </p:sp>
      <p:sp>
        <p:nvSpPr>
          <p:cNvPr id="3" name="Rubrik 2">
            <a:extLst>
              <a:ext uri="{FF2B5EF4-FFF2-40B4-BE49-F238E27FC236}">
                <a16:creationId xmlns:a16="http://schemas.microsoft.com/office/drawing/2014/main" id="{4B496482-A534-4A6F-99E3-EDD1EC3A1916}"/>
              </a:ext>
            </a:extLst>
          </p:cNvPr>
          <p:cNvSpPr>
            <a:spLocks noGrp="1"/>
          </p:cNvSpPr>
          <p:nvPr>
            <p:ph type="title"/>
          </p:nvPr>
        </p:nvSpPr>
        <p:spPr>
          <a:xfrm>
            <a:off x="108000" y="96785"/>
            <a:ext cx="8927950" cy="955610"/>
          </a:xfrm>
        </p:spPr>
        <p:txBody>
          <a:bodyPr/>
          <a:lstStyle/>
          <a:p>
            <a:r>
              <a:rPr lang="sv-SE" dirty="0"/>
              <a:t>Alla har en roll – ansvar och möjlighet</a:t>
            </a:r>
          </a:p>
        </p:txBody>
      </p:sp>
      <p:pic>
        <p:nvPicPr>
          <p:cNvPr id="7" name="Bildobjekt 6">
            <a:extLst>
              <a:ext uri="{FF2B5EF4-FFF2-40B4-BE49-F238E27FC236}">
                <a16:creationId xmlns:a16="http://schemas.microsoft.com/office/drawing/2014/main" id="{D9A1FDE3-88D6-4FE4-BCCF-5E3598460F97}"/>
              </a:ext>
            </a:extLst>
          </p:cNvPr>
          <p:cNvPicPr>
            <a:picLocks noChangeAspect="1"/>
          </p:cNvPicPr>
          <p:nvPr/>
        </p:nvPicPr>
        <p:blipFill>
          <a:blip r:embed="rId4"/>
          <a:stretch>
            <a:fillRect/>
          </a:stretch>
        </p:blipFill>
        <p:spPr>
          <a:xfrm>
            <a:off x="3870434" y="2245779"/>
            <a:ext cx="624872" cy="651942"/>
          </a:xfrm>
          <a:prstGeom prst="rect">
            <a:avLst/>
          </a:prstGeom>
        </p:spPr>
      </p:pic>
      <p:pic>
        <p:nvPicPr>
          <p:cNvPr id="8" name="Bildobjekt 7">
            <a:extLst>
              <a:ext uri="{FF2B5EF4-FFF2-40B4-BE49-F238E27FC236}">
                <a16:creationId xmlns:a16="http://schemas.microsoft.com/office/drawing/2014/main" id="{B275D292-35EE-40C0-9DE8-9122DC3E4B0C}"/>
              </a:ext>
            </a:extLst>
          </p:cNvPr>
          <p:cNvPicPr>
            <a:picLocks noChangeAspect="1"/>
          </p:cNvPicPr>
          <p:nvPr/>
        </p:nvPicPr>
        <p:blipFill>
          <a:blip r:embed="rId5"/>
          <a:stretch>
            <a:fillRect/>
          </a:stretch>
        </p:blipFill>
        <p:spPr>
          <a:xfrm>
            <a:off x="3872516" y="3849456"/>
            <a:ext cx="622790" cy="651942"/>
          </a:xfrm>
          <a:prstGeom prst="rect">
            <a:avLst/>
          </a:prstGeom>
        </p:spPr>
      </p:pic>
      <p:pic>
        <p:nvPicPr>
          <p:cNvPr id="9" name="Bildobjekt 8">
            <a:extLst>
              <a:ext uri="{FF2B5EF4-FFF2-40B4-BE49-F238E27FC236}">
                <a16:creationId xmlns:a16="http://schemas.microsoft.com/office/drawing/2014/main" id="{75137C5A-91DA-4EF7-A310-B3ABB6363012}"/>
              </a:ext>
            </a:extLst>
          </p:cNvPr>
          <p:cNvPicPr>
            <a:picLocks noChangeAspect="1"/>
          </p:cNvPicPr>
          <p:nvPr/>
        </p:nvPicPr>
        <p:blipFill>
          <a:blip r:embed="rId6"/>
          <a:stretch>
            <a:fillRect/>
          </a:stretch>
        </p:blipFill>
        <p:spPr>
          <a:xfrm>
            <a:off x="4619836" y="3849456"/>
            <a:ext cx="1559908" cy="1110782"/>
          </a:xfrm>
          <a:prstGeom prst="rect">
            <a:avLst/>
          </a:prstGeom>
        </p:spPr>
      </p:pic>
    </p:spTree>
    <p:extLst>
      <p:ext uri="{BB962C8B-B14F-4D97-AF65-F5344CB8AC3E}">
        <p14:creationId xmlns:p14="http://schemas.microsoft.com/office/powerpoint/2010/main" val="90698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2A7F941-31AA-4454-9584-A00DA61EFF6B}"/>
              </a:ext>
            </a:extLst>
          </p:cNvPr>
          <p:cNvSpPr>
            <a:spLocks noGrp="1"/>
          </p:cNvSpPr>
          <p:nvPr>
            <p:ph type="title"/>
          </p:nvPr>
        </p:nvSpPr>
        <p:spPr/>
        <p:txBody>
          <a:bodyPr/>
          <a:lstStyle/>
          <a:p>
            <a:r>
              <a:rPr lang="sv-SE" dirty="0"/>
              <a:t>Konkretisera ett fokusområde</a:t>
            </a:r>
          </a:p>
        </p:txBody>
      </p:sp>
      <p:sp>
        <p:nvSpPr>
          <p:cNvPr id="4" name="Platshållare för text 3">
            <a:extLst>
              <a:ext uri="{FF2B5EF4-FFF2-40B4-BE49-F238E27FC236}">
                <a16:creationId xmlns:a16="http://schemas.microsoft.com/office/drawing/2014/main" id="{A5FC21AC-9184-4E43-9B47-0915B42706FA}"/>
              </a:ext>
            </a:extLst>
          </p:cNvPr>
          <p:cNvSpPr>
            <a:spLocks noGrp="1"/>
          </p:cNvSpPr>
          <p:nvPr>
            <p:ph type="body" sz="quarter" idx="15"/>
          </p:nvPr>
        </p:nvSpPr>
        <p:spPr>
          <a:xfrm>
            <a:off x="107949" y="1052395"/>
            <a:ext cx="5413865" cy="3548179"/>
          </a:xfrm>
        </p:spPr>
        <p:txBody>
          <a:bodyPr/>
          <a:lstStyle/>
          <a:p>
            <a:pPr>
              <a:spcBef>
                <a:spcPts val="0"/>
              </a:spcBef>
            </a:pPr>
            <a:r>
              <a:rPr lang="sv-SE" sz="1600" dirty="0"/>
              <a:t>Välj ut och konkretisera vad vi ska göra utifrån målbilden? </a:t>
            </a:r>
            <a:r>
              <a:rPr lang="sv-SE" sz="1400" dirty="0">
                <a:solidFill>
                  <a:schemeClr val="bg2">
                    <a:lumMod val="75000"/>
                  </a:schemeClr>
                </a:solidFill>
              </a:rPr>
              <a:t>(Hur, när och hur ofta?)</a:t>
            </a:r>
            <a:endParaRPr lang="sv-SE" sz="1400" dirty="0"/>
          </a:p>
          <a:p>
            <a:pPr>
              <a:spcBef>
                <a:spcPts val="0"/>
              </a:spcBef>
            </a:pPr>
            <a:r>
              <a:rPr lang="sv-SE" sz="1600" dirty="0"/>
              <a:t>Vad hoppas vi på ska hända?</a:t>
            </a:r>
          </a:p>
          <a:p>
            <a:pPr>
              <a:spcBef>
                <a:spcPts val="0"/>
              </a:spcBef>
            </a:pPr>
            <a:r>
              <a:rPr lang="sv-SE" sz="1600" dirty="0"/>
              <a:t>Vad behöver vi för att börja göra det här? </a:t>
            </a:r>
            <a:r>
              <a:rPr lang="sv-SE" sz="1400" dirty="0">
                <a:solidFill>
                  <a:schemeClr val="bg2">
                    <a:lumMod val="75000"/>
                  </a:schemeClr>
                </a:solidFill>
              </a:rPr>
              <a:t>(Boka av en tid i kalendern, förändra ett möte, öva eller läsa på något)</a:t>
            </a:r>
            <a:endParaRPr lang="sv-SE" sz="1400" dirty="0"/>
          </a:p>
          <a:p>
            <a:pPr>
              <a:spcBef>
                <a:spcPts val="0"/>
              </a:spcBef>
            </a:pPr>
            <a:r>
              <a:rPr lang="sv-SE" sz="1600" dirty="0"/>
              <a:t>Är det något vi behöver sluta göra?</a:t>
            </a:r>
            <a:br>
              <a:rPr lang="sv-SE" sz="1600" dirty="0"/>
            </a:br>
            <a:r>
              <a:rPr lang="sv-SE" sz="1400" dirty="0">
                <a:solidFill>
                  <a:schemeClr val="bg2">
                    <a:lumMod val="75000"/>
                  </a:schemeClr>
                </a:solidFill>
              </a:rPr>
              <a:t>(Finns det något vi gör idag som hindrar oss från att göra det vi har bestämt?)</a:t>
            </a:r>
            <a:endParaRPr lang="sv-SE" sz="1600" dirty="0">
              <a:solidFill>
                <a:schemeClr val="bg2">
                  <a:lumMod val="75000"/>
                </a:schemeClr>
              </a:solidFill>
            </a:endParaRPr>
          </a:p>
          <a:p>
            <a:pPr>
              <a:spcBef>
                <a:spcPts val="0"/>
              </a:spcBef>
            </a:pPr>
            <a:r>
              <a:rPr lang="sv-SE" sz="1600" dirty="0"/>
              <a:t>Är det något vi själva inte kan påverka?</a:t>
            </a:r>
            <a:br>
              <a:rPr lang="sv-SE" sz="1600" dirty="0"/>
            </a:br>
            <a:r>
              <a:rPr lang="sv-SE" sz="1400" dirty="0">
                <a:solidFill>
                  <a:schemeClr val="bg2">
                    <a:lumMod val="75000"/>
                  </a:schemeClr>
                </a:solidFill>
              </a:rPr>
              <a:t>(Medskick till ledning, HR, företagshälsovård eller facklig organisation)</a:t>
            </a:r>
          </a:p>
        </p:txBody>
      </p:sp>
      <p:sp>
        <p:nvSpPr>
          <p:cNvPr id="9" name="Platshållare för bild 8">
            <a:extLst>
              <a:ext uri="{FF2B5EF4-FFF2-40B4-BE49-F238E27FC236}">
                <a16:creationId xmlns:a16="http://schemas.microsoft.com/office/drawing/2014/main" id="{73C59811-0EF9-44BD-9356-3B558C711F1A}"/>
              </a:ext>
            </a:extLst>
          </p:cNvPr>
          <p:cNvSpPr>
            <a:spLocks noGrp="1"/>
          </p:cNvSpPr>
          <p:nvPr>
            <p:ph type="pic" sz="quarter" idx="13"/>
          </p:nvPr>
        </p:nvSpPr>
        <p:spPr/>
      </p:sp>
      <p:pic>
        <p:nvPicPr>
          <p:cNvPr id="10" name="Bildobjekt 9">
            <a:extLst>
              <a:ext uri="{FF2B5EF4-FFF2-40B4-BE49-F238E27FC236}">
                <a16:creationId xmlns:a16="http://schemas.microsoft.com/office/drawing/2014/main" id="{C1E2EC56-EDC8-4797-A431-FDD0E2D67B59}"/>
              </a:ext>
            </a:extLst>
          </p:cNvPr>
          <p:cNvPicPr>
            <a:picLocks noChangeAspect="1"/>
          </p:cNvPicPr>
          <p:nvPr/>
        </p:nvPicPr>
        <p:blipFill>
          <a:blip r:embed="rId3"/>
          <a:stretch>
            <a:fillRect/>
          </a:stretch>
        </p:blipFill>
        <p:spPr>
          <a:xfrm>
            <a:off x="5521815" y="96268"/>
            <a:ext cx="3514135" cy="4504306"/>
          </a:xfrm>
          <a:prstGeom prst="rect">
            <a:avLst/>
          </a:prstGeom>
        </p:spPr>
      </p:pic>
    </p:spTree>
    <p:extLst>
      <p:ext uri="{BB962C8B-B14F-4D97-AF65-F5344CB8AC3E}">
        <p14:creationId xmlns:p14="http://schemas.microsoft.com/office/powerpoint/2010/main" val="399917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726D78-16F3-479B-9082-0301C0A5738F}"/>
              </a:ext>
            </a:extLst>
          </p:cNvPr>
          <p:cNvSpPr>
            <a:spLocks noGrp="1"/>
          </p:cNvSpPr>
          <p:nvPr>
            <p:ph type="title"/>
          </p:nvPr>
        </p:nvSpPr>
        <p:spPr/>
        <p:txBody>
          <a:bodyPr/>
          <a:lstStyle/>
          <a:p>
            <a:r>
              <a:rPr lang="sv-SE" dirty="0"/>
              <a:t>Uppföljning</a:t>
            </a:r>
          </a:p>
        </p:txBody>
      </p:sp>
      <p:sp>
        <p:nvSpPr>
          <p:cNvPr id="3" name="Platshållare för text 2">
            <a:extLst>
              <a:ext uri="{FF2B5EF4-FFF2-40B4-BE49-F238E27FC236}">
                <a16:creationId xmlns:a16="http://schemas.microsoft.com/office/drawing/2014/main" id="{F7B125C4-C386-4140-9645-63F378D846F7}"/>
              </a:ext>
            </a:extLst>
          </p:cNvPr>
          <p:cNvSpPr>
            <a:spLocks noGrp="1"/>
          </p:cNvSpPr>
          <p:nvPr>
            <p:ph type="body" sz="quarter" idx="15"/>
          </p:nvPr>
        </p:nvSpPr>
        <p:spPr/>
        <p:txBody>
          <a:bodyPr/>
          <a:lstStyle/>
          <a:p>
            <a:r>
              <a:rPr lang="sv-SE" dirty="0"/>
              <a:t>När ska vi följa upp?</a:t>
            </a:r>
          </a:p>
          <a:p>
            <a:r>
              <a:rPr lang="sv-SE" dirty="0"/>
              <a:t>Har vi gjort det vi kommit överens om?</a:t>
            </a:r>
          </a:p>
          <a:p>
            <a:r>
              <a:rPr lang="sv-SE" dirty="0"/>
              <a:t>Har det lett till de resultat vi hoppades på?</a:t>
            </a:r>
          </a:p>
        </p:txBody>
      </p:sp>
      <p:sp>
        <p:nvSpPr>
          <p:cNvPr id="4" name="Platshållare för text 3">
            <a:extLst>
              <a:ext uri="{FF2B5EF4-FFF2-40B4-BE49-F238E27FC236}">
                <a16:creationId xmlns:a16="http://schemas.microsoft.com/office/drawing/2014/main" id="{4FAED216-0E5C-49AC-96B1-FB90F6CB2320}"/>
              </a:ext>
            </a:extLst>
          </p:cNvPr>
          <p:cNvSpPr>
            <a:spLocks noGrp="1"/>
          </p:cNvSpPr>
          <p:nvPr>
            <p:ph type="body" sz="quarter" idx="16"/>
          </p:nvPr>
        </p:nvSpPr>
        <p:spPr>
          <a:xfrm>
            <a:off x="4568960" y="96786"/>
            <a:ext cx="4460914" cy="4503788"/>
          </a:xfrm>
        </p:spPr>
        <p:txBody>
          <a:bodyPr/>
          <a:lstStyle/>
          <a:p>
            <a:pPr marL="0" indent="0">
              <a:spcBef>
                <a:spcPts val="0"/>
              </a:spcBef>
              <a:buNone/>
            </a:pPr>
            <a:r>
              <a:rPr lang="sv-SE" sz="1600" dirty="0">
                <a:latin typeface="+mj-lt"/>
              </a:rPr>
              <a:t>Om det gått bra</a:t>
            </a:r>
          </a:p>
          <a:p>
            <a:pPr>
              <a:spcBef>
                <a:spcPts val="0"/>
              </a:spcBef>
            </a:pPr>
            <a:r>
              <a:rPr lang="sv-SE" sz="1400" dirty="0"/>
              <a:t>Vad är det som har gått bra?</a:t>
            </a:r>
          </a:p>
          <a:p>
            <a:pPr>
              <a:spcBef>
                <a:spcPts val="0"/>
              </a:spcBef>
            </a:pPr>
            <a:r>
              <a:rPr lang="sv-SE" sz="1400" dirty="0"/>
              <a:t>Vad är det som har gjort att vi har lyckats?</a:t>
            </a:r>
          </a:p>
          <a:p>
            <a:pPr>
              <a:spcBef>
                <a:spcPts val="0"/>
              </a:spcBef>
            </a:pPr>
            <a:r>
              <a:rPr lang="sv-SE" sz="1400" dirty="0"/>
              <a:t>Vad behöver vi för att fortsätta göra det vi har kommit överens om?</a:t>
            </a:r>
          </a:p>
          <a:p>
            <a:pPr marL="0" indent="0">
              <a:spcBef>
                <a:spcPts val="0"/>
              </a:spcBef>
              <a:buNone/>
            </a:pPr>
            <a:endParaRPr lang="sv-SE" sz="1600" dirty="0">
              <a:latin typeface="+mj-lt"/>
            </a:endParaRPr>
          </a:p>
          <a:p>
            <a:pPr marL="0" indent="0">
              <a:spcBef>
                <a:spcPts val="0"/>
              </a:spcBef>
              <a:buNone/>
            </a:pPr>
            <a:r>
              <a:rPr lang="sv-SE" sz="1600" dirty="0">
                <a:latin typeface="+mj-lt"/>
              </a:rPr>
              <a:t>Om det inte har gått som planerat?</a:t>
            </a:r>
          </a:p>
          <a:p>
            <a:pPr>
              <a:spcBef>
                <a:spcPts val="0"/>
              </a:spcBef>
            </a:pPr>
            <a:r>
              <a:rPr lang="sv-SE" sz="1400" dirty="0"/>
              <a:t>Vad berodde det på?</a:t>
            </a:r>
          </a:p>
          <a:p>
            <a:pPr>
              <a:spcBef>
                <a:spcPts val="0"/>
              </a:spcBef>
            </a:pPr>
            <a:r>
              <a:rPr lang="sv-SE" sz="1400" dirty="0"/>
              <a:t>Hade vi rätt förutsättningar för att göra beteendet?</a:t>
            </a:r>
          </a:p>
          <a:p>
            <a:pPr>
              <a:spcBef>
                <a:spcPts val="0"/>
              </a:spcBef>
            </a:pPr>
            <a:r>
              <a:rPr lang="sv-SE" sz="1400" dirty="0"/>
              <a:t>Vad behöver vi för att göra beteendet?</a:t>
            </a:r>
          </a:p>
          <a:p>
            <a:pPr marL="0" indent="0">
              <a:spcBef>
                <a:spcPts val="0"/>
              </a:spcBef>
              <a:buNone/>
            </a:pPr>
            <a:endParaRPr lang="sv-SE" sz="1600" dirty="0">
              <a:latin typeface="+mj-lt"/>
            </a:endParaRPr>
          </a:p>
          <a:p>
            <a:pPr marL="0" indent="0">
              <a:spcBef>
                <a:spcPts val="0"/>
              </a:spcBef>
              <a:buNone/>
            </a:pPr>
            <a:r>
              <a:rPr lang="sv-SE" sz="1600" dirty="0">
                <a:latin typeface="+mj-lt"/>
              </a:rPr>
              <a:t>Positiva effekter</a:t>
            </a:r>
          </a:p>
          <a:p>
            <a:pPr>
              <a:spcBef>
                <a:spcPts val="0"/>
              </a:spcBef>
            </a:pPr>
            <a:r>
              <a:rPr lang="sv-SE" sz="1400" dirty="0"/>
              <a:t>Har arbetet gett andra positiva effekter</a:t>
            </a:r>
          </a:p>
        </p:txBody>
      </p:sp>
      <p:sp>
        <p:nvSpPr>
          <p:cNvPr id="6" name="Rektangel: rundade hörn 5">
            <a:extLst>
              <a:ext uri="{FF2B5EF4-FFF2-40B4-BE49-F238E27FC236}">
                <a16:creationId xmlns:a16="http://schemas.microsoft.com/office/drawing/2014/main" id="{C1501779-3040-4A68-91F7-BE2F5F6BAABF}"/>
              </a:ext>
            </a:extLst>
          </p:cNvPr>
          <p:cNvSpPr/>
          <p:nvPr/>
        </p:nvSpPr>
        <p:spPr>
          <a:xfrm>
            <a:off x="385765" y="3692348"/>
            <a:ext cx="2626376" cy="797514"/>
          </a:xfrm>
          <a:prstGeom prst="roundRect">
            <a:avLst/>
          </a:prstGeom>
          <a:solidFill>
            <a:srgbClr val="007367"/>
          </a:solidFill>
          <a:ln>
            <a:solidFill>
              <a:srgbClr val="0073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t>Vad blir vårt nästa steg?</a:t>
            </a:r>
          </a:p>
        </p:txBody>
      </p:sp>
    </p:spTree>
    <p:extLst>
      <p:ext uri="{BB962C8B-B14F-4D97-AF65-F5344CB8AC3E}">
        <p14:creationId xmlns:p14="http://schemas.microsoft.com/office/powerpoint/2010/main" val="184197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6960616-ECF7-40F8-80C4-054CC7D5D7AE}"/>
              </a:ext>
            </a:extLst>
          </p:cNvPr>
          <p:cNvSpPr>
            <a:spLocks noGrp="1"/>
          </p:cNvSpPr>
          <p:nvPr>
            <p:ph type="title"/>
          </p:nvPr>
        </p:nvSpPr>
        <p:spPr/>
        <p:txBody>
          <a:bodyPr/>
          <a:lstStyle/>
          <a:p>
            <a:r>
              <a:rPr lang="sv-SE" dirty="0"/>
              <a:t>Summering</a:t>
            </a:r>
          </a:p>
        </p:txBody>
      </p:sp>
      <p:sp>
        <p:nvSpPr>
          <p:cNvPr id="4" name="Platshållare för text 3">
            <a:extLst>
              <a:ext uri="{FF2B5EF4-FFF2-40B4-BE49-F238E27FC236}">
                <a16:creationId xmlns:a16="http://schemas.microsoft.com/office/drawing/2014/main" id="{D5300436-B210-427E-A248-E5462C8DDD17}"/>
              </a:ext>
            </a:extLst>
          </p:cNvPr>
          <p:cNvSpPr>
            <a:spLocks noGrp="1"/>
          </p:cNvSpPr>
          <p:nvPr>
            <p:ph type="body" sz="quarter" idx="15"/>
          </p:nvPr>
        </p:nvSpPr>
        <p:spPr/>
        <p:txBody>
          <a:bodyPr/>
          <a:lstStyle/>
          <a:p>
            <a:r>
              <a:rPr lang="sv-SE" dirty="0"/>
              <a:t>Våra viktigaste argument varför vi ska satsa på proaktivt hälsoarbete</a:t>
            </a:r>
          </a:p>
          <a:p>
            <a:r>
              <a:rPr lang="sv-SE" dirty="0"/>
              <a:t>Vårt önskade läge</a:t>
            </a:r>
          </a:p>
          <a:p>
            <a:r>
              <a:rPr lang="sv-SE" dirty="0"/>
              <a:t>Detta ska vi göra utifrån våra olika roller</a:t>
            </a:r>
          </a:p>
          <a:p>
            <a:r>
              <a:rPr lang="sv-SE" dirty="0"/>
              <a:t>Så här kommer vi att följa upp och fira vår framgång</a:t>
            </a:r>
          </a:p>
        </p:txBody>
      </p:sp>
      <p:pic>
        <p:nvPicPr>
          <p:cNvPr id="6" name="Platshållare för bild 5">
            <a:extLst>
              <a:ext uri="{FF2B5EF4-FFF2-40B4-BE49-F238E27FC236}">
                <a16:creationId xmlns:a16="http://schemas.microsoft.com/office/drawing/2014/main" id="{9656872F-93D8-4DB8-8240-FA6EE13DF6B8}"/>
              </a:ext>
            </a:extLst>
          </p:cNvPr>
          <p:cNvPicPr>
            <a:picLocks noGrp="1" noChangeAspect="1"/>
          </p:cNvPicPr>
          <p:nvPr>
            <p:ph type="pic" sz="quarter" idx="13"/>
          </p:nvPr>
        </p:nvPicPr>
        <p:blipFill>
          <a:blip r:embed="rId3"/>
          <a:srcRect l="16824" r="16824"/>
          <a:stretch>
            <a:fillRect/>
          </a:stretch>
        </p:blipFill>
        <p:spPr/>
      </p:pic>
    </p:spTree>
    <p:extLst>
      <p:ext uri="{BB962C8B-B14F-4D97-AF65-F5344CB8AC3E}">
        <p14:creationId xmlns:p14="http://schemas.microsoft.com/office/powerpoint/2010/main" val="14381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6960616-ECF7-40F8-80C4-054CC7D5D7AE}"/>
              </a:ext>
            </a:extLst>
          </p:cNvPr>
          <p:cNvSpPr>
            <a:spLocks noGrp="1"/>
          </p:cNvSpPr>
          <p:nvPr>
            <p:ph type="title"/>
          </p:nvPr>
        </p:nvSpPr>
        <p:spPr/>
        <p:txBody>
          <a:bodyPr/>
          <a:lstStyle/>
          <a:p>
            <a:r>
              <a:rPr lang="sv-SE" dirty="0"/>
              <a:t>Utcheckning</a:t>
            </a:r>
          </a:p>
        </p:txBody>
      </p:sp>
      <p:sp>
        <p:nvSpPr>
          <p:cNvPr id="4" name="Platshållare för text 3">
            <a:extLst>
              <a:ext uri="{FF2B5EF4-FFF2-40B4-BE49-F238E27FC236}">
                <a16:creationId xmlns:a16="http://schemas.microsoft.com/office/drawing/2014/main" id="{D5300436-B210-427E-A248-E5462C8DDD17}"/>
              </a:ext>
            </a:extLst>
          </p:cNvPr>
          <p:cNvSpPr>
            <a:spLocks noGrp="1"/>
          </p:cNvSpPr>
          <p:nvPr>
            <p:ph type="body" sz="quarter" idx="15"/>
          </p:nvPr>
        </p:nvSpPr>
        <p:spPr/>
        <p:txBody>
          <a:bodyPr/>
          <a:lstStyle/>
          <a:p>
            <a:r>
              <a:rPr lang="sv-SE" dirty="0"/>
              <a:t>Nämn något som du uppfattade som positivt från dagens workshop</a:t>
            </a:r>
            <a:br>
              <a:rPr lang="sv-SE" dirty="0"/>
            </a:br>
            <a:br>
              <a:rPr lang="sv-SE" dirty="0"/>
            </a:br>
            <a:r>
              <a:rPr lang="sv-SE" dirty="0"/>
              <a:t>Gå arbetslaget runt</a:t>
            </a:r>
          </a:p>
        </p:txBody>
      </p:sp>
      <p:sp>
        <p:nvSpPr>
          <p:cNvPr id="5" name="Platshållare för bild 4">
            <a:extLst>
              <a:ext uri="{FF2B5EF4-FFF2-40B4-BE49-F238E27FC236}">
                <a16:creationId xmlns:a16="http://schemas.microsoft.com/office/drawing/2014/main" id="{CC156AA9-FAF3-429E-9568-13414AA82F67}"/>
              </a:ext>
            </a:extLst>
          </p:cNvPr>
          <p:cNvSpPr>
            <a:spLocks noGrp="1"/>
          </p:cNvSpPr>
          <p:nvPr>
            <p:ph type="pic" sz="quarter" idx="13"/>
          </p:nvPr>
        </p:nvSpPr>
        <p:spPr/>
      </p:sp>
      <p:pic>
        <p:nvPicPr>
          <p:cNvPr id="7" name="Bildobjekt 6">
            <a:extLst>
              <a:ext uri="{FF2B5EF4-FFF2-40B4-BE49-F238E27FC236}">
                <a16:creationId xmlns:a16="http://schemas.microsoft.com/office/drawing/2014/main" id="{C46DFB68-A266-44E1-8E7B-FC5F007EAE1C}"/>
              </a:ext>
            </a:extLst>
          </p:cNvPr>
          <p:cNvPicPr>
            <a:picLocks noChangeAspect="1"/>
          </p:cNvPicPr>
          <p:nvPr/>
        </p:nvPicPr>
        <p:blipFill>
          <a:blip r:embed="rId3"/>
          <a:stretch>
            <a:fillRect/>
          </a:stretch>
        </p:blipFill>
        <p:spPr>
          <a:xfrm>
            <a:off x="4538075" y="114087"/>
            <a:ext cx="4497875" cy="4486487"/>
          </a:xfrm>
          <a:prstGeom prst="rect">
            <a:avLst/>
          </a:prstGeom>
        </p:spPr>
      </p:pic>
    </p:spTree>
    <p:extLst>
      <p:ext uri="{BB962C8B-B14F-4D97-AF65-F5344CB8AC3E}">
        <p14:creationId xmlns:p14="http://schemas.microsoft.com/office/powerpoint/2010/main" val="328290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tshållare för text 2">
            <a:extLst>
              <a:ext uri="{FF2B5EF4-FFF2-40B4-BE49-F238E27FC236}">
                <a16:creationId xmlns:a16="http://schemas.microsoft.com/office/drawing/2014/main" id="{24CAEF55-7D2B-48C1-908C-1895B8D2EBF3}"/>
              </a:ext>
            </a:extLst>
          </p:cNvPr>
          <p:cNvSpPr txBox="1">
            <a:spLocks/>
          </p:cNvSpPr>
          <p:nvPr/>
        </p:nvSpPr>
        <p:spPr>
          <a:xfrm>
            <a:off x="57896" y="966596"/>
            <a:ext cx="4864546" cy="3664138"/>
          </a:xfrm>
          <a:prstGeom prst="rect">
            <a:avLst/>
          </a:prstGeom>
        </p:spPr>
        <p:txBody>
          <a:bodyPr vert="horz" lIns="288000" tIns="144000" rIns="288000" bIns="0" rtlCol="0">
            <a:noAutofit/>
          </a:bodyPr>
          <a:lst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sv-SE" sz="1400" b="1" dirty="0"/>
              <a:t>Innan du genomför workshopen</a:t>
            </a:r>
          </a:p>
          <a:p>
            <a:pPr>
              <a:lnSpc>
                <a:spcPct val="100000"/>
              </a:lnSpc>
            </a:pPr>
            <a:r>
              <a:rPr lang="sv-SE" sz="1200" dirty="0"/>
              <a:t>Läs igenom hela bildspelet inklusive anteckningarna vilka fungerar som stöd för respektive bild. Du kommer åt anteckningarna genom att klicka längs ner på höger sida:</a:t>
            </a:r>
          </a:p>
          <a:p>
            <a:pPr>
              <a:lnSpc>
                <a:spcPct val="100000"/>
              </a:lnSpc>
              <a:spcBef>
                <a:spcPts val="0"/>
              </a:spcBef>
            </a:pPr>
            <a:endParaRPr lang="sv-SE" sz="1200" dirty="0"/>
          </a:p>
          <a:p>
            <a:pPr>
              <a:lnSpc>
                <a:spcPct val="100000"/>
              </a:lnSpc>
            </a:pPr>
            <a:r>
              <a:rPr lang="sv-SE" sz="1200" dirty="0"/>
              <a:t>Detta stödmaterial används med fördel ensamt, för att skapa förutsättningar för reflektion. Det fungerar även bra att dela upp på flera tillfällen.</a:t>
            </a:r>
          </a:p>
          <a:p>
            <a:pPr>
              <a:lnSpc>
                <a:spcPct val="100000"/>
              </a:lnSpc>
            </a:pPr>
            <a:r>
              <a:rPr lang="sv-SE" sz="1200" dirty="0"/>
              <a:t>Tänk på att du alltid måste anpassa materialet till verksamheten och gruppens behov. Involvera gärna medarbetare i upplägg och genomförande.</a:t>
            </a:r>
          </a:p>
          <a:p>
            <a:pPr>
              <a:lnSpc>
                <a:spcPct val="100000"/>
              </a:lnSpc>
            </a:pPr>
            <a:r>
              <a:rPr lang="sv-SE" sz="1200" dirty="0"/>
              <a:t>Stödmaterialet är en fortsättning på temat </a:t>
            </a:r>
            <a:r>
              <a:rPr lang="sv-SE" sz="1200" b="1" i="1" dirty="0"/>
              <a:t>Hållbar arbetsglädje tillsammans</a:t>
            </a:r>
            <a:r>
              <a:rPr lang="sv-SE" sz="1200" dirty="0"/>
              <a:t> som lyftes i samband med Årets hälsoföreläsning år 2025. </a:t>
            </a:r>
          </a:p>
        </p:txBody>
      </p:sp>
      <p:sp>
        <p:nvSpPr>
          <p:cNvPr id="2" name="Rubrik 1">
            <a:extLst>
              <a:ext uri="{FF2B5EF4-FFF2-40B4-BE49-F238E27FC236}">
                <a16:creationId xmlns:a16="http://schemas.microsoft.com/office/drawing/2014/main" id="{CB2E8E5B-7BA0-4939-803B-799B56C0566F}"/>
              </a:ext>
            </a:extLst>
          </p:cNvPr>
          <p:cNvSpPr>
            <a:spLocks noGrp="1"/>
          </p:cNvSpPr>
          <p:nvPr>
            <p:ph type="title"/>
          </p:nvPr>
        </p:nvSpPr>
        <p:spPr>
          <a:xfrm>
            <a:off x="107999" y="238191"/>
            <a:ext cx="8921875" cy="1105187"/>
          </a:xfrm>
        </p:spPr>
        <p:txBody>
          <a:bodyPr/>
          <a:lstStyle/>
          <a:p>
            <a:r>
              <a:rPr lang="sv-SE" dirty="0"/>
              <a:t>Instruktioner till dig som leder workshopen</a:t>
            </a:r>
            <a:br>
              <a:rPr lang="sv-SE" dirty="0"/>
            </a:br>
            <a:r>
              <a:rPr lang="sv-SE" dirty="0"/>
              <a:t>– Tema Hållbar arbetsglädje tillsammans</a:t>
            </a:r>
            <a:br>
              <a:rPr lang="sv-SE" dirty="0"/>
            </a:br>
            <a:endParaRPr lang="sv-SE" dirty="0"/>
          </a:p>
        </p:txBody>
      </p:sp>
      <p:sp>
        <p:nvSpPr>
          <p:cNvPr id="4" name="Platshållare för text 3">
            <a:extLst>
              <a:ext uri="{FF2B5EF4-FFF2-40B4-BE49-F238E27FC236}">
                <a16:creationId xmlns:a16="http://schemas.microsoft.com/office/drawing/2014/main" id="{B851A5EE-475A-493E-9DCB-D8D78F9828B0}"/>
              </a:ext>
            </a:extLst>
          </p:cNvPr>
          <p:cNvSpPr>
            <a:spLocks noGrp="1"/>
          </p:cNvSpPr>
          <p:nvPr>
            <p:ph type="body" sz="quarter" idx="16"/>
          </p:nvPr>
        </p:nvSpPr>
        <p:spPr>
          <a:xfrm>
            <a:off x="4745701" y="966596"/>
            <a:ext cx="4460914" cy="3283278"/>
          </a:xfrm>
        </p:spPr>
        <p:txBody>
          <a:bodyPr/>
          <a:lstStyle/>
          <a:p>
            <a:pPr marL="0" indent="0">
              <a:lnSpc>
                <a:spcPct val="100000"/>
              </a:lnSpc>
              <a:spcBef>
                <a:spcPts val="0"/>
              </a:spcBef>
              <a:buNone/>
            </a:pPr>
            <a:r>
              <a:rPr lang="sv-SE" sz="1400" b="1" dirty="0"/>
              <a:t>För att leda workshopen bör du ha deltagit på föreläsningen Hållbar arbetsglädje tillsammans eller tagit till dig motsvarande information på annat sätt.</a:t>
            </a:r>
          </a:p>
        </p:txBody>
      </p:sp>
      <p:pic>
        <p:nvPicPr>
          <p:cNvPr id="7" name="Bildobjekt 6">
            <a:extLst>
              <a:ext uri="{FF2B5EF4-FFF2-40B4-BE49-F238E27FC236}">
                <a16:creationId xmlns:a16="http://schemas.microsoft.com/office/drawing/2014/main" id="{3E778BFE-C0F4-4275-A386-E75E89BDB471}"/>
              </a:ext>
            </a:extLst>
          </p:cNvPr>
          <p:cNvPicPr>
            <a:picLocks noChangeAspect="1"/>
          </p:cNvPicPr>
          <p:nvPr/>
        </p:nvPicPr>
        <p:blipFill>
          <a:blip r:embed="rId3"/>
          <a:stretch>
            <a:fillRect/>
          </a:stretch>
        </p:blipFill>
        <p:spPr>
          <a:xfrm>
            <a:off x="461528" y="2189753"/>
            <a:ext cx="3959072" cy="310741"/>
          </a:xfrm>
          <a:prstGeom prst="rect">
            <a:avLst/>
          </a:prstGeom>
        </p:spPr>
      </p:pic>
    </p:spTree>
    <p:extLst>
      <p:ext uri="{BB962C8B-B14F-4D97-AF65-F5344CB8AC3E}">
        <p14:creationId xmlns:p14="http://schemas.microsoft.com/office/powerpoint/2010/main" val="294652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72AF142D-7032-4335-9451-81539C9F5FEF}"/>
              </a:ext>
            </a:extLst>
          </p:cNvPr>
          <p:cNvPicPr>
            <a:picLocks noGrp="1" noChangeAspect="1"/>
          </p:cNvPicPr>
          <p:nvPr>
            <p:ph type="pic" sz="quarter" idx="13"/>
          </p:nvPr>
        </p:nvPicPr>
        <p:blipFill>
          <a:blip r:embed="rId3"/>
          <a:srcRect t="12180" b="12180"/>
          <a:stretch>
            <a:fillRect/>
          </a:stretch>
        </p:blipFill>
        <p:spPr>
          <a:xfrm>
            <a:off x="107950" y="122238"/>
            <a:ext cx="8928100" cy="4502150"/>
          </a:xfrm>
        </p:spPr>
      </p:pic>
      <p:sp>
        <p:nvSpPr>
          <p:cNvPr id="5" name="Platshållare för text 4">
            <a:extLst>
              <a:ext uri="{FF2B5EF4-FFF2-40B4-BE49-F238E27FC236}">
                <a16:creationId xmlns:a16="http://schemas.microsoft.com/office/drawing/2014/main" id="{2324D19A-3D4D-4B1C-B151-B2DF2D7F4382}"/>
              </a:ext>
            </a:extLst>
          </p:cNvPr>
          <p:cNvSpPr>
            <a:spLocks noGrp="1"/>
          </p:cNvSpPr>
          <p:nvPr>
            <p:ph type="body" sz="quarter" idx="14"/>
          </p:nvPr>
        </p:nvSpPr>
        <p:spPr>
          <a:xfrm>
            <a:off x="107951" y="2373304"/>
            <a:ext cx="1418393" cy="576293"/>
          </a:xfrm>
          <a:solidFill>
            <a:srgbClr val="007367">
              <a:alpha val="89804"/>
            </a:srgbClr>
          </a:solidFill>
        </p:spPr>
        <p:txBody>
          <a:bodyPr/>
          <a:lstStyle/>
          <a:p>
            <a:r>
              <a:rPr lang="sv-SE" dirty="0">
                <a:latin typeface="+mj-lt"/>
              </a:rPr>
              <a:t>Syfte:</a:t>
            </a:r>
          </a:p>
        </p:txBody>
      </p:sp>
      <p:sp>
        <p:nvSpPr>
          <p:cNvPr id="8" name="Platshållare för text 4">
            <a:extLst>
              <a:ext uri="{FF2B5EF4-FFF2-40B4-BE49-F238E27FC236}">
                <a16:creationId xmlns:a16="http://schemas.microsoft.com/office/drawing/2014/main" id="{3D9D76E7-416B-48D3-95B7-E2BDFF36BE5C}"/>
              </a:ext>
            </a:extLst>
          </p:cNvPr>
          <p:cNvSpPr txBox="1">
            <a:spLocks/>
          </p:cNvSpPr>
          <p:nvPr/>
        </p:nvSpPr>
        <p:spPr>
          <a:xfrm>
            <a:off x="107950" y="3042740"/>
            <a:ext cx="8928099" cy="884070"/>
          </a:xfrm>
          <a:prstGeom prst="rect">
            <a:avLst/>
          </a:prstGeom>
          <a:solidFill>
            <a:srgbClr val="007367">
              <a:alpha val="90000"/>
            </a:srgbClr>
          </a:solidFill>
        </p:spPr>
        <p:txBody>
          <a:bodyPr vert="horz" wrap="square" lIns="288000" tIns="72000" rIns="288000" bIns="72000" rtlCol="0" anchor="ctr" anchorCtr="0">
            <a:spAutoFit/>
          </a:bodyPr>
          <a:lstStyle>
            <a:lvl1pPr marL="0" indent="0" algn="l" defTabSz="685800" rtl="0" eaLnBrk="1" latinLnBrk="0" hangingPunct="1">
              <a:lnSpc>
                <a:spcPct val="100000"/>
              </a:lnSpc>
              <a:spcBef>
                <a:spcPts val="1500"/>
              </a:spcBef>
              <a:buFont typeface="Arial" panose="020B0604020202020204" pitchFamily="34" charset="0"/>
              <a:buNone/>
              <a:defRPr sz="2800" b="0" i="0" kern="1200">
                <a:solidFill>
                  <a:schemeClr val="bg1"/>
                </a:solidFill>
                <a:latin typeface="Barlow Semi Condensed SemiBold"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600"/>
              </a:spcBef>
            </a:pPr>
            <a:r>
              <a:rPr lang="sv-SE" sz="2400" dirty="0">
                <a:latin typeface="Barlow Semi Condensed" panose="00000506000000000000" pitchFamily="50" charset="0"/>
              </a:rPr>
              <a:t>Skapa förutsättningar för ett hållbart arbetsliv med en hälsofrämjande ansats som strategi.</a:t>
            </a:r>
          </a:p>
        </p:txBody>
      </p:sp>
    </p:spTree>
    <p:extLst>
      <p:ext uri="{BB962C8B-B14F-4D97-AF65-F5344CB8AC3E}">
        <p14:creationId xmlns:p14="http://schemas.microsoft.com/office/powerpoint/2010/main" val="390570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hlinkClick r:id="rId3"/>
            <a:extLst>
              <a:ext uri="{FF2B5EF4-FFF2-40B4-BE49-F238E27FC236}">
                <a16:creationId xmlns:a16="http://schemas.microsoft.com/office/drawing/2014/main" id="{8E2AE63A-85B2-4EB3-A83C-E1A0D92248E4}"/>
              </a:ext>
            </a:extLst>
          </p:cNvPr>
          <p:cNvPicPr>
            <a:picLocks noGrp="1" noChangeAspect="1"/>
          </p:cNvPicPr>
          <p:nvPr>
            <p:ph type="pic" sz="quarter" idx="13"/>
          </p:nvPr>
        </p:nvPicPr>
        <p:blipFill>
          <a:blip r:embed="rId4"/>
          <a:srcRect t="5107" b="5107"/>
          <a:stretch>
            <a:fillRect/>
          </a:stretch>
        </p:blipFill>
        <p:spPr/>
      </p:pic>
      <p:sp>
        <p:nvSpPr>
          <p:cNvPr id="3" name="Platshållare för text 2">
            <a:extLst>
              <a:ext uri="{FF2B5EF4-FFF2-40B4-BE49-F238E27FC236}">
                <a16:creationId xmlns:a16="http://schemas.microsoft.com/office/drawing/2014/main" id="{CC1A261F-CFAC-401A-8DD7-2ACA3BD4930D}"/>
              </a:ext>
            </a:extLst>
          </p:cNvPr>
          <p:cNvSpPr>
            <a:spLocks noGrp="1"/>
          </p:cNvSpPr>
          <p:nvPr>
            <p:ph type="body" sz="quarter" idx="14"/>
          </p:nvPr>
        </p:nvSpPr>
        <p:spPr>
          <a:xfrm>
            <a:off x="107951" y="2060274"/>
            <a:ext cx="3431764" cy="576293"/>
          </a:xfrm>
        </p:spPr>
        <p:txBody>
          <a:bodyPr/>
          <a:lstStyle/>
          <a:p>
            <a:r>
              <a:rPr lang="sv-SE" dirty="0"/>
              <a:t>Hälsa och hållbarhet</a:t>
            </a:r>
          </a:p>
        </p:txBody>
      </p:sp>
    </p:spTree>
    <p:extLst>
      <p:ext uri="{BB962C8B-B14F-4D97-AF65-F5344CB8AC3E}">
        <p14:creationId xmlns:p14="http://schemas.microsoft.com/office/powerpoint/2010/main" val="303695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F7018EA-7340-4375-86B7-E847A90A6800}"/>
              </a:ext>
            </a:extLst>
          </p:cNvPr>
          <p:cNvSpPr>
            <a:spLocks noGrp="1"/>
          </p:cNvSpPr>
          <p:nvPr>
            <p:ph type="title"/>
          </p:nvPr>
        </p:nvSpPr>
        <p:spPr/>
        <p:txBody>
          <a:bodyPr/>
          <a:lstStyle/>
          <a:p>
            <a:r>
              <a:rPr lang="sv-SE" dirty="0"/>
              <a:t>Hälsa och hållbarhet</a:t>
            </a:r>
          </a:p>
        </p:txBody>
      </p:sp>
      <p:sp>
        <p:nvSpPr>
          <p:cNvPr id="4" name="Platshållare för text 3">
            <a:extLst>
              <a:ext uri="{FF2B5EF4-FFF2-40B4-BE49-F238E27FC236}">
                <a16:creationId xmlns:a16="http://schemas.microsoft.com/office/drawing/2014/main" id="{7C77683B-C818-4036-93C0-B906D64CA9F2}"/>
              </a:ext>
            </a:extLst>
          </p:cNvPr>
          <p:cNvSpPr>
            <a:spLocks noGrp="1"/>
          </p:cNvSpPr>
          <p:nvPr>
            <p:ph type="body" sz="quarter" idx="15"/>
          </p:nvPr>
        </p:nvSpPr>
        <p:spPr/>
        <p:txBody>
          <a:bodyPr/>
          <a:lstStyle/>
          <a:p>
            <a:pPr marL="0" indent="0">
              <a:spcBef>
                <a:spcPts val="600"/>
              </a:spcBef>
              <a:buNone/>
            </a:pPr>
            <a:r>
              <a:rPr lang="sv-SE" sz="1600" dirty="0">
                <a:latin typeface="+mj-lt"/>
              </a:rPr>
              <a:t>Hälsa</a:t>
            </a:r>
          </a:p>
          <a:p>
            <a:pPr marL="0" indent="0">
              <a:spcBef>
                <a:spcPts val="0"/>
              </a:spcBef>
              <a:buNone/>
            </a:pPr>
            <a:r>
              <a:rPr lang="sv-SE" sz="1600" dirty="0"/>
              <a:t>”Hälsa är att må bra och att ha tillräckligt med resurser för att klara vardagens krav - och för att kunna förverkliga personliga och i arbetslivet professionella mål”</a:t>
            </a:r>
          </a:p>
          <a:p>
            <a:pPr marL="0" indent="0">
              <a:spcBef>
                <a:spcPts val="0"/>
              </a:spcBef>
              <a:buNone/>
            </a:pPr>
            <a:endParaRPr lang="sv-SE" sz="1400" dirty="0"/>
          </a:p>
          <a:p>
            <a:pPr marL="0" indent="0">
              <a:spcBef>
                <a:spcPts val="600"/>
              </a:spcBef>
              <a:buNone/>
            </a:pPr>
            <a:r>
              <a:rPr lang="sv-SE" sz="1600" dirty="0" err="1">
                <a:latin typeface="+mj-lt"/>
              </a:rPr>
              <a:t>Resiliens</a:t>
            </a:r>
            <a:r>
              <a:rPr lang="sv-SE" sz="1600" dirty="0">
                <a:latin typeface="+mj-lt"/>
              </a:rPr>
              <a:t> – Motståndskraft</a:t>
            </a:r>
          </a:p>
          <a:p>
            <a:pPr marL="0" indent="0">
              <a:spcBef>
                <a:spcPts val="0"/>
              </a:spcBef>
              <a:buNone/>
            </a:pPr>
            <a:r>
              <a:rPr lang="sv-SE" sz="1600" dirty="0"/>
              <a:t>”Den långsiktiga förmågan att hantera förändringar, utmaningar och fortsätta utvecklas”</a:t>
            </a:r>
          </a:p>
          <a:p>
            <a:pPr marL="0" indent="0">
              <a:buNone/>
            </a:pPr>
            <a:endParaRPr lang="sv-SE" dirty="0"/>
          </a:p>
          <a:p>
            <a:pPr marL="0" indent="0">
              <a:buNone/>
            </a:pPr>
            <a:endParaRPr lang="sv-SE" dirty="0"/>
          </a:p>
          <a:p>
            <a:pPr marL="0" indent="0">
              <a:buNone/>
            </a:pPr>
            <a:endParaRPr lang="sv-SE" dirty="0"/>
          </a:p>
        </p:txBody>
      </p:sp>
      <p:sp>
        <p:nvSpPr>
          <p:cNvPr id="5" name="Platshållare för bild 4">
            <a:extLst>
              <a:ext uri="{FF2B5EF4-FFF2-40B4-BE49-F238E27FC236}">
                <a16:creationId xmlns:a16="http://schemas.microsoft.com/office/drawing/2014/main" id="{D6ED3CA0-85C8-445C-BDF7-CD5367BA47A0}"/>
              </a:ext>
            </a:extLst>
          </p:cNvPr>
          <p:cNvSpPr>
            <a:spLocks noGrp="1"/>
          </p:cNvSpPr>
          <p:nvPr>
            <p:ph type="pic" sz="quarter" idx="13"/>
          </p:nvPr>
        </p:nvSpPr>
        <p:spPr/>
      </p:sp>
      <p:pic>
        <p:nvPicPr>
          <p:cNvPr id="7" name="Bildobjekt 6">
            <a:extLst>
              <a:ext uri="{FF2B5EF4-FFF2-40B4-BE49-F238E27FC236}">
                <a16:creationId xmlns:a16="http://schemas.microsoft.com/office/drawing/2014/main" id="{F4255852-58B4-475E-AF4C-48749AC2647B}"/>
              </a:ext>
            </a:extLst>
          </p:cNvPr>
          <p:cNvPicPr>
            <a:picLocks noChangeAspect="1"/>
          </p:cNvPicPr>
          <p:nvPr/>
        </p:nvPicPr>
        <p:blipFill>
          <a:blip r:embed="rId3"/>
          <a:stretch>
            <a:fillRect/>
          </a:stretch>
        </p:blipFill>
        <p:spPr>
          <a:xfrm>
            <a:off x="4568864" y="96786"/>
            <a:ext cx="4423918" cy="4503270"/>
          </a:xfrm>
          <a:prstGeom prst="rect">
            <a:avLst/>
          </a:prstGeom>
        </p:spPr>
      </p:pic>
      <p:sp>
        <p:nvSpPr>
          <p:cNvPr id="2" name="textruta 1">
            <a:extLst>
              <a:ext uri="{FF2B5EF4-FFF2-40B4-BE49-F238E27FC236}">
                <a16:creationId xmlns:a16="http://schemas.microsoft.com/office/drawing/2014/main" id="{6B36D7D6-7CE1-422B-AF4A-E4F972D65B2F}"/>
              </a:ext>
            </a:extLst>
          </p:cNvPr>
          <p:cNvSpPr txBox="1"/>
          <p:nvPr/>
        </p:nvSpPr>
        <p:spPr>
          <a:xfrm>
            <a:off x="2790266" y="2826484"/>
            <a:ext cx="1539688" cy="276999"/>
          </a:xfrm>
          <a:prstGeom prst="rect">
            <a:avLst/>
          </a:prstGeom>
          <a:noFill/>
        </p:spPr>
        <p:txBody>
          <a:bodyPr wrap="square" rtlCol="0">
            <a:spAutoFit/>
          </a:bodyPr>
          <a:lstStyle/>
          <a:p>
            <a:r>
              <a:rPr lang="sv-SE" sz="1200" dirty="0"/>
              <a:t>Källa: Winroth, 2022</a:t>
            </a:r>
          </a:p>
        </p:txBody>
      </p:sp>
    </p:spTree>
    <p:extLst>
      <p:ext uri="{BB962C8B-B14F-4D97-AF65-F5344CB8AC3E}">
        <p14:creationId xmlns:p14="http://schemas.microsoft.com/office/powerpoint/2010/main" val="146581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2F608300-850A-4C13-AC5D-A62F4C679D13}"/>
              </a:ext>
            </a:extLst>
          </p:cNvPr>
          <p:cNvPicPr>
            <a:picLocks noGrp="1" noChangeAspect="1"/>
          </p:cNvPicPr>
          <p:nvPr>
            <p:ph type="pic" sz="quarter" idx="13"/>
          </p:nvPr>
        </p:nvPicPr>
        <p:blipFill>
          <a:blip r:embed="rId3"/>
          <a:srcRect t="2560" b="2560"/>
          <a:stretch>
            <a:fillRect/>
          </a:stretch>
        </p:blipFill>
        <p:spPr>
          <a:xfrm>
            <a:off x="107951" y="83839"/>
            <a:ext cx="8927999" cy="4503270"/>
          </a:xfrm>
        </p:spPr>
      </p:pic>
      <p:sp>
        <p:nvSpPr>
          <p:cNvPr id="3" name="Platshållare för text 2">
            <a:extLst>
              <a:ext uri="{FF2B5EF4-FFF2-40B4-BE49-F238E27FC236}">
                <a16:creationId xmlns:a16="http://schemas.microsoft.com/office/drawing/2014/main" id="{4403B833-0E70-4185-9942-B9D672DB8808}"/>
              </a:ext>
            </a:extLst>
          </p:cNvPr>
          <p:cNvSpPr>
            <a:spLocks noGrp="1"/>
          </p:cNvSpPr>
          <p:nvPr>
            <p:ph type="body" sz="quarter" idx="14"/>
          </p:nvPr>
        </p:nvSpPr>
        <p:spPr>
          <a:xfrm>
            <a:off x="107951" y="3149041"/>
            <a:ext cx="8927999" cy="1438068"/>
          </a:xfrm>
        </p:spPr>
        <p:txBody>
          <a:bodyPr/>
          <a:lstStyle/>
          <a:p>
            <a:pPr>
              <a:spcBef>
                <a:spcPts val="0"/>
              </a:spcBef>
            </a:pPr>
            <a:r>
              <a:rPr lang="sv-SE" dirty="0"/>
              <a:t>DIALOGFRÅGA</a:t>
            </a:r>
          </a:p>
          <a:p>
            <a:pPr>
              <a:spcBef>
                <a:spcPts val="0"/>
              </a:spcBef>
            </a:pPr>
            <a:r>
              <a:rPr lang="sv-SE" dirty="0"/>
              <a:t>1. Vilka är våra viktigaste argument för att investera i hälsa</a:t>
            </a:r>
          </a:p>
          <a:p>
            <a:pPr>
              <a:spcBef>
                <a:spcPts val="0"/>
              </a:spcBef>
            </a:pPr>
            <a:r>
              <a:rPr lang="sv-SE" dirty="0"/>
              <a:t>proaktivt på vår arbetsplats?</a:t>
            </a:r>
          </a:p>
        </p:txBody>
      </p:sp>
      <p:sp>
        <p:nvSpPr>
          <p:cNvPr id="6" name="Ellips 5">
            <a:extLst>
              <a:ext uri="{FF2B5EF4-FFF2-40B4-BE49-F238E27FC236}">
                <a16:creationId xmlns:a16="http://schemas.microsoft.com/office/drawing/2014/main" id="{30E2435B-0B1D-4E31-BB52-C55A34F916D4}"/>
              </a:ext>
            </a:extLst>
          </p:cNvPr>
          <p:cNvSpPr/>
          <p:nvPr/>
        </p:nvSpPr>
        <p:spPr>
          <a:xfrm>
            <a:off x="193489" y="207308"/>
            <a:ext cx="1136277" cy="948018"/>
          </a:xfrm>
          <a:prstGeom prst="ellipse">
            <a:avLst/>
          </a:prstGeom>
          <a:solidFill>
            <a:srgbClr val="0073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t>Vara en förebild</a:t>
            </a:r>
          </a:p>
        </p:txBody>
      </p:sp>
      <p:sp>
        <p:nvSpPr>
          <p:cNvPr id="7" name="Ellips 6">
            <a:extLst>
              <a:ext uri="{FF2B5EF4-FFF2-40B4-BE49-F238E27FC236}">
                <a16:creationId xmlns:a16="http://schemas.microsoft.com/office/drawing/2014/main" id="{9BFA4DE0-3393-415F-BDE2-CE70D1FDD8BD}"/>
              </a:ext>
            </a:extLst>
          </p:cNvPr>
          <p:cNvSpPr/>
          <p:nvPr/>
        </p:nvSpPr>
        <p:spPr>
          <a:xfrm>
            <a:off x="1329766" y="676834"/>
            <a:ext cx="1042147" cy="880783"/>
          </a:xfrm>
          <a:prstGeom prst="ellipse">
            <a:avLst/>
          </a:prstGeom>
          <a:solidFill>
            <a:srgbClr val="0073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t>Hålla över tid</a:t>
            </a:r>
          </a:p>
        </p:txBody>
      </p:sp>
      <p:sp>
        <p:nvSpPr>
          <p:cNvPr id="9" name="Ellips 8">
            <a:extLst>
              <a:ext uri="{FF2B5EF4-FFF2-40B4-BE49-F238E27FC236}">
                <a16:creationId xmlns:a16="http://schemas.microsoft.com/office/drawing/2014/main" id="{B7C27C3F-6943-4C96-BE4C-7D582C8ED44A}"/>
              </a:ext>
            </a:extLst>
          </p:cNvPr>
          <p:cNvSpPr/>
          <p:nvPr/>
        </p:nvSpPr>
        <p:spPr>
          <a:xfrm>
            <a:off x="2178424" y="207888"/>
            <a:ext cx="1835524" cy="697005"/>
          </a:xfrm>
          <a:prstGeom prst="ellipse">
            <a:avLst/>
          </a:prstGeom>
          <a:solidFill>
            <a:srgbClr val="0073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t>Hög kvalitet på verksamheten</a:t>
            </a:r>
          </a:p>
        </p:txBody>
      </p:sp>
      <p:sp>
        <p:nvSpPr>
          <p:cNvPr id="10" name="Ellips 9">
            <a:extLst>
              <a:ext uri="{FF2B5EF4-FFF2-40B4-BE49-F238E27FC236}">
                <a16:creationId xmlns:a16="http://schemas.microsoft.com/office/drawing/2014/main" id="{2A3A0827-E883-483A-819E-6C8771881BCF}"/>
              </a:ext>
            </a:extLst>
          </p:cNvPr>
          <p:cNvSpPr/>
          <p:nvPr/>
        </p:nvSpPr>
        <p:spPr>
          <a:xfrm>
            <a:off x="4080513" y="457941"/>
            <a:ext cx="1568081" cy="697005"/>
          </a:xfrm>
          <a:prstGeom prst="ellipse">
            <a:avLst/>
          </a:prstGeom>
          <a:solidFill>
            <a:srgbClr val="0073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t>Attraktiv arbetsgivare</a:t>
            </a:r>
          </a:p>
        </p:txBody>
      </p:sp>
      <p:sp>
        <p:nvSpPr>
          <p:cNvPr id="8" name="Ellips 7">
            <a:extLst>
              <a:ext uri="{FF2B5EF4-FFF2-40B4-BE49-F238E27FC236}">
                <a16:creationId xmlns:a16="http://schemas.microsoft.com/office/drawing/2014/main" id="{53F1B3C6-82BE-4914-9C06-E3DA5A036191}"/>
              </a:ext>
            </a:extLst>
          </p:cNvPr>
          <p:cNvSpPr/>
          <p:nvPr/>
        </p:nvSpPr>
        <p:spPr>
          <a:xfrm>
            <a:off x="5843888" y="741450"/>
            <a:ext cx="1430617" cy="549088"/>
          </a:xfrm>
          <a:prstGeom prst="ellipse">
            <a:avLst/>
          </a:prstGeom>
          <a:solidFill>
            <a:srgbClr val="0073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t>Lönsamhet</a:t>
            </a:r>
          </a:p>
        </p:txBody>
      </p:sp>
      <p:sp>
        <p:nvSpPr>
          <p:cNvPr id="11" name="Ellips 10">
            <a:extLst>
              <a:ext uri="{FF2B5EF4-FFF2-40B4-BE49-F238E27FC236}">
                <a16:creationId xmlns:a16="http://schemas.microsoft.com/office/drawing/2014/main" id="{A8675D71-24C4-46F6-8D0E-C0D34E592796}"/>
              </a:ext>
            </a:extLst>
          </p:cNvPr>
          <p:cNvSpPr/>
          <p:nvPr/>
        </p:nvSpPr>
        <p:spPr>
          <a:xfrm>
            <a:off x="7279617" y="243475"/>
            <a:ext cx="1568081" cy="625830"/>
          </a:xfrm>
          <a:prstGeom prst="ellipse">
            <a:avLst/>
          </a:prstGeom>
          <a:solidFill>
            <a:srgbClr val="0073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t>Ökad trovärdighet</a:t>
            </a:r>
          </a:p>
        </p:txBody>
      </p:sp>
      <p:pic>
        <p:nvPicPr>
          <p:cNvPr id="12" name="Bildobjekt 11">
            <a:extLst>
              <a:ext uri="{FF2B5EF4-FFF2-40B4-BE49-F238E27FC236}">
                <a16:creationId xmlns:a16="http://schemas.microsoft.com/office/drawing/2014/main" id="{7959A810-C615-4833-B35B-92A42912586E}"/>
              </a:ext>
            </a:extLst>
          </p:cNvPr>
          <p:cNvPicPr>
            <a:picLocks noChangeAspect="1"/>
          </p:cNvPicPr>
          <p:nvPr/>
        </p:nvPicPr>
        <p:blipFill>
          <a:blip r:embed="rId4"/>
          <a:stretch>
            <a:fillRect/>
          </a:stretch>
        </p:blipFill>
        <p:spPr>
          <a:xfrm>
            <a:off x="7272489" y="2252382"/>
            <a:ext cx="1763461" cy="896659"/>
          </a:xfrm>
          <a:prstGeom prst="rect">
            <a:avLst/>
          </a:prstGeom>
        </p:spPr>
      </p:pic>
    </p:spTree>
    <p:extLst>
      <p:ext uri="{BB962C8B-B14F-4D97-AF65-F5344CB8AC3E}">
        <p14:creationId xmlns:p14="http://schemas.microsoft.com/office/powerpoint/2010/main" val="310312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8"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686B949-2E63-476F-969D-C4D8B417E823}"/>
              </a:ext>
            </a:extLst>
          </p:cNvPr>
          <p:cNvSpPr>
            <a:spLocks noGrp="1"/>
          </p:cNvSpPr>
          <p:nvPr>
            <p:ph type="title"/>
          </p:nvPr>
        </p:nvSpPr>
        <p:spPr>
          <a:xfrm>
            <a:off x="108000" y="96785"/>
            <a:ext cx="8928050" cy="955610"/>
          </a:xfrm>
        </p:spPr>
        <p:txBody>
          <a:bodyPr/>
          <a:lstStyle/>
          <a:p>
            <a:r>
              <a:rPr lang="sv-SE" dirty="0"/>
              <a:t>KASAM – känsla av sammanhang – är målet och visar vägen för hälsofrämjande arbete</a:t>
            </a:r>
          </a:p>
        </p:txBody>
      </p:sp>
      <p:pic>
        <p:nvPicPr>
          <p:cNvPr id="9" name="Bildobjekt 8">
            <a:extLst>
              <a:ext uri="{FF2B5EF4-FFF2-40B4-BE49-F238E27FC236}">
                <a16:creationId xmlns:a16="http://schemas.microsoft.com/office/drawing/2014/main" id="{1F5F4187-F480-4F78-8E9F-E9406E53A5B4}"/>
              </a:ext>
            </a:extLst>
          </p:cNvPr>
          <p:cNvPicPr>
            <a:picLocks noChangeAspect="1"/>
          </p:cNvPicPr>
          <p:nvPr/>
        </p:nvPicPr>
        <p:blipFill rotWithShape="1">
          <a:blip r:embed="rId3"/>
          <a:srcRect t="2480" b="1277"/>
          <a:stretch/>
        </p:blipFill>
        <p:spPr>
          <a:xfrm>
            <a:off x="4568915" y="1052395"/>
            <a:ext cx="4467135" cy="3548178"/>
          </a:xfrm>
          <a:prstGeom prst="rect">
            <a:avLst/>
          </a:prstGeom>
        </p:spPr>
      </p:pic>
      <p:cxnSp>
        <p:nvCxnSpPr>
          <p:cNvPr id="5" name="Rak pilkoppling 4">
            <a:extLst>
              <a:ext uri="{FF2B5EF4-FFF2-40B4-BE49-F238E27FC236}">
                <a16:creationId xmlns:a16="http://schemas.microsoft.com/office/drawing/2014/main" id="{DB76C874-11D1-4B68-893B-8E8ED7D14334}"/>
              </a:ext>
            </a:extLst>
          </p:cNvPr>
          <p:cNvCxnSpPr/>
          <p:nvPr/>
        </p:nvCxnSpPr>
        <p:spPr>
          <a:xfrm>
            <a:off x="749485" y="2820683"/>
            <a:ext cx="3153335"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1588A068-54C5-41CE-853D-A03547C19E40}"/>
              </a:ext>
            </a:extLst>
          </p:cNvPr>
          <p:cNvSpPr txBox="1"/>
          <p:nvPr/>
        </p:nvSpPr>
        <p:spPr>
          <a:xfrm>
            <a:off x="3703097" y="2887225"/>
            <a:ext cx="865818" cy="338554"/>
          </a:xfrm>
          <a:prstGeom prst="rect">
            <a:avLst/>
          </a:prstGeom>
          <a:noFill/>
        </p:spPr>
        <p:txBody>
          <a:bodyPr wrap="square" rtlCol="0">
            <a:spAutoFit/>
          </a:bodyPr>
          <a:lstStyle/>
          <a:p>
            <a:r>
              <a:rPr lang="sv-SE" sz="1600" dirty="0"/>
              <a:t>Ohälsa</a:t>
            </a:r>
          </a:p>
        </p:txBody>
      </p:sp>
      <p:sp>
        <p:nvSpPr>
          <p:cNvPr id="8" name="textruta 7">
            <a:extLst>
              <a:ext uri="{FF2B5EF4-FFF2-40B4-BE49-F238E27FC236}">
                <a16:creationId xmlns:a16="http://schemas.microsoft.com/office/drawing/2014/main" id="{5F738714-8EF5-4B76-8CBF-C34B0785B7C0}"/>
              </a:ext>
            </a:extLst>
          </p:cNvPr>
          <p:cNvSpPr txBox="1"/>
          <p:nvPr/>
        </p:nvSpPr>
        <p:spPr>
          <a:xfrm>
            <a:off x="324335" y="2887225"/>
            <a:ext cx="729277" cy="338554"/>
          </a:xfrm>
          <a:prstGeom prst="rect">
            <a:avLst/>
          </a:prstGeom>
          <a:noFill/>
        </p:spPr>
        <p:txBody>
          <a:bodyPr wrap="square" rtlCol="0">
            <a:spAutoFit/>
          </a:bodyPr>
          <a:lstStyle/>
          <a:p>
            <a:r>
              <a:rPr lang="sv-SE" sz="1600" dirty="0"/>
              <a:t>Hälsa</a:t>
            </a:r>
          </a:p>
        </p:txBody>
      </p:sp>
    </p:spTree>
    <p:extLst>
      <p:ext uri="{BB962C8B-B14F-4D97-AF65-F5344CB8AC3E}">
        <p14:creationId xmlns:p14="http://schemas.microsoft.com/office/powerpoint/2010/main" val="274321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720A61-4881-4728-B211-A1221BF0FD5A}"/>
              </a:ext>
            </a:extLst>
          </p:cNvPr>
          <p:cNvSpPr>
            <a:spLocks noGrp="1"/>
          </p:cNvSpPr>
          <p:nvPr>
            <p:ph type="title"/>
          </p:nvPr>
        </p:nvSpPr>
        <p:spPr/>
        <p:txBody>
          <a:bodyPr/>
          <a:lstStyle/>
          <a:p>
            <a:r>
              <a:rPr lang="sv-SE" dirty="0"/>
              <a:t>KASAM i arbetslivet</a:t>
            </a:r>
          </a:p>
        </p:txBody>
      </p:sp>
      <p:sp>
        <p:nvSpPr>
          <p:cNvPr id="5" name="Platshållare för text 3">
            <a:extLst>
              <a:ext uri="{FF2B5EF4-FFF2-40B4-BE49-F238E27FC236}">
                <a16:creationId xmlns:a16="http://schemas.microsoft.com/office/drawing/2014/main" id="{3BD285AB-FA1D-44BE-B834-3C5E71F7A5B7}"/>
              </a:ext>
            </a:extLst>
          </p:cNvPr>
          <p:cNvSpPr txBox="1">
            <a:spLocks/>
          </p:cNvSpPr>
          <p:nvPr/>
        </p:nvSpPr>
        <p:spPr>
          <a:xfrm>
            <a:off x="0" y="2496384"/>
            <a:ext cx="2068655" cy="797514"/>
          </a:xfrm>
          <a:prstGeom prst="rect">
            <a:avLst/>
          </a:prstGeom>
        </p:spPr>
        <p:txBody>
          <a:bodyPr vert="horz" lIns="288000" tIns="144000" rIns="288000" bIns="0" rtlCol="0">
            <a:noAutofit/>
          </a:bodyPr>
          <a:lst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sv-SE" sz="1600" dirty="0"/>
              <a:t>Kunskap om</a:t>
            </a:r>
          </a:p>
          <a:p>
            <a:pPr>
              <a:lnSpc>
                <a:spcPct val="100000"/>
              </a:lnSpc>
              <a:spcBef>
                <a:spcPts val="0"/>
              </a:spcBef>
            </a:pPr>
            <a:r>
              <a:rPr lang="sv-SE" sz="1600" dirty="0"/>
              <a:t>Feedback och återkoppling</a:t>
            </a:r>
          </a:p>
        </p:txBody>
      </p:sp>
      <p:sp>
        <p:nvSpPr>
          <p:cNvPr id="7" name="Rektangel: rundade hörn 6">
            <a:extLst>
              <a:ext uri="{FF2B5EF4-FFF2-40B4-BE49-F238E27FC236}">
                <a16:creationId xmlns:a16="http://schemas.microsoft.com/office/drawing/2014/main" id="{4962412A-93F6-4086-98BA-0E074E93DD7C}"/>
              </a:ext>
            </a:extLst>
          </p:cNvPr>
          <p:cNvSpPr/>
          <p:nvPr/>
        </p:nvSpPr>
        <p:spPr>
          <a:xfrm>
            <a:off x="385765" y="1275974"/>
            <a:ext cx="1733005" cy="797514"/>
          </a:xfrm>
          <a:prstGeom prst="roundRect">
            <a:avLst/>
          </a:prstGeom>
          <a:solidFill>
            <a:srgbClr val="007367"/>
          </a:solidFill>
          <a:ln>
            <a:solidFill>
              <a:srgbClr val="0073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t>Begriplighet</a:t>
            </a:r>
          </a:p>
        </p:txBody>
      </p:sp>
      <p:sp>
        <p:nvSpPr>
          <p:cNvPr id="8" name="Rektangel: rundade hörn 7">
            <a:extLst>
              <a:ext uri="{FF2B5EF4-FFF2-40B4-BE49-F238E27FC236}">
                <a16:creationId xmlns:a16="http://schemas.microsoft.com/office/drawing/2014/main" id="{08B421A9-BF9D-44DD-81A4-27BC5B3E8E19}"/>
              </a:ext>
            </a:extLst>
          </p:cNvPr>
          <p:cNvSpPr/>
          <p:nvPr/>
        </p:nvSpPr>
        <p:spPr>
          <a:xfrm>
            <a:off x="2500343" y="1275974"/>
            <a:ext cx="1733005" cy="797514"/>
          </a:xfrm>
          <a:prstGeom prst="roundRect">
            <a:avLst/>
          </a:prstGeom>
          <a:solidFill>
            <a:srgbClr val="007367"/>
          </a:solidFill>
          <a:ln>
            <a:solidFill>
              <a:srgbClr val="0073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t>Hanterbarhet</a:t>
            </a:r>
          </a:p>
        </p:txBody>
      </p:sp>
      <p:sp>
        <p:nvSpPr>
          <p:cNvPr id="9" name="Rektangel: rundade hörn 8">
            <a:extLst>
              <a:ext uri="{FF2B5EF4-FFF2-40B4-BE49-F238E27FC236}">
                <a16:creationId xmlns:a16="http://schemas.microsoft.com/office/drawing/2014/main" id="{09B01228-4201-4539-9CB2-F0E71B502704}"/>
              </a:ext>
            </a:extLst>
          </p:cNvPr>
          <p:cNvSpPr/>
          <p:nvPr/>
        </p:nvSpPr>
        <p:spPr>
          <a:xfrm>
            <a:off x="4614921" y="1275974"/>
            <a:ext cx="1733005" cy="797514"/>
          </a:xfrm>
          <a:prstGeom prst="roundRect">
            <a:avLst/>
          </a:prstGeom>
          <a:solidFill>
            <a:srgbClr val="007367"/>
          </a:solidFill>
          <a:ln>
            <a:solidFill>
              <a:srgbClr val="0073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t>Meningsfullhet</a:t>
            </a:r>
          </a:p>
        </p:txBody>
      </p:sp>
      <p:sp>
        <p:nvSpPr>
          <p:cNvPr id="10" name="Platshållare för text 3">
            <a:extLst>
              <a:ext uri="{FF2B5EF4-FFF2-40B4-BE49-F238E27FC236}">
                <a16:creationId xmlns:a16="http://schemas.microsoft.com/office/drawing/2014/main" id="{AEF5DDD2-853A-4BDC-82E9-D1FA3F6A5605}"/>
              </a:ext>
            </a:extLst>
          </p:cNvPr>
          <p:cNvSpPr txBox="1">
            <a:spLocks/>
          </p:cNvSpPr>
          <p:nvPr/>
        </p:nvSpPr>
        <p:spPr>
          <a:xfrm>
            <a:off x="2118770" y="2473399"/>
            <a:ext cx="2522909" cy="1291344"/>
          </a:xfrm>
          <a:prstGeom prst="rect">
            <a:avLst/>
          </a:prstGeom>
        </p:spPr>
        <p:txBody>
          <a:bodyPr vert="horz" lIns="288000" tIns="144000" rIns="288000" bIns="0" rtlCol="0">
            <a:noAutofit/>
          </a:bodyPr>
          <a:lst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sv-SE" sz="1600" dirty="0"/>
              <a:t>Resurser och stöd</a:t>
            </a:r>
          </a:p>
          <a:p>
            <a:pPr>
              <a:lnSpc>
                <a:spcPct val="100000"/>
              </a:lnSpc>
              <a:spcBef>
                <a:spcPts val="0"/>
              </a:spcBef>
            </a:pPr>
            <a:r>
              <a:rPr lang="sv-SE" sz="1600" dirty="0"/>
              <a:t>Påverkansmöjlighet</a:t>
            </a:r>
          </a:p>
          <a:p>
            <a:pPr>
              <a:lnSpc>
                <a:spcPct val="100000"/>
              </a:lnSpc>
              <a:spcBef>
                <a:spcPts val="0"/>
              </a:spcBef>
            </a:pPr>
            <a:r>
              <a:rPr lang="sv-SE" sz="1600" dirty="0"/>
              <a:t>Kompetens</a:t>
            </a:r>
          </a:p>
          <a:p>
            <a:pPr>
              <a:lnSpc>
                <a:spcPct val="100000"/>
              </a:lnSpc>
              <a:spcBef>
                <a:spcPts val="0"/>
              </a:spcBef>
            </a:pPr>
            <a:r>
              <a:rPr lang="sv-SE" sz="1600" dirty="0"/>
              <a:t>Ork</a:t>
            </a:r>
          </a:p>
          <a:p>
            <a:pPr marL="0" indent="0">
              <a:lnSpc>
                <a:spcPct val="100000"/>
              </a:lnSpc>
              <a:spcBef>
                <a:spcPts val="0"/>
              </a:spcBef>
              <a:buFont typeface="Arial" panose="020B0604020202020204" pitchFamily="34" charset="0"/>
              <a:buNone/>
            </a:pPr>
            <a:endParaRPr lang="sv-SE" sz="1600" dirty="0"/>
          </a:p>
        </p:txBody>
      </p:sp>
      <p:sp>
        <p:nvSpPr>
          <p:cNvPr id="11" name="Platshållare för text 3">
            <a:extLst>
              <a:ext uri="{FF2B5EF4-FFF2-40B4-BE49-F238E27FC236}">
                <a16:creationId xmlns:a16="http://schemas.microsoft.com/office/drawing/2014/main" id="{20A9D6F1-9FA3-4CE6-8ED2-FACB2C5EBA29}"/>
              </a:ext>
            </a:extLst>
          </p:cNvPr>
          <p:cNvSpPr txBox="1">
            <a:spLocks/>
          </p:cNvSpPr>
          <p:nvPr/>
        </p:nvSpPr>
        <p:spPr>
          <a:xfrm>
            <a:off x="4233348" y="2473399"/>
            <a:ext cx="2495309" cy="955610"/>
          </a:xfrm>
          <a:prstGeom prst="rect">
            <a:avLst/>
          </a:prstGeom>
        </p:spPr>
        <p:txBody>
          <a:bodyPr vert="horz" lIns="288000" tIns="144000" rIns="288000" bIns="0" rtlCol="0">
            <a:noAutofit/>
          </a:bodyPr>
          <a:lst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sv-SE" sz="1600" dirty="0"/>
              <a:t>Motivation</a:t>
            </a:r>
          </a:p>
          <a:p>
            <a:pPr>
              <a:lnSpc>
                <a:spcPct val="100000"/>
              </a:lnSpc>
              <a:spcBef>
                <a:spcPts val="0"/>
              </a:spcBef>
            </a:pPr>
            <a:r>
              <a:rPr lang="sv-SE" sz="1600" dirty="0"/>
              <a:t>Värderingar</a:t>
            </a:r>
          </a:p>
          <a:p>
            <a:pPr>
              <a:lnSpc>
                <a:spcPct val="100000"/>
              </a:lnSpc>
              <a:spcBef>
                <a:spcPts val="0"/>
              </a:spcBef>
            </a:pPr>
            <a:r>
              <a:rPr lang="sv-SE" sz="1600" dirty="0"/>
              <a:t>Positiva upplevelser</a:t>
            </a:r>
          </a:p>
        </p:txBody>
      </p:sp>
      <p:sp>
        <p:nvSpPr>
          <p:cNvPr id="12" name="textruta 11">
            <a:extLst>
              <a:ext uri="{FF2B5EF4-FFF2-40B4-BE49-F238E27FC236}">
                <a16:creationId xmlns:a16="http://schemas.microsoft.com/office/drawing/2014/main" id="{85C0890A-CA5A-4190-88ED-16BF4A38EA55}"/>
              </a:ext>
            </a:extLst>
          </p:cNvPr>
          <p:cNvSpPr txBox="1"/>
          <p:nvPr/>
        </p:nvSpPr>
        <p:spPr>
          <a:xfrm>
            <a:off x="385765" y="4184637"/>
            <a:ext cx="1539688" cy="276999"/>
          </a:xfrm>
          <a:prstGeom prst="rect">
            <a:avLst/>
          </a:prstGeom>
          <a:noFill/>
        </p:spPr>
        <p:txBody>
          <a:bodyPr wrap="square" rtlCol="0">
            <a:spAutoFit/>
          </a:bodyPr>
          <a:lstStyle/>
          <a:p>
            <a:r>
              <a:rPr lang="sv-SE" sz="1200" dirty="0"/>
              <a:t>Källa: Hansson, 2004</a:t>
            </a:r>
          </a:p>
        </p:txBody>
      </p:sp>
      <p:pic>
        <p:nvPicPr>
          <p:cNvPr id="13" name="Bildobjekt 12">
            <a:extLst>
              <a:ext uri="{FF2B5EF4-FFF2-40B4-BE49-F238E27FC236}">
                <a16:creationId xmlns:a16="http://schemas.microsoft.com/office/drawing/2014/main" id="{1EC64788-F8CB-4891-A7E2-7F75757AC66E}"/>
              </a:ext>
            </a:extLst>
          </p:cNvPr>
          <p:cNvPicPr>
            <a:picLocks noChangeAspect="1"/>
          </p:cNvPicPr>
          <p:nvPr/>
        </p:nvPicPr>
        <p:blipFill rotWithShape="1">
          <a:blip r:embed="rId3"/>
          <a:srcRect t="2480" b="1277"/>
          <a:stretch/>
        </p:blipFill>
        <p:spPr>
          <a:xfrm>
            <a:off x="6534565" y="96785"/>
            <a:ext cx="2495309" cy="1981986"/>
          </a:xfrm>
          <a:prstGeom prst="rect">
            <a:avLst/>
          </a:prstGeom>
        </p:spPr>
      </p:pic>
    </p:spTree>
    <p:extLst>
      <p:ext uri="{BB962C8B-B14F-4D97-AF65-F5344CB8AC3E}">
        <p14:creationId xmlns:p14="http://schemas.microsoft.com/office/powerpoint/2010/main" val="152913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933BFE19-E376-4D7C-8A4D-6AA9B67CB1A2}"/>
              </a:ext>
            </a:extLst>
          </p:cNvPr>
          <p:cNvPicPr>
            <a:picLocks noGrp="1" noChangeAspect="1"/>
          </p:cNvPicPr>
          <p:nvPr>
            <p:ph type="pic" sz="quarter" idx="13"/>
          </p:nvPr>
        </p:nvPicPr>
        <p:blipFill>
          <a:blip r:embed="rId3"/>
          <a:srcRect t="5160" b="5160"/>
          <a:stretch>
            <a:fillRect/>
          </a:stretch>
        </p:blipFill>
        <p:spPr/>
      </p:pic>
      <p:sp>
        <p:nvSpPr>
          <p:cNvPr id="3" name="Platshållare för text 2">
            <a:extLst>
              <a:ext uri="{FF2B5EF4-FFF2-40B4-BE49-F238E27FC236}">
                <a16:creationId xmlns:a16="http://schemas.microsoft.com/office/drawing/2014/main" id="{035A64FB-0514-4F1D-9C89-AC1703D1EC58}"/>
              </a:ext>
            </a:extLst>
          </p:cNvPr>
          <p:cNvSpPr>
            <a:spLocks noGrp="1"/>
          </p:cNvSpPr>
          <p:nvPr>
            <p:ph type="body" sz="quarter" idx="14"/>
          </p:nvPr>
        </p:nvSpPr>
        <p:spPr>
          <a:xfrm>
            <a:off x="107951" y="3400515"/>
            <a:ext cx="8927999" cy="1199541"/>
          </a:xfrm>
        </p:spPr>
        <p:txBody>
          <a:bodyPr/>
          <a:lstStyle/>
          <a:p>
            <a:r>
              <a:rPr lang="sv-SE" dirty="0"/>
              <a:t>DIALOGFRÅGA</a:t>
            </a:r>
          </a:p>
          <a:p>
            <a:r>
              <a:rPr lang="sv-SE" dirty="0"/>
              <a:t>2. Vad präglar en bra arbetsdag?</a:t>
            </a:r>
          </a:p>
        </p:txBody>
      </p:sp>
      <p:sp>
        <p:nvSpPr>
          <p:cNvPr id="6" name="Tankebubbla: moln 5">
            <a:extLst>
              <a:ext uri="{FF2B5EF4-FFF2-40B4-BE49-F238E27FC236}">
                <a16:creationId xmlns:a16="http://schemas.microsoft.com/office/drawing/2014/main" id="{6F5D3678-2E77-4171-A9C9-5E3E62EA674C}"/>
              </a:ext>
            </a:extLst>
          </p:cNvPr>
          <p:cNvSpPr/>
          <p:nvPr/>
        </p:nvSpPr>
        <p:spPr>
          <a:xfrm>
            <a:off x="6420972" y="174812"/>
            <a:ext cx="2528046" cy="1492623"/>
          </a:xfrm>
          <a:prstGeom prst="cloudCallou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7" name="Bildobjekt 6">
            <a:extLst>
              <a:ext uri="{FF2B5EF4-FFF2-40B4-BE49-F238E27FC236}">
                <a16:creationId xmlns:a16="http://schemas.microsoft.com/office/drawing/2014/main" id="{5BACDCBC-E5C5-4778-80E7-51E6D660DFF0}"/>
              </a:ext>
            </a:extLst>
          </p:cNvPr>
          <p:cNvPicPr>
            <a:picLocks noChangeAspect="1"/>
          </p:cNvPicPr>
          <p:nvPr/>
        </p:nvPicPr>
        <p:blipFill>
          <a:blip r:embed="rId4"/>
          <a:stretch>
            <a:fillRect/>
          </a:stretch>
        </p:blipFill>
        <p:spPr>
          <a:xfrm>
            <a:off x="6761892" y="483026"/>
            <a:ext cx="1559350" cy="949086"/>
          </a:xfrm>
          <a:prstGeom prst="rect">
            <a:avLst/>
          </a:prstGeom>
        </p:spPr>
      </p:pic>
    </p:spTree>
    <p:extLst>
      <p:ext uri="{BB962C8B-B14F-4D97-AF65-F5344CB8AC3E}">
        <p14:creationId xmlns:p14="http://schemas.microsoft.com/office/powerpoint/2010/main" val="40489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Motala kommun">
      <a:dk1>
        <a:srgbClr val="000000"/>
      </a:dk1>
      <a:lt1>
        <a:srgbClr val="FFFFFF"/>
      </a:lt1>
      <a:dk2>
        <a:srgbClr val="515151"/>
      </a:dk2>
      <a:lt2>
        <a:srgbClr val="E7E6E6"/>
      </a:lt2>
      <a:accent1>
        <a:srgbClr val="007FA3"/>
      </a:accent1>
      <a:accent2>
        <a:srgbClr val="007367"/>
      </a:accent2>
      <a:accent3>
        <a:srgbClr val="4E801F"/>
      </a:accent3>
      <a:accent4>
        <a:srgbClr val="CA3604"/>
      </a:accent4>
      <a:accent5>
        <a:srgbClr val="B52555"/>
      </a:accent5>
      <a:accent6>
        <a:srgbClr val="003C71"/>
      </a:accent6>
      <a:hlink>
        <a:srgbClr val="007FA3"/>
      </a:hlink>
      <a:folHlink>
        <a:srgbClr val="003C71"/>
      </a:folHlink>
    </a:clrScheme>
    <a:fontScheme name="Anpassat 1">
      <a:majorFont>
        <a:latin typeface="Barlow Semi Condensed Semi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5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otalakommun_test" id="{60392D21-73CE-4DE6-9890-5EF7B8BA69BD}" vid="{D347AD52-D9D7-4836-A5A9-4908D0480ED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Motalakommun</Template>
  <TotalTime>11648</TotalTime>
  <Words>2895</Words>
  <Application>Microsoft Office PowerPoint</Application>
  <PresentationFormat>Bildspel på skärmen (16:9)</PresentationFormat>
  <Paragraphs>271</Paragraphs>
  <Slides>14</Slides>
  <Notes>14</Notes>
  <HiddenSlides>1</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14</vt:i4>
      </vt:variant>
    </vt:vector>
  </HeadingPairs>
  <TitlesOfParts>
    <vt:vector size="20" baseType="lpstr">
      <vt:lpstr>Barlow Semi Condensed SemiBold</vt:lpstr>
      <vt:lpstr>Arial</vt:lpstr>
      <vt:lpstr>Calibri</vt:lpstr>
      <vt:lpstr>Barlow</vt:lpstr>
      <vt:lpstr>Barlow Semi Condensed</vt:lpstr>
      <vt:lpstr>Office-tema</vt:lpstr>
      <vt:lpstr>PowerPoint-presentation</vt:lpstr>
      <vt:lpstr>Instruktioner till dig som leder workshopen – Tema Hållbar arbetsglädje tillsammans </vt:lpstr>
      <vt:lpstr>PowerPoint-presentation</vt:lpstr>
      <vt:lpstr>PowerPoint-presentation</vt:lpstr>
      <vt:lpstr>Hälsa och hållbarhet</vt:lpstr>
      <vt:lpstr>PowerPoint-presentation</vt:lpstr>
      <vt:lpstr>KASAM – känsla av sammanhang – är målet och visar vägen för hälsofrämjande arbete</vt:lpstr>
      <vt:lpstr>KASAM i arbetslivet</vt:lpstr>
      <vt:lpstr>PowerPoint-presentation</vt:lpstr>
      <vt:lpstr>Alla har en roll – ansvar och möjlighet</vt:lpstr>
      <vt:lpstr>Konkretisera ett fokusområde</vt:lpstr>
      <vt:lpstr>Uppföljning</vt:lpstr>
      <vt:lpstr>Summering</vt:lpstr>
      <vt:lpstr>Utcheckning</vt:lpstr>
    </vt:vector>
  </TitlesOfParts>
  <Company>Motala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Frida Dufwenberg</dc:creator>
  <cp:lastModifiedBy>Karolina Krus</cp:lastModifiedBy>
  <cp:revision>286</cp:revision>
  <cp:lastPrinted>2024-01-22T08:42:50Z</cp:lastPrinted>
  <dcterms:created xsi:type="dcterms:W3CDTF">2020-03-09T13:56:37Z</dcterms:created>
  <dcterms:modified xsi:type="dcterms:W3CDTF">2025-10-24T15:23:32Z</dcterms:modified>
</cp:coreProperties>
</file>