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3"/>
  </p:notesMasterIdLst>
  <p:sldIdLst>
    <p:sldId id="257" r:id="rId2"/>
    <p:sldId id="274" r:id="rId3"/>
    <p:sldId id="355" r:id="rId4"/>
    <p:sldId id="297" r:id="rId5"/>
    <p:sldId id="258" r:id="rId6"/>
    <p:sldId id="260" r:id="rId7"/>
    <p:sldId id="289" r:id="rId8"/>
    <p:sldId id="259" r:id="rId9"/>
    <p:sldId id="267" r:id="rId10"/>
    <p:sldId id="261" r:id="rId11"/>
    <p:sldId id="272" r:id="rId12"/>
    <p:sldId id="290" r:id="rId13"/>
    <p:sldId id="268" r:id="rId14"/>
    <p:sldId id="292" r:id="rId15"/>
    <p:sldId id="293" r:id="rId16"/>
    <p:sldId id="276" r:id="rId17"/>
    <p:sldId id="296" r:id="rId18"/>
    <p:sldId id="279" r:id="rId19"/>
    <p:sldId id="280" r:id="rId20"/>
    <p:sldId id="295" r:id="rId21"/>
    <p:sldId id="356" r:id="rId22"/>
  </p:sldIdLst>
  <p:sldSz cx="9144000" cy="5143500" type="screen16x9"/>
  <p:notesSz cx="6858000" cy="9144000"/>
  <p:embeddedFontLst>
    <p:embeddedFont>
      <p:font typeface="Barlow" panose="00000500000000000000" pitchFamily="50" charset="0"/>
      <p:regular r:id="rId24"/>
      <p:bold r:id="rId25"/>
      <p:italic r:id="rId26"/>
      <p:boldItalic r:id="rId27"/>
    </p:embeddedFont>
    <p:embeddedFont>
      <p:font typeface="Barlow Semi Condensed" panose="00000506000000000000" pitchFamily="50" charset="0"/>
      <p:regular r:id="rId28"/>
    </p:embeddedFont>
    <p:embeddedFont>
      <p:font typeface="Barlow Semi Condensed SemiBold" panose="00000706000000000000" pitchFamily="50" charset="0"/>
      <p:bold r:id="rId29"/>
      <p:boldItalic r:id="rId30"/>
    </p:embeddedFont>
    <p:embeddedFont>
      <p:font typeface="Calibri" panose="020F0502020204030204" pitchFamily="34" charset="0"/>
      <p:regular r:id="rId31"/>
      <p:bold r:id="rId32"/>
      <p:italic r:id="rId33"/>
      <p:boldItalic r:id="rId34"/>
    </p:embeddedFont>
  </p:embeddedFontLst>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5" autoAdjust="0"/>
    <p:restoredTop sz="62222" autoAdjust="0"/>
  </p:normalViewPr>
  <p:slideViewPr>
    <p:cSldViewPr snapToGrid="0" snapToObjects="1">
      <p:cViewPr varScale="1">
        <p:scale>
          <a:sx n="94" d="100"/>
          <a:sy n="94" d="100"/>
        </p:scale>
        <p:origin x="18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399FD-1668-5540-8B3E-AC1846C65C45}" type="datetimeFigureOut">
              <a:rPr lang="sv-SE" smtClean="0"/>
              <a:t>2024-02-06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3E85A-D979-A147-889D-B48953FC0DD7}" type="slidenum">
              <a:rPr lang="sv-SE" smtClean="0"/>
              <a:t>‹#›</a:t>
            </a:fld>
            <a:endParaRPr lang="sv-SE"/>
          </a:p>
        </p:txBody>
      </p:sp>
    </p:spTree>
    <p:extLst>
      <p:ext uri="{BB962C8B-B14F-4D97-AF65-F5344CB8AC3E}">
        <p14:creationId xmlns:p14="http://schemas.microsoft.com/office/powerpoint/2010/main" val="393336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 </a:t>
            </a:r>
          </a:p>
          <a:p>
            <a:r>
              <a:rPr lang="sv-SE" i="1" dirty="0"/>
              <a:t>För att klicka på länkarna behöver du ha presentationen i ”visningsläge”</a:t>
            </a:r>
          </a:p>
          <a:p>
            <a:r>
              <a:rPr lang="sv-SE" i="1" dirty="0"/>
              <a:t>Alternativt är adresserna är följande:</a:t>
            </a:r>
          </a:p>
          <a:p>
            <a:endParaRPr lang="sv-SE" i="1" dirty="0"/>
          </a:p>
          <a:p>
            <a:r>
              <a:rPr lang="sv-SE" i="1" dirty="0"/>
              <a:t>https://www.sandahls.se/artiklar/2023/5/3/psykologisk-trygghet-nyckeln-till-framgngsrika-team</a:t>
            </a:r>
          </a:p>
          <a:p>
            <a:endParaRPr lang="sv-SE" i="1" dirty="0"/>
          </a:p>
          <a:p>
            <a:r>
              <a:rPr lang="sv-SE" i="1" dirty="0"/>
              <a:t>https://hejengagemang.se/konsten-att-ge-konstruktiv-feedback/</a:t>
            </a:r>
          </a:p>
          <a:p>
            <a:endParaRPr lang="sv-SE" i="1"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a:t>
            </a:fld>
            <a:endParaRPr lang="sv-SE"/>
          </a:p>
        </p:txBody>
      </p:sp>
    </p:spTree>
    <p:extLst>
      <p:ext uri="{BB962C8B-B14F-4D97-AF65-F5344CB8AC3E}">
        <p14:creationId xmlns:p14="http://schemas.microsoft.com/office/powerpoint/2010/main" val="3449769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r>
              <a:rPr lang="sv-SE" dirty="0"/>
              <a:t>Inom detta begrepp finns också korrigerande feedback.</a:t>
            </a:r>
          </a:p>
        </p:txBody>
      </p:sp>
      <p:sp>
        <p:nvSpPr>
          <p:cNvPr id="4" name="Platshållare för bildnummer 3"/>
          <p:cNvSpPr>
            <a:spLocks noGrp="1"/>
          </p:cNvSpPr>
          <p:nvPr>
            <p:ph type="sldNum" sz="quarter" idx="5"/>
          </p:nvPr>
        </p:nvSpPr>
        <p:spPr/>
        <p:txBody>
          <a:bodyPr/>
          <a:lstStyle/>
          <a:p>
            <a:fld id="{7383E85A-D979-A147-889D-B48953FC0DD7}" type="slidenum">
              <a:rPr lang="sv-SE" smtClean="0"/>
              <a:t>13</a:t>
            </a:fld>
            <a:endParaRPr lang="sv-SE"/>
          </a:p>
        </p:txBody>
      </p:sp>
    </p:spTree>
    <p:extLst>
      <p:ext uri="{BB962C8B-B14F-4D97-AF65-F5344CB8AC3E}">
        <p14:creationId xmlns:p14="http://schemas.microsoft.com/office/powerpoint/2010/main" val="604050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b="0" dirty="0"/>
              <a:t>Feedback betyder att ge återkoppling </a:t>
            </a:r>
            <a:r>
              <a:rPr lang="sv-SE" dirty="0"/>
              <a:t>till någon, det kan vara positiv feedback och konstruktiv feedback som är utvecklande. </a:t>
            </a:r>
          </a:p>
          <a:p>
            <a:pPr marL="0" indent="0">
              <a:buNone/>
            </a:pPr>
            <a:endParaRPr lang="sv-SE" dirty="0"/>
          </a:p>
          <a:p>
            <a:pPr marL="0" indent="0">
              <a:buNone/>
            </a:pPr>
            <a:r>
              <a:rPr lang="sv-SE" dirty="0"/>
              <a:t>Feedback är att ge återkoppling på </a:t>
            </a:r>
            <a:r>
              <a:rPr lang="sv-SE" b="0" i="1" dirty="0"/>
              <a:t>beteende</a:t>
            </a:r>
            <a:r>
              <a:rPr lang="sv-SE" b="0" dirty="0"/>
              <a:t>, </a:t>
            </a:r>
            <a:r>
              <a:rPr lang="sv-SE" dirty="0"/>
              <a:t>något vi gör, en handling, ett agerande dvs </a:t>
            </a:r>
            <a:r>
              <a:rPr lang="sv-SE" b="0" i="1" dirty="0"/>
              <a:t>något som vi kan förändra</a:t>
            </a:r>
            <a:r>
              <a:rPr lang="sv-SE" dirty="0"/>
              <a:t>. Ge inte feedback på någons personlighet.</a:t>
            </a:r>
          </a:p>
          <a:p>
            <a:pPr marL="0" indent="0">
              <a:buNone/>
            </a:pPr>
            <a:endParaRPr lang="sv-SE" dirty="0"/>
          </a:p>
          <a:p>
            <a:pPr marL="0" indent="0">
              <a:buNone/>
            </a:pPr>
            <a:r>
              <a:rPr lang="sv-SE" sz="1200" dirty="0"/>
              <a:t>Det handlar om att hjälpa varandra att lära och utvecklas. Oftast är vi inte medvetna om när vi gör något som påverkar någon annan negativt.</a:t>
            </a:r>
          </a:p>
          <a:p>
            <a:pPr marL="0" indent="0">
              <a:lnSpc>
                <a:spcPct val="100000"/>
              </a:lnSpc>
              <a:buNone/>
            </a:pPr>
            <a:r>
              <a:rPr lang="sv-SE" sz="1200" dirty="0"/>
              <a:t>Eller att någon annan blir försenad i sitt arbete pga. av vår sena leverans, eller att sättet vi utför arbetsuppgiften på får påverkan på andras möjlighet att utföra sina arbetsuppgifter etc.</a:t>
            </a:r>
          </a:p>
          <a:p>
            <a:pPr marL="0" indent="0">
              <a:buNone/>
            </a:pPr>
            <a:endParaRPr lang="sv-SE" sz="1200" dirty="0"/>
          </a:p>
          <a:p>
            <a:pPr marL="0" indent="0">
              <a:buNone/>
            </a:pPr>
            <a:r>
              <a:rPr lang="sv-SE" sz="1200" dirty="0"/>
              <a:t>Att ge konstruktiv feedback är ett sätt att visa omtanke om den andre, att hjälpa personen förstå hur dennes beteenden påverkar andra eller att lära nytt i arbetet.</a:t>
            </a:r>
          </a:p>
          <a:p>
            <a:pPr marL="0" indent="0">
              <a:buNone/>
            </a:pP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14</a:t>
            </a:fld>
            <a:endParaRPr lang="sv-SE"/>
          </a:p>
        </p:txBody>
      </p:sp>
    </p:spTree>
    <p:extLst>
      <p:ext uri="{BB962C8B-B14F-4D97-AF65-F5344CB8AC3E}">
        <p14:creationId xmlns:p14="http://schemas.microsoft.com/office/powerpoint/2010/main" val="137906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600" dirty="0"/>
              <a:t>STÖDTEXT:</a:t>
            </a:r>
          </a:p>
          <a:p>
            <a:pPr marL="0" indent="0">
              <a:buNone/>
            </a:pPr>
            <a:endParaRPr lang="sv-SE" sz="1600" dirty="0"/>
          </a:p>
          <a:p>
            <a:pPr marL="0" indent="0">
              <a:buNone/>
            </a:pPr>
            <a:r>
              <a:rPr lang="sv-SE" sz="1600" dirty="0"/>
              <a:t>Viktigt att förklara innebörden och ge exempel kring respektive steg, se nedan.</a:t>
            </a:r>
          </a:p>
          <a:p>
            <a:pPr marL="0" indent="0">
              <a:buNone/>
            </a:pPr>
            <a:endParaRPr lang="sv-SE" sz="1600" dirty="0"/>
          </a:p>
          <a:p>
            <a:pPr marL="0" indent="0">
              <a:lnSpc>
                <a:spcPct val="100000"/>
              </a:lnSpc>
              <a:buNone/>
            </a:pPr>
            <a:r>
              <a:rPr lang="sv-SE" sz="2000" dirty="0"/>
              <a:t>1. Jag budskap</a:t>
            </a:r>
          </a:p>
          <a:p>
            <a:pPr marL="0" indent="0">
              <a:lnSpc>
                <a:spcPct val="100000"/>
              </a:lnSpc>
              <a:buNone/>
            </a:pPr>
            <a:r>
              <a:rPr lang="sv-SE" sz="1600" dirty="0"/>
              <a:t>Grunden för att feedback ska uppfattas vänligt och inte uppfattas som en attack, är jag-budskap. Börja till exempel med att säga: </a:t>
            </a:r>
            <a:r>
              <a:rPr lang="sv-SE" sz="1600" i="1" dirty="0"/>
              <a:t>Jag har sett …</a:t>
            </a:r>
          </a:p>
          <a:p>
            <a:pPr marL="0" indent="0">
              <a:lnSpc>
                <a:spcPct val="100000"/>
              </a:lnSpc>
              <a:buNone/>
            </a:pPr>
            <a:endParaRPr lang="sv-SE" sz="1600" i="1" dirty="0"/>
          </a:p>
          <a:p>
            <a:pPr marL="0" indent="0">
              <a:lnSpc>
                <a:spcPct val="100000"/>
              </a:lnSpc>
              <a:buNone/>
            </a:pPr>
            <a:r>
              <a:rPr lang="sv-SE" sz="2000" dirty="0"/>
              <a:t>2. Den andres beteende</a:t>
            </a:r>
          </a:p>
          <a:p>
            <a:pPr marL="0" indent="0">
              <a:lnSpc>
                <a:spcPct val="100000"/>
              </a:lnSpc>
              <a:buNone/>
            </a:pPr>
            <a:r>
              <a:rPr lang="sv-SE" sz="1600" dirty="0"/>
              <a:t>Jag-budskapet följs direkt av den andres beteende. </a:t>
            </a:r>
            <a:r>
              <a:rPr lang="sv-SE" sz="1600" dirty="0">
                <a:solidFill>
                  <a:schemeClr val="tx1"/>
                </a:solidFill>
              </a:rPr>
              <a:t>Beskriv konkret vad personen gjorde/brukar göra och ta ett exempel på ett speciellt tillfälle när hen gjorde detta. Till exempel Jag hörde dig säga/såg dig göra (</a:t>
            </a:r>
            <a:r>
              <a:rPr lang="sv-SE" sz="1600" dirty="0"/>
              <a:t>Exempel: </a:t>
            </a:r>
            <a:r>
              <a:rPr lang="sv-SE" sz="1600" i="1" dirty="0"/>
              <a:t>Jag har sett mejlen du har skickat till mig. </a:t>
            </a:r>
            <a:r>
              <a:rPr lang="sv-SE" sz="1600" dirty="0"/>
              <a:t>Istället för: </a:t>
            </a:r>
            <a:r>
              <a:rPr lang="sv-SE" sz="1600" i="1" dirty="0"/>
              <a:t>Du skickar alldeles för många mejl till mig.</a:t>
            </a:r>
          </a:p>
          <a:p>
            <a:pPr marL="0" indent="0">
              <a:lnSpc>
                <a:spcPct val="100000"/>
              </a:lnSpc>
              <a:buNone/>
            </a:pPr>
            <a:endParaRPr lang="sv-SE" sz="1600" dirty="0"/>
          </a:p>
          <a:p>
            <a:pPr marL="0" indent="0">
              <a:lnSpc>
                <a:spcPct val="100000"/>
              </a:lnSpc>
              <a:buNone/>
            </a:pPr>
            <a:r>
              <a:rPr lang="sv-SE" sz="2000" dirty="0"/>
              <a:t>3. Bekräfta den positiva intentionen</a:t>
            </a:r>
          </a:p>
          <a:p>
            <a:pPr marL="0" indent="0">
              <a:lnSpc>
                <a:spcPct val="100000"/>
              </a:lnSpc>
              <a:buNone/>
            </a:pPr>
            <a:r>
              <a:rPr lang="sv-SE" sz="1600" dirty="0"/>
              <a:t>Leta efter och bekräfta den positiva intentionen som personen kan tänkas ha haft med beteendet. Det visar att vi sett och förstått att personen ville oss väl. Det skapar trygghet i relationen. De ville oss väl, precis som vi vill väl med återkopplingen. Exempel: </a:t>
            </a:r>
            <a:r>
              <a:rPr lang="sv-SE" sz="1600" i="1" dirty="0"/>
              <a:t>Jag uppskattar att du vill att alla ska få del av i din informationen och därför lägger med oss alla i mailtråden </a:t>
            </a:r>
            <a:r>
              <a:rPr lang="sv-SE" sz="1600" dirty="0"/>
              <a:t>Istället för: </a:t>
            </a:r>
            <a:r>
              <a:rPr lang="sv-SE" sz="1600" i="1" dirty="0"/>
              <a:t>Det är så störande med alla mejl du skickar som inte berör mig.</a:t>
            </a:r>
          </a:p>
          <a:p>
            <a:pPr marL="0" indent="0">
              <a:lnSpc>
                <a:spcPct val="100000"/>
              </a:lnSpc>
              <a:buNone/>
            </a:pPr>
            <a:endParaRPr lang="sv-SE" sz="1600" dirty="0"/>
          </a:p>
          <a:p>
            <a:pPr marL="0" indent="0">
              <a:buNone/>
            </a:pPr>
            <a:r>
              <a:rPr lang="sv-SE" sz="1600" dirty="0"/>
              <a:t>4.</a:t>
            </a:r>
            <a:r>
              <a:rPr lang="sv-SE" sz="1600" b="1" dirty="0"/>
              <a:t> </a:t>
            </a:r>
            <a:r>
              <a:rPr lang="sv-SE" sz="1600" dirty="0"/>
              <a:t>Min upplevelse/känsla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Fortsätt med jag-budskap och tala om vad du känner eller upplever. </a:t>
            </a:r>
            <a:r>
              <a:rPr lang="sv-SE" sz="1200" dirty="0">
                <a:solidFill>
                  <a:schemeClr val="tx1"/>
                </a:solidFill>
              </a:rPr>
              <a:t>Fortsätt med att sätta ord på vad som händer med dig när personen gör som den gör. Vad ger det för känslor, beteenden, konsekvenser eller resultat för dig?</a:t>
            </a:r>
          </a:p>
          <a:p>
            <a:pPr marL="0" indent="0">
              <a:lnSpc>
                <a:spcPct val="100000"/>
              </a:lnSpc>
              <a:buNone/>
            </a:pPr>
            <a:r>
              <a:rPr lang="sv-SE" sz="1200" dirty="0"/>
              <a:t>Exempel: </a:t>
            </a:r>
            <a:r>
              <a:rPr lang="sv-SE" sz="1200" i="1" dirty="0"/>
              <a:t>Det är bara det att jag blir så stressad av alla mejl. Jag har mycket just nu och har alldeles fullt upp med att ta in den information jag behöver känna till för att kunna sköta jobbet bra.</a:t>
            </a:r>
          </a:p>
          <a:p>
            <a:pPr marL="0" indent="0">
              <a:lnSpc>
                <a:spcPct val="100000"/>
              </a:lnSpc>
              <a:buNone/>
            </a:pPr>
            <a:endParaRPr lang="sv-SE" sz="1200" i="1" dirty="0"/>
          </a:p>
          <a:p>
            <a:pPr marL="0" indent="0">
              <a:lnSpc>
                <a:spcPct val="100000"/>
              </a:lnSpc>
              <a:buNone/>
            </a:pPr>
            <a:r>
              <a:rPr lang="sv-SE" sz="1600" dirty="0"/>
              <a:t>5. Önskemål</a:t>
            </a:r>
          </a:p>
          <a:p>
            <a:pPr marL="0" indent="0">
              <a:lnSpc>
                <a:spcPct val="100000"/>
              </a:lnSpc>
              <a:buNone/>
            </a:pPr>
            <a:r>
              <a:rPr lang="sv-SE" sz="1200" dirty="0"/>
              <a:t>Här gäller det att ställa en fråga om ett önskemål du har. Inte komma med krav eller kommando. Exempel: </a:t>
            </a:r>
            <a:r>
              <a:rPr lang="sv-SE" sz="1200" i="1" dirty="0"/>
              <a:t>Jag önskar att du inte lägger med mig på maillistor om jag inte är direkt berör av informationen.</a:t>
            </a:r>
          </a:p>
          <a:p>
            <a:pPr marL="0" indent="0">
              <a:lnSpc>
                <a:spcPct val="100000"/>
              </a:lnSpc>
              <a:buNone/>
            </a:pPr>
            <a:endParaRPr lang="sv-SE" sz="1200" i="1" dirty="0"/>
          </a:p>
          <a:p>
            <a:pPr marL="0" indent="0">
              <a:lnSpc>
                <a:spcPct val="100000"/>
              </a:lnSpc>
              <a:buNone/>
            </a:pPr>
            <a:endParaRPr lang="sv-SE" sz="1200" i="1" dirty="0"/>
          </a:p>
          <a:p>
            <a:r>
              <a:rPr lang="sv-SE" dirty="0"/>
              <a:t>Uppmana varandra att när en kollega kommer och beklagar sig över en annans kollegas beteende att stödja kollegan att ge återkoppling direkt till den det berör. Ta hjälp av detta stödmaterial. </a:t>
            </a:r>
          </a:p>
          <a:p>
            <a:endParaRPr lang="sv-SE" sz="1200" i="1" dirty="0"/>
          </a:p>
          <a:p>
            <a:r>
              <a:rPr lang="sv-SE" i="1" dirty="0">
                <a:solidFill>
                  <a:schemeClr val="tx1"/>
                </a:solidFill>
              </a:rPr>
              <a:t>Källor:</a:t>
            </a:r>
          </a:p>
          <a:p>
            <a:r>
              <a:rPr lang="sv-SE" i="1" dirty="0">
                <a:solidFill>
                  <a:schemeClr val="tx1"/>
                </a:solidFill>
              </a:rPr>
              <a:t>https://hejengagemang.se/</a:t>
            </a:r>
          </a:p>
          <a:p>
            <a:r>
              <a:rPr lang="sv-SE" i="1" dirty="0">
                <a:solidFill>
                  <a:schemeClr val="tx1"/>
                </a:solidFill>
              </a:rPr>
              <a:t>https://www.suntarbetsliv.se/</a:t>
            </a:r>
          </a:p>
        </p:txBody>
      </p:sp>
      <p:sp>
        <p:nvSpPr>
          <p:cNvPr id="4" name="Platshållare för bildnummer 3"/>
          <p:cNvSpPr>
            <a:spLocks noGrp="1"/>
          </p:cNvSpPr>
          <p:nvPr>
            <p:ph type="sldNum" sz="quarter" idx="5"/>
          </p:nvPr>
        </p:nvSpPr>
        <p:spPr/>
        <p:txBody>
          <a:bodyPr/>
          <a:lstStyle/>
          <a:p>
            <a:fld id="{7383E85A-D979-A147-889D-B48953FC0DD7}" type="slidenum">
              <a:rPr lang="sv-SE" smtClean="0"/>
              <a:t>15</a:t>
            </a:fld>
            <a:endParaRPr lang="sv-SE"/>
          </a:p>
        </p:txBody>
      </p:sp>
    </p:spTree>
    <p:extLst>
      <p:ext uri="{BB962C8B-B14F-4D97-AF65-F5344CB8AC3E}">
        <p14:creationId xmlns:p14="http://schemas.microsoft.com/office/powerpoint/2010/main" val="222335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16</a:t>
            </a:fld>
            <a:endParaRPr lang="sv-SE"/>
          </a:p>
        </p:txBody>
      </p:sp>
    </p:spTree>
    <p:extLst>
      <p:ext uri="{BB962C8B-B14F-4D97-AF65-F5344CB8AC3E}">
        <p14:creationId xmlns:p14="http://schemas.microsoft.com/office/powerpoint/2010/main" val="2961066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endParaRPr lang="sv-SE" dirty="0"/>
          </a:p>
          <a:p>
            <a:r>
              <a:rPr lang="sv-SE" dirty="0"/>
              <a:t>En viktigt del i lärande och utveckling på en arbetsplats är att uppmärksamma varandra för goda insatser och gott agerande. Kan ni skapa strukturer som gör att ni underlättar för varandra att ge återkoppling?</a:t>
            </a:r>
          </a:p>
          <a:p>
            <a:endParaRPr lang="sv-SE" dirty="0"/>
          </a:p>
          <a:p>
            <a:r>
              <a:rPr lang="sv-SE" dirty="0"/>
              <a:t>Reflektera i bikupor och dela med er av tips och idéer. Enas som grupp kring några eller något av förslagen som känns genomförbart. </a:t>
            </a:r>
          </a:p>
          <a:p>
            <a:endParaRPr lang="sv-SE" dirty="0"/>
          </a:p>
          <a:p>
            <a:r>
              <a:rPr lang="sv-SE" dirty="0"/>
              <a:t>Bestäm ett datum, förslagsvis en APT om några månader när ni följer upp om ni tillsammans om ni gjort det ni kom överens om. </a:t>
            </a:r>
          </a:p>
          <a:p>
            <a:r>
              <a:rPr lang="sv-SE" dirty="0"/>
              <a:t>Låt gärna någon berätta om en positiv återkoppling de fått. Kanske vill även den som gav feedbacken dela med sig kring det.</a:t>
            </a:r>
          </a:p>
          <a:p>
            <a:endParaRPr lang="sv-SE" dirty="0"/>
          </a:p>
          <a:p>
            <a:r>
              <a:rPr lang="sv-SE" dirty="0"/>
              <a:t>Ett sätt att skapa struktur: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Använd era möten som arena för feedback. Ha en uppskattande check-in eller check-ut: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Jag vill tacka gruppen för…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Jag uppskattar att vi…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I dag lärde jag mig…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I dag fick jag energi av…</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18</a:t>
            </a:fld>
            <a:endParaRPr lang="sv-SE"/>
          </a:p>
        </p:txBody>
      </p:sp>
    </p:spTree>
    <p:extLst>
      <p:ext uri="{BB962C8B-B14F-4D97-AF65-F5344CB8AC3E}">
        <p14:creationId xmlns:p14="http://schemas.microsoft.com/office/powerpoint/2010/main" val="1914028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endParaRPr lang="sv-SE" dirty="0"/>
          </a:p>
          <a:p>
            <a:r>
              <a:rPr lang="sv-SE" b="1" dirty="0"/>
              <a:t>Använd era möten som arena för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Denna uppskattningsövning relaterar till gruppen eller mötets syfte och önskade resultat.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Övningen kan ske på flera sätt. Låt gruppen fundera någon minut och dela återkopplingen till varandra fritt i gruppen. Eller låt varje person skriva ner något till kollegan som sitter till höger som denne får del av eller liknande upplägg.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Målet med detta möte var att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Du bidrog genom att….(handling/beteende)……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Vilket kommer att hjälpa oss att ….(effekt/resultat)……</a:t>
            </a:r>
          </a:p>
          <a:p>
            <a:endParaRPr lang="sv-SE" dirty="0"/>
          </a:p>
          <a:p>
            <a:r>
              <a:rPr lang="sv-SE" dirty="0"/>
              <a:t>Första gångerna kan det upplevas svårt och trevande, låt gärna någon som är mer trygg i detta föregå med gott exempel så kommer fler följa efter om övningen upprepas.</a:t>
            </a:r>
          </a:p>
          <a:p>
            <a:endParaRPr lang="sv-SE" dirty="0"/>
          </a:p>
          <a:p>
            <a:endParaRPr lang="sv-SE" dirty="0"/>
          </a:p>
          <a:p>
            <a:r>
              <a:rPr lang="sv-SE" i="1" dirty="0"/>
              <a:t>Källa: Gullstrand A. (2020) </a:t>
            </a:r>
            <a:r>
              <a:rPr lang="sv-SE" i="1" dirty="0" err="1"/>
              <a:t>Facilitera</a:t>
            </a:r>
            <a:r>
              <a:rPr lang="sv-SE" i="1" dirty="0"/>
              <a:t>. Liber AB</a:t>
            </a:r>
          </a:p>
        </p:txBody>
      </p:sp>
      <p:sp>
        <p:nvSpPr>
          <p:cNvPr id="4" name="Platshållare för bildnummer 3"/>
          <p:cNvSpPr>
            <a:spLocks noGrp="1"/>
          </p:cNvSpPr>
          <p:nvPr>
            <p:ph type="sldNum" sz="quarter" idx="5"/>
          </p:nvPr>
        </p:nvSpPr>
        <p:spPr/>
        <p:txBody>
          <a:bodyPr/>
          <a:lstStyle/>
          <a:p>
            <a:fld id="{7383E85A-D979-A147-889D-B48953FC0DD7}" type="slidenum">
              <a:rPr lang="sv-SE" smtClean="0"/>
              <a:t>19</a:t>
            </a:fld>
            <a:endParaRPr lang="sv-SE"/>
          </a:p>
        </p:txBody>
      </p:sp>
    </p:spTree>
    <p:extLst>
      <p:ext uri="{BB962C8B-B14F-4D97-AF65-F5344CB8AC3E}">
        <p14:creationId xmlns:p14="http://schemas.microsoft.com/office/powerpoint/2010/main" val="2434606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solidFill>
                  <a:srgbClr val="000000"/>
                </a:solidFill>
                <a:latin typeface="SourceSansPro-Light"/>
              </a:rPr>
              <a:t>Kontinuerliga avstämningar och feedback är nyckeln till att framgångsrikt styra och leda dina medarbetare mot högre engagemang, ökat välmående, mer utveckling</a:t>
            </a:r>
          </a:p>
          <a:p>
            <a:r>
              <a:rPr lang="sv-SE" sz="1200" dirty="0">
                <a:solidFill>
                  <a:srgbClr val="000000"/>
                </a:solidFill>
                <a:latin typeface="SourceSansPro-Light"/>
              </a:rPr>
              <a:t>och en högre måluppfyllelse. </a:t>
            </a:r>
            <a:r>
              <a:rPr lang="sv-SE" sz="1200" b="0" dirty="0">
                <a:solidFill>
                  <a:srgbClr val="2E9738"/>
                </a:solidFill>
                <a:latin typeface="SourceSansPro-Bold"/>
              </a:rPr>
              <a:t>En kontinuerlig uppföljning och återkoppling har visar sig öka produktiviteten med 25 %. </a:t>
            </a:r>
            <a:r>
              <a:rPr lang="sv-SE" sz="1200" dirty="0">
                <a:solidFill>
                  <a:srgbClr val="000000"/>
                </a:solidFill>
                <a:latin typeface="SourceSansPro-Light"/>
              </a:rPr>
              <a:t>Använd tex APT för att följa upp ert arbete, stämma av status både gällande aktiviteter, utveckling och utfall. Fira mål ni nått, utvärdera, gör justeringar och sätt nya mål och aktiviteter för kommande period. </a:t>
            </a:r>
          </a:p>
          <a:p>
            <a:endParaRPr lang="sv-SE" sz="1200" dirty="0">
              <a:solidFill>
                <a:srgbClr val="000000"/>
              </a:solidFill>
              <a:latin typeface="SourceSansPro-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rgbClr val="2E9738"/>
                </a:solidFill>
                <a:latin typeface="SourceSansPro-Bold"/>
              </a:rPr>
              <a:t>Genom att använda dig av metodiken enligt </a:t>
            </a:r>
            <a:r>
              <a:rPr lang="sv-SE" sz="1200" b="0" dirty="0" err="1">
                <a:solidFill>
                  <a:srgbClr val="2E9738"/>
                </a:solidFill>
                <a:latin typeface="SourceSansPro-Bold"/>
              </a:rPr>
              <a:t>after</a:t>
            </a:r>
            <a:r>
              <a:rPr lang="sv-SE" sz="1200" b="0" dirty="0">
                <a:solidFill>
                  <a:srgbClr val="2E9738"/>
                </a:solidFill>
                <a:latin typeface="SourceSansPro-Bold"/>
              </a:rPr>
              <a:t> action </a:t>
            </a:r>
            <a:r>
              <a:rPr lang="sv-SE" sz="1200" b="0" dirty="0" err="1">
                <a:solidFill>
                  <a:srgbClr val="2E9738"/>
                </a:solidFill>
                <a:latin typeface="SourceSansPro-Bold"/>
              </a:rPr>
              <a:t>reviews</a:t>
            </a:r>
            <a:r>
              <a:rPr lang="sv-SE" sz="1200" b="0" dirty="0">
                <a:solidFill>
                  <a:srgbClr val="2E9738"/>
                </a:solidFill>
                <a:latin typeface="SourceSansPro-Bold"/>
              </a:rPr>
              <a:t> (AAR) ökar du både målprogress, produktivitet och motivation.</a:t>
            </a:r>
          </a:p>
          <a:p>
            <a:endParaRPr lang="sv-SE" sz="1200" dirty="0">
              <a:solidFill>
                <a:srgbClr val="000000"/>
              </a:solidFill>
              <a:latin typeface="SourceSansPro-Light"/>
            </a:endParaRPr>
          </a:p>
          <a:p>
            <a:r>
              <a:rPr lang="sv-SE" sz="1200" dirty="0">
                <a:solidFill>
                  <a:srgbClr val="000000"/>
                </a:solidFill>
                <a:latin typeface="SourceSansPro-Light"/>
              </a:rPr>
              <a:t>AAR är enkelt och bygge på fyra frågor:</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 </a:t>
            </a:r>
          </a:p>
          <a:p>
            <a:r>
              <a:rPr lang="sv-SE" sz="1200" b="1" i="0" kern="1200" dirty="0">
                <a:solidFill>
                  <a:schemeClr val="tx1"/>
                </a:solidFill>
                <a:effectLst/>
                <a:latin typeface="+mn-lt"/>
                <a:ea typeface="+mn-ea"/>
                <a:cs typeface="+mn-cs"/>
              </a:rPr>
              <a:t>1. Vad var målet/intentionen med det vi gjorde?</a:t>
            </a:r>
          </a:p>
          <a:p>
            <a:r>
              <a:rPr lang="sv-SE" sz="1200" b="0" i="0" kern="1200" dirty="0">
                <a:solidFill>
                  <a:schemeClr val="tx1"/>
                </a:solidFill>
                <a:effectLst/>
                <a:latin typeface="+mn-lt"/>
                <a:ea typeface="+mn-ea"/>
                <a:cs typeface="+mn-cs"/>
              </a:rPr>
              <a:t>Det är inte alltid vi har ett uttalat mål i traditionell mening med det vi gör. Men det finns alltid en intention med det vi gör. Genom att tydliggöra intentionen kan vi å ena sidan följa upp om det vi gör leder till det vi vill och det är också ett bra sätt att göra det så viktiga ”</a:t>
            </a:r>
            <a:r>
              <a:rPr lang="sv-SE" sz="1200" b="0" i="0" kern="1200" dirty="0" err="1">
                <a:solidFill>
                  <a:schemeClr val="tx1"/>
                </a:solidFill>
                <a:effectLst/>
                <a:latin typeface="+mn-lt"/>
                <a:ea typeface="+mn-ea"/>
                <a:cs typeface="+mn-cs"/>
              </a:rPr>
              <a:t>varför”:et</a:t>
            </a:r>
            <a:r>
              <a:rPr lang="sv-SE" sz="1200" b="0" i="0" kern="1200" dirty="0">
                <a:solidFill>
                  <a:schemeClr val="tx1"/>
                </a:solidFill>
                <a:effectLst/>
                <a:latin typeface="+mn-lt"/>
                <a:ea typeface="+mn-ea"/>
                <a:cs typeface="+mn-cs"/>
              </a:rPr>
              <a:t> tydligt.</a:t>
            </a:r>
          </a:p>
          <a:p>
            <a:r>
              <a:rPr lang="sv-SE" sz="1200" b="0" i="0" kern="1200" dirty="0">
                <a:solidFill>
                  <a:schemeClr val="tx1"/>
                </a:solidFill>
                <a:effectLst/>
                <a:latin typeface="+mn-lt"/>
                <a:ea typeface="+mn-ea"/>
                <a:cs typeface="+mn-cs"/>
              </a:rPr>
              <a:t> </a:t>
            </a:r>
          </a:p>
          <a:p>
            <a:r>
              <a:rPr lang="sv-SE" sz="1200" b="1" i="0" kern="1200" dirty="0">
                <a:solidFill>
                  <a:schemeClr val="tx1"/>
                </a:solidFill>
                <a:effectLst/>
                <a:latin typeface="+mn-lt"/>
                <a:ea typeface="+mn-ea"/>
                <a:cs typeface="+mn-cs"/>
              </a:rPr>
              <a:t>2. Vad blev resultatet?</a:t>
            </a:r>
          </a:p>
          <a:p>
            <a:r>
              <a:rPr lang="sv-SE" sz="1200" b="0" i="0" kern="1200" dirty="0">
                <a:solidFill>
                  <a:schemeClr val="tx1"/>
                </a:solidFill>
                <a:effectLst/>
                <a:latin typeface="+mn-lt"/>
                <a:ea typeface="+mn-ea"/>
                <a:cs typeface="+mn-cs"/>
              </a:rPr>
              <a:t>Hur gick det – vilket blev utfallet? Uppfylldes målet eller intentionen vi hade? Uppnådde vi några andra effekter än de vi hade tänkt från början? Genom att reflektera över hur det gick så skapar vi en medvetenhet om vad det vi gjorde ledde till. Det är inte alltid vi har tydliga mätpunkter i allt som vi gör. Men det är inte alltid nödvändigt. Om vi har ett möte tillsammans kan vi också tillsammans reflektera över vilket resultat eller effekt som mötet ledde till. Var och en av oss kan reflektera över vår upplevelse av ett samtal med kunden, ett säljmöte eller en presentation vi haft.</a:t>
            </a:r>
          </a:p>
          <a:p>
            <a:r>
              <a:rPr lang="sv-SE" sz="1200" b="0" i="0" kern="1200" dirty="0">
                <a:solidFill>
                  <a:schemeClr val="tx1"/>
                </a:solidFill>
                <a:effectLst/>
                <a:latin typeface="+mn-lt"/>
                <a:ea typeface="+mn-ea"/>
                <a:cs typeface="+mn-cs"/>
              </a:rPr>
              <a:t> </a:t>
            </a:r>
          </a:p>
          <a:p>
            <a:r>
              <a:rPr lang="sv-SE" sz="1200" b="1" i="0" kern="1200" dirty="0">
                <a:solidFill>
                  <a:schemeClr val="tx1"/>
                </a:solidFill>
                <a:effectLst/>
                <a:latin typeface="+mn-lt"/>
                <a:ea typeface="+mn-ea"/>
                <a:cs typeface="+mn-cs"/>
              </a:rPr>
              <a:t>3. Vad gjorde vi bra och varför?</a:t>
            </a:r>
          </a:p>
          <a:p>
            <a:r>
              <a:rPr lang="sv-SE" sz="1200" b="0" i="0" kern="1200" dirty="0">
                <a:solidFill>
                  <a:schemeClr val="tx1"/>
                </a:solidFill>
                <a:effectLst/>
                <a:latin typeface="+mn-lt"/>
                <a:ea typeface="+mn-ea"/>
                <a:cs typeface="+mn-cs"/>
              </a:rPr>
              <a:t>Oavsett om resultatet blev det du önskade, bättre eller kanske sämre är det en framgångsnyckel att få koll det vi gjorde bra. Genom att koppla det till den intention vi hade satt upp och reflektera över vilka saker vi gjorde som ledde i önskad riktning kan vi skapa medvetenhet kring vad som leder oss i rätt riktning och vad vi gör bra. Vår hjärna är tyvärr inte vår bästa vän i det här fallet. De flesta av oss har mycket lättare att se vad vi gör mindre bra än det vi gör bra. Här kan en kollega hjälpa till (för vi har lättare att se vad andra gör bra än vad vi själva gör bra). Se till att det finns ett antal punkter under den här rubriken innan du tar nästa steg.</a:t>
            </a:r>
          </a:p>
          <a:p>
            <a:r>
              <a:rPr lang="sv-SE" sz="1200" b="0" i="0" kern="1200" dirty="0">
                <a:solidFill>
                  <a:schemeClr val="tx1"/>
                </a:solidFill>
                <a:effectLst/>
                <a:latin typeface="+mn-lt"/>
                <a:ea typeface="+mn-ea"/>
                <a:cs typeface="+mn-cs"/>
              </a:rPr>
              <a:t> </a:t>
            </a:r>
          </a:p>
          <a:p>
            <a:r>
              <a:rPr lang="sv-SE" sz="1200" b="1" i="0" kern="1200" dirty="0">
                <a:solidFill>
                  <a:schemeClr val="tx1"/>
                </a:solidFill>
                <a:effectLst/>
                <a:latin typeface="+mn-lt"/>
                <a:ea typeface="+mn-ea"/>
                <a:cs typeface="+mn-cs"/>
              </a:rPr>
              <a:t>4. Vad gjorde vi mindre bra och hur ändrar vi på det?</a:t>
            </a:r>
          </a:p>
          <a:p>
            <a:r>
              <a:rPr lang="sv-SE" sz="1200" b="0" i="0" kern="1200" dirty="0">
                <a:solidFill>
                  <a:schemeClr val="tx1"/>
                </a:solidFill>
                <a:effectLst/>
                <a:latin typeface="+mn-lt"/>
                <a:ea typeface="+mn-ea"/>
                <a:cs typeface="+mn-cs"/>
              </a:rPr>
              <a:t>Här tar vi upp det som vi gjorde som kanske inte ledde till intentionen eller det som inte funkade lika bra. Här är det viktigt att vi ser till att tänka till och tydliggöra hur vi ska justera det till en annan gång vi gör samma sak, eller en liknande sak. Lämna inte en förbättringspunkt utan att ha gjort tydligt hur ni vill justera det nästa gång. Det är genom att hitta små förbättringar som vi får till utveckling och lärande – så försök att göra det så konkret som möjligt och att komma ihåg ”lilla stegets kraft”.</a:t>
            </a:r>
          </a:p>
          <a:p>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Källa: Book J. Ledarutmaningen (2018)</a:t>
            </a:r>
          </a:p>
          <a:p>
            <a:endParaRPr lang="sv-SE" i="1"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20</a:t>
            </a:fld>
            <a:endParaRPr lang="sv-SE"/>
          </a:p>
        </p:txBody>
      </p:sp>
    </p:spTree>
    <p:extLst>
      <p:ext uri="{BB962C8B-B14F-4D97-AF65-F5344CB8AC3E}">
        <p14:creationId xmlns:p14="http://schemas.microsoft.com/office/powerpoint/2010/main" val="1986679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 för utskrift för att få med helheten på sida 15. </a:t>
            </a:r>
          </a:p>
        </p:txBody>
      </p:sp>
      <p:sp>
        <p:nvSpPr>
          <p:cNvPr id="4" name="Platshållare för bildnummer 3"/>
          <p:cNvSpPr>
            <a:spLocks noGrp="1"/>
          </p:cNvSpPr>
          <p:nvPr>
            <p:ph type="sldNum" sz="quarter" idx="5"/>
          </p:nvPr>
        </p:nvSpPr>
        <p:spPr/>
        <p:txBody>
          <a:bodyPr/>
          <a:lstStyle/>
          <a:p>
            <a:fld id="{7383E85A-D979-A147-889D-B48953FC0DD7}" type="slidenum">
              <a:rPr lang="sv-SE" smtClean="0"/>
              <a:t>21</a:t>
            </a:fld>
            <a:endParaRPr lang="sv-SE"/>
          </a:p>
        </p:txBody>
      </p:sp>
    </p:spTree>
    <p:extLst>
      <p:ext uri="{BB962C8B-B14F-4D97-AF65-F5344CB8AC3E}">
        <p14:creationId xmlns:p14="http://schemas.microsoft.com/office/powerpoint/2010/main" val="416448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Bilden är dold i visningsläge och innehållet är till för dig som chef som leder bildspelet.</a:t>
            </a:r>
          </a:p>
          <a:p>
            <a:endParaRPr lang="sv-SE" dirty="0"/>
          </a:p>
          <a:p>
            <a:r>
              <a:rPr lang="sv-SE" dirty="0"/>
              <a:t>Bilden illustrerar tema (bollarna) för implementering av medarbetarkompassen. Fokus för detta bildspel är feedback, feedback för utveckling.</a:t>
            </a:r>
          </a:p>
          <a:p>
            <a:endParaRPr lang="sv-SE" dirty="0"/>
          </a:p>
          <a:p>
            <a:r>
              <a:rPr lang="sv-SE" dirty="0"/>
              <a:t>Temat kopplar tydligast till förväntningarna i medarbetarkompassen</a:t>
            </a:r>
          </a:p>
          <a:p>
            <a:pPr marL="171450" indent="-171450">
              <a:buFontTx/>
              <a:buChar char="-"/>
            </a:pPr>
            <a:r>
              <a:rPr lang="sv-SE" dirty="0"/>
              <a:t>Ge feedback och ta emot återkoppling för att förbättra och utveckla arbetsgruppens samarbete</a:t>
            </a:r>
          </a:p>
          <a:p>
            <a:pPr marL="0" indent="0">
              <a:buFontTx/>
              <a:buNone/>
            </a:pPr>
            <a:endParaRPr lang="sv-SE" dirty="0"/>
          </a:p>
          <a:p>
            <a:r>
              <a:rPr lang="sv-SE" dirty="0"/>
              <a:t>Feedback är viktigt i allt utvecklingsarbete både individuellt och på gruppnivå. I din roll som chef är du en förebild genom att både ge och ta emot feedback.</a:t>
            </a:r>
          </a:p>
          <a:p>
            <a:endParaRPr lang="sv-SE" dirty="0">
              <a:highlight>
                <a:srgbClr val="FFFF00"/>
              </a:highlight>
            </a:endParaRP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a:t>
            </a:fld>
            <a:endParaRPr lang="sv-SE"/>
          </a:p>
        </p:txBody>
      </p:sp>
    </p:spTree>
    <p:extLst>
      <p:ext uri="{BB962C8B-B14F-4D97-AF65-F5344CB8AC3E}">
        <p14:creationId xmlns:p14="http://schemas.microsoft.com/office/powerpoint/2010/main" val="64276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endParaRPr lang="sv-SE" dirty="0"/>
          </a:p>
          <a:p>
            <a:r>
              <a:rPr lang="sv-SE" dirty="0"/>
              <a:t>I medarbetarkompassen tydliggörs att en viktig del i arbetet är att samarbeta med arbetskamrater och chef. För att utveckla och förbättra samarbetet är feedback en viktig del. </a:t>
            </a:r>
          </a:p>
          <a:p>
            <a:endParaRPr lang="sv-SE" dirty="0"/>
          </a:p>
          <a:p>
            <a:r>
              <a:rPr lang="sv-SE" dirty="0"/>
              <a:t>Att ge varandra återkoppling på väl utfört arbete, en bra insats på ett möte eller ett trevligt bemötande får oss att må bra och det är värdefullt för ett fortsatt gott samarbete. </a:t>
            </a:r>
          </a:p>
          <a:p>
            <a:endParaRPr lang="sv-SE" dirty="0"/>
          </a:p>
          <a:p>
            <a:r>
              <a:rPr lang="sv-SE" dirty="0"/>
              <a:t>Att berätta för varandra när vi tex har svårt att utföra våra arbetsuppgifter </a:t>
            </a:r>
            <a:r>
              <a:rPr lang="sv-SE" dirty="0" err="1"/>
              <a:t>pga</a:t>
            </a:r>
            <a:r>
              <a:rPr lang="sv-SE" dirty="0"/>
              <a:t> att kollegan ofta är försenad med sin arbetsuppgift är avgörande för att hjälpa kollegan att få en förståelse för att hen behöver anpassa sitt arbetssätt för att få det att fungera för andras arbetsuppgifter.</a:t>
            </a:r>
          </a:p>
          <a:p>
            <a:endParaRPr lang="sv-SE" dirty="0"/>
          </a:p>
          <a:p>
            <a:r>
              <a:rPr lang="sv-SE" dirty="0"/>
              <a:t>Koppling till medarbetarkompassen:</a:t>
            </a:r>
          </a:p>
          <a:p>
            <a:endParaRPr lang="sv-SE" dirty="0"/>
          </a:p>
          <a:p>
            <a:r>
              <a:rPr lang="sv-SE" dirty="0"/>
              <a:t>Som medarbetare förväntas vi ge </a:t>
            </a:r>
            <a:r>
              <a:rPr lang="sv-SE" i="1" dirty="0"/>
              <a:t>varandra</a:t>
            </a:r>
            <a:r>
              <a:rPr lang="sv-SE" dirty="0"/>
              <a:t> feedback som en del i att agera för utveckling.</a:t>
            </a:r>
          </a:p>
          <a:p>
            <a:pPr marL="171450" indent="-171450">
              <a:buFontTx/>
              <a:buChar char="-"/>
            </a:pPr>
            <a:r>
              <a:rPr lang="sv-SE" dirty="0"/>
              <a:t>Ge och ta emot återkoppling för att förbättra och utveckla arbetsgruppens samarbete.</a:t>
            </a:r>
          </a:p>
          <a:p>
            <a:pPr marL="171450" indent="-171450">
              <a:buFontTx/>
              <a:buChar char="-"/>
            </a:pPr>
            <a:endParaRPr lang="sv-SE" dirty="0"/>
          </a:p>
          <a:p>
            <a:pPr marL="0" indent="0">
              <a:buFontTx/>
              <a:buNone/>
            </a:pPr>
            <a:r>
              <a:rPr lang="sv-SE" dirty="0"/>
              <a:t>Det är också viktigt att se tillbaka på genomfört arbete, möte, händelser etc. för att lära av misstag och utveckla vårat gemensamma arbete. Under fördjupningsuppgifter finns övning (</a:t>
            </a:r>
            <a:r>
              <a:rPr lang="sv-SE" dirty="0" err="1"/>
              <a:t>After</a:t>
            </a:r>
            <a:r>
              <a:rPr lang="sv-SE" dirty="0"/>
              <a:t> action </a:t>
            </a:r>
            <a:r>
              <a:rPr lang="sv-SE" dirty="0" err="1"/>
              <a:t>reviews</a:t>
            </a:r>
            <a:r>
              <a:rPr lang="sv-SE" dirty="0"/>
              <a:t>) också för gemensam återkoppling för att tillsammans synliggöra problem och föreslå förbättringar.</a:t>
            </a:r>
          </a:p>
          <a:p>
            <a:pPr marL="0" indent="0">
              <a:buFontTx/>
              <a:buNone/>
            </a:pPr>
            <a:r>
              <a:rPr lang="sv-SE" dirty="0"/>
              <a:t> - vara nyskapande genom att ta egna initiativ, synliggöra problem och föreslå förbättringar.</a:t>
            </a:r>
          </a:p>
          <a:p>
            <a:pPr marL="0" indent="0">
              <a:buFontTx/>
              <a:buNone/>
            </a:pP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5</a:t>
            </a:fld>
            <a:endParaRPr lang="sv-SE"/>
          </a:p>
        </p:txBody>
      </p:sp>
    </p:spTree>
    <p:extLst>
      <p:ext uri="{BB962C8B-B14F-4D97-AF65-F5344CB8AC3E}">
        <p14:creationId xmlns:p14="http://schemas.microsoft.com/office/powerpoint/2010/main" val="138518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b="0" dirty="0"/>
              <a:t>Feedback betyder att ge återkoppling </a:t>
            </a:r>
            <a:r>
              <a:rPr lang="sv-SE" dirty="0"/>
              <a:t>till någon, det kan vara positiv feedback och konstruktiv feedback som är utvecklande. </a:t>
            </a:r>
          </a:p>
          <a:p>
            <a:pPr marL="0" indent="0">
              <a:buNone/>
            </a:pPr>
            <a:endParaRPr lang="sv-SE" dirty="0"/>
          </a:p>
          <a:p>
            <a:pPr marL="0" indent="0">
              <a:buNone/>
            </a:pPr>
            <a:r>
              <a:rPr lang="sv-SE" dirty="0"/>
              <a:t>Feedback är att ge återkoppling på </a:t>
            </a:r>
            <a:r>
              <a:rPr lang="sv-SE" b="0" i="1" dirty="0"/>
              <a:t>beteende</a:t>
            </a:r>
            <a:r>
              <a:rPr lang="sv-SE" dirty="0"/>
              <a:t>, något vi gör, en handling, ett agerande </a:t>
            </a:r>
            <a:r>
              <a:rPr lang="sv-SE" b="0" i="1" dirty="0"/>
              <a:t>dvs något som vi kan förändra</a:t>
            </a:r>
            <a:r>
              <a:rPr lang="sv-SE" dirty="0"/>
              <a:t>. Ge inte feedback på någons personlighet.</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6</a:t>
            </a:fld>
            <a:endParaRPr lang="sv-SE"/>
          </a:p>
        </p:txBody>
      </p:sp>
    </p:spTree>
    <p:extLst>
      <p:ext uri="{BB962C8B-B14F-4D97-AF65-F5344CB8AC3E}">
        <p14:creationId xmlns:p14="http://schemas.microsoft.com/office/powerpoint/2010/main" val="191414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att feedbacken ska mottas och bidra till utveckling och förståelse är det viktigt att vara konkret när vi ger återkopplingen.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materialet som följer kommer två delar att presenteras och framför allt ges möjlighet att träna på att ge och ta emot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Positiv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Utvecklande feedback</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7</a:t>
            </a:fld>
            <a:endParaRPr lang="sv-SE"/>
          </a:p>
        </p:txBody>
      </p:sp>
    </p:spTree>
    <p:extLst>
      <p:ext uri="{BB962C8B-B14F-4D97-AF65-F5344CB8AC3E}">
        <p14:creationId xmlns:p14="http://schemas.microsoft.com/office/powerpoint/2010/main" val="1343194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endParaRPr lang="sv-SE" dirty="0"/>
          </a:p>
          <a:p>
            <a:r>
              <a:rPr lang="sv-SE" dirty="0"/>
              <a:t>Var och en får fundera och därefter dela med varandra i bikupor. Låt bikuporna dela med sig av sina reflektioner till hela gruppen.</a:t>
            </a:r>
          </a:p>
          <a:p>
            <a:endParaRPr lang="sv-SE" dirty="0"/>
          </a:p>
          <a:p>
            <a:r>
              <a:rPr lang="sv-SE" dirty="0"/>
              <a:t>……………</a:t>
            </a:r>
          </a:p>
          <a:p>
            <a:endParaRPr lang="sv-SE" dirty="0"/>
          </a:p>
          <a:p>
            <a:r>
              <a:rPr lang="sv-SE" dirty="0"/>
              <a:t>Det kan upplevas svårt att ta emot både positiv och konstruktiv feedback.</a:t>
            </a:r>
          </a:p>
          <a:p>
            <a:endParaRPr lang="sv-SE" dirty="0"/>
          </a:p>
          <a:p>
            <a:r>
              <a:rPr lang="sv-SE" dirty="0"/>
              <a:t>Någon gång kanske vi har fått ett BRA! Och funderar på vad det var vi gjorde som var bra. </a:t>
            </a:r>
          </a:p>
          <a:p>
            <a:r>
              <a:rPr lang="sv-SE" dirty="0"/>
              <a:t>Någon gång har vi fått föra att Du är så…. Dvs någon har påstått något om hur vi är och vi blir osäkra och funderar över vad person ville säga med det…</a:t>
            </a:r>
          </a:p>
          <a:p>
            <a:endParaRPr lang="sv-SE" dirty="0"/>
          </a:p>
          <a:p>
            <a:r>
              <a:rPr lang="sv-SE" dirty="0"/>
              <a:t>När vi ger feedback till varandra är det viktigt att vi gör det på något personen har möjlighet att förändra. Någon är introvert och någon annan social, det kan vi inte förändra. Men vi kan träna på beteenden, skapa förutsättningar och få förståelse för varandra oavsett vilken personlighet vi har. Det är våra handlingar, vårat agerande och våra beteenden vi kan utveckla och förändra, det är dessa vi kan ge feedback på.</a:t>
            </a:r>
          </a:p>
        </p:txBody>
      </p:sp>
      <p:sp>
        <p:nvSpPr>
          <p:cNvPr id="4" name="Platshållare för bildnummer 3"/>
          <p:cNvSpPr>
            <a:spLocks noGrp="1"/>
          </p:cNvSpPr>
          <p:nvPr>
            <p:ph type="sldNum" sz="quarter" idx="5"/>
          </p:nvPr>
        </p:nvSpPr>
        <p:spPr/>
        <p:txBody>
          <a:bodyPr/>
          <a:lstStyle/>
          <a:p>
            <a:fld id="{7383E85A-D979-A147-889D-B48953FC0DD7}" type="slidenum">
              <a:rPr lang="sv-SE" smtClean="0"/>
              <a:t>8</a:t>
            </a:fld>
            <a:endParaRPr lang="sv-SE"/>
          </a:p>
        </p:txBody>
      </p:sp>
    </p:spTree>
    <p:extLst>
      <p:ext uri="{BB962C8B-B14F-4D97-AF65-F5344CB8AC3E}">
        <p14:creationId xmlns:p14="http://schemas.microsoft.com/office/powerpoint/2010/main" val="1606482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10</a:t>
            </a:fld>
            <a:endParaRPr lang="sv-SE"/>
          </a:p>
        </p:txBody>
      </p:sp>
    </p:spTree>
    <p:extLst>
      <p:ext uri="{BB962C8B-B14F-4D97-AF65-F5344CB8AC3E}">
        <p14:creationId xmlns:p14="http://schemas.microsoft.com/office/powerpoint/2010/main" val="240302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Att ge feedback till varandra är ett utmärkt sätt att utveckla och stärka relationen till en arbetskamrat. För att feedbacken ska få bäst utvecklande effekt är det viktigt att inte bara säga det gjorde du bra. Ett bra sätt att ge positiv feedback är att jobba med Jag-budskap och också försöka beskriva vad kollegans agerande, handling, beteende får för god effekt. </a:t>
            </a:r>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11</a:t>
            </a:fld>
            <a:endParaRPr lang="sv-SE"/>
          </a:p>
        </p:txBody>
      </p:sp>
    </p:spTree>
    <p:extLst>
      <p:ext uri="{BB962C8B-B14F-4D97-AF65-F5344CB8AC3E}">
        <p14:creationId xmlns:p14="http://schemas.microsoft.com/office/powerpoint/2010/main" val="2721051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u="none" strike="noStrike" kern="1200" baseline="0" dirty="0">
                <a:solidFill>
                  <a:schemeClr val="tx1"/>
                </a:solidFill>
                <a:latin typeface="+mn-lt"/>
                <a:ea typeface="+mn-ea"/>
                <a:cs typeface="+mn-cs"/>
              </a:rPr>
              <a:t>STÖDTEXT:</a:t>
            </a:r>
          </a:p>
          <a:p>
            <a:endParaRPr lang="sv-SE" sz="1200" b="1"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TRÄNA PÅ ATT GE POSITIV FEEDBACK</a:t>
            </a:r>
            <a:endParaRPr lang="sv-SE" sz="1200" b="0" i="0" u="none" strike="noStrike" kern="1200" baseline="0" dirty="0">
              <a:solidFill>
                <a:schemeClr val="tx1"/>
              </a:solidFill>
              <a:latin typeface="+mn-lt"/>
              <a:ea typeface="+mn-ea"/>
              <a:cs typeface="+mn-cs"/>
            </a:endParaRP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Att ge feedback till varandra är ett utmärkt sätt att utveckla och stärka relationen till en arbetskamrat eller dem vi lever nära</a:t>
            </a:r>
          </a:p>
          <a:p>
            <a:r>
              <a:rPr lang="sv-SE" sz="1200" b="0" i="0" u="none" strike="noStrike" kern="1200" baseline="0" dirty="0">
                <a:solidFill>
                  <a:schemeClr val="tx1"/>
                </a:solidFill>
                <a:latin typeface="+mn-lt"/>
                <a:ea typeface="+mn-ea"/>
                <a:cs typeface="+mn-cs"/>
              </a:rPr>
              <a:t>tillsammans med. I den här övningen får deltagarna öva på att ge varandra positiv feedback med hjälp av Jag-budskap.</a:t>
            </a:r>
          </a:p>
          <a:p>
            <a:r>
              <a:rPr lang="sv-SE" sz="1200" b="0" i="0" u="none" strike="noStrike" kern="1200" baseline="0" dirty="0">
                <a:solidFill>
                  <a:schemeClr val="tx1"/>
                </a:solidFill>
                <a:latin typeface="+mn-lt"/>
                <a:ea typeface="+mn-ea"/>
                <a:cs typeface="+mn-cs"/>
              </a:rPr>
              <a:t>Ett syfte är också att få reflektera över hur det är att ta emot feedback.</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Instruktion</a:t>
            </a:r>
          </a:p>
          <a:p>
            <a:r>
              <a:rPr lang="sv-SE" sz="1200" b="0" i="0" u="none" strike="noStrike" kern="1200" baseline="0" dirty="0">
                <a:solidFill>
                  <a:schemeClr val="tx1"/>
                </a:solidFill>
                <a:latin typeface="+mn-lt"/>
                <a:ea typeface="+mn-ea"/>
                <a:cs typeface="+mn-cs"/>
              </a:rPr>
              <a:t>Övningen lämpar sig bäst i par eller i smågrupper om 3-4 personer, där medarbetarna har träffats och arbetat ihop ett tag. En</a:t>
            </a:r>
          </a:p>
          <a:p>
            <a:r>
              <a:rPr lang="sv-SE" sz="1200" b="0" i="0" u="none" strike="noStrike" kern="1200" baseline="0" dirty="0">
                <a:solidFill>
                  <a:schemeClr val="tx1"/>
                </a:solidFill>
                <a:latin typeface="+mn-lt"/>
                <a:ea typeface="+mn-ea"/>
                <a:cs typeface="+mn-cs"/>
              </a:rPr>
              <a:t>viss trygghet i gruppen är bra. Deltagarna ska få ge positiv feedback till varandra i sina smågrupper genom att beskriva vad personen gör</a:t>
            </a:r>
          </a:p>
          <a:p>
            <a:r>
              <a:rPr lang="sv-SE" sz="1200" b="0" i="0" u="none" strike="noStrike" kern="1200" baseline="0" dirty="0">
                <a:solidFill>
                  <a:schemeClr val="tx1"/>
                </a:solidFill>
                <a:latin typeface="+mn-lt"/>
                <a:ea typeface="+mn-ea"/>
                <a:cs typeface="+mn-cs"/>
              </a:rPr>
              <a:t>som är bra, vad den som ger feedback känner då och vad som händer med den som ger feedback. </a:t>
            </a:r>
          </a:p>
          <a:p>
            <a:r>
              <a:rPr lang="sv-SE" sz="1200" b="0" i="0" u="none" strike="noStrike" kern="1200" baseline="0" dirty="0">
                <a:solidFill>
                  <a:schemeClr val="tx1"/>
                </a:solidFill>
                <a:latin typeface="+mn-lt"/>
                <a:ea typeface="+mn-ea"/>
                <a:cs typeface="+mn-cs"/>
              </a:rPr>
              <a:t>Metoden som används kallas för Jag-budskap för att budskapet ska gå fram så klart och tydligt som möjligt.</a:t>
            </a:r>
          </a:p>
          <a:p>
            <a:endParaRPr lang="sv-SE" sz="1200" b="1"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Jag-budskap</a:t>
            </a:r>
          </a:p>
          <a:p>
            <a:r>
              <a:rPr lang="sv-SE" sz="1200" b="0" i="0" u="none" strike="noStrike" kern="1200" baseline="0" dirty="0">
                <a:solidFill>
                  <a:schemeClr val="tx1"/>
                </a:solidFill>
                <a:latin typeface="+mn-lt"/>
                <a:ea typeface="+mn-ea"/>
                <a:cs typeface="+mn-cs"/>
              </a:rPr>
              <a:t>Jag-budskap handlar i korthet om att ta ett tydligt eget ansvar för den feedback man ger någon annan. Den som</a:t>
            </a:r>
          </a:p>
          <a:p>
            <a:r>
              <a:rPr lang="sv-SE" sz="1200" b="0" i="0" u="none" strike="noStrike" kern="1200" baseline="0" dirty="0">
                <a:solidFill>
                  <a:schemeClr val="tx1"/>
                </a:solidFill>
                <a:latin typeface="+mn-lt"/>
                <a:ea typeface="+mn-ea"/>
                <a:cs typeface="+mn-cs"/>
              </a:rPr>
              <a:t>ger feedback använder ordet </a:t>
            </a:r>
            <a:r>
              <a:rPr lang="sv-SE" sz="1200" b="0" i="1" u="none" strike="noStrike" kern="1200" baseline="0" dirty="0">
                <a:solidFill>
                  <a:schemeClr val="tx1"/>
                </a:solidFill>
                <a:latin typeface="+mn-lt"/>
                <a:ea typeface="+mn-ea"/>
                <a:cs typeface="+mn-cs"/>
              </a:rPr>
              <a:t>jag </a:t>
            </a:r>
            <a:r>
              <a:rPr lang="sv-SE" sz="1200" b="0" i="0" u="none" strike="noStrike" kern="1200" baseline="0" dirty="0">
                <a:solidFill>
                  <a:schemeClr val="tx1"/>
                </a:solidFill>
                <a:latin typeface="+mn-lt"/>
                <a:ea typeface="+mn-ea"/>
                <a:cs typeface="+mn-cs"/>
              </a:rPr>
              <a:t>i stället för </a:t>
            </a:r>
            <a:r>
              <a:rPr lang="sv-SE" sz="1200" b="0" i="1" u="none" strike="noStrike" kern="1200" baseline="0" dirty="0">
                <a:solidFill>
                  <a:schemeClr val="tx1"/>
                </a:solidFill>
                <a:latin typeface="+mn-lt"/>
                <a:ea typeface="+mn-ea"/>
                <a:cs typeface="+mn-cs"/>
              </a:rPr>
              <a:t>vi </a:t>
            </a:r>
            <a:r>
              <a:rPr lang="sv-SE" sz="1200" b="0" i="0" u="none" strike="noStrike" kern="1200" baseline="0" dirty="0">
                <a:solidFill>
                  <a:schemeClr val="tx1"/>
                </a:solidFill>
                <a:latin typeface="+mn-lt"/>
                <a:ea typeface="+mn-ea"/>
                <a:cs typeface="+mn-cs"/>
              </a:rPr>
              <a:t>eller </a:t>
            </a:r>
            <a:r>
              <a:rPr lang="sv-SE" sz="1200" b="0" i="1" u="none" strike="noStrike" kern="1200" baseline="0" dirty="0">
                <a:solidFill>
                  <a:schemeClr val="tx1"/>
                </a:solidFill>
                <a:latin typeface="+mn-lt"/>
                <a:ea typeface="+mn-ea"/>
                <a:cs typeface="+mn-cs"/>
              </a:rPr>
              <a:t>man </a:t>
            </a:r>
            <a:r>
              <a:rPr lang="sv-SE" sz="1200" b="0" i="0" u="none" strike="noStrike" kern="1200" baseline="0" dirty="0">
                <a:solidFill>
                  <a:schemeClr val="tx1"/>
                </a:solidFill>
                <a:latin typeface="+mn-lt"/>
                <a:ea typeface="+mn-ea"/>
                <a:cs typeface="+mn-cs"/>
              </a:rPr>
              <a:t>som skapar osäkerhet om vem/vilka som tycker detta. I Jag-budskap handlar feedbacken om beteenden, vad den som ger feedback upplever när den andre gör detta och vad beteendet medför för den som ger feedback.</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Stegen i ett Jag-budskap:</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1. När du…</a:t>
            </a:r>
          </a:p>
          <a:p>
            <a:r>
              <a:rPr lang="sv-SE" sz="1200" b="0" i="0" u="none" strike="noStrike" kern="1200" baseline="0" dirty="0">
                <a:solidFill>
                  <a:schemeClr val="tx1"/>
                </a:solidFill>
                <a:latin typeface="+mn-lt"/>
                <a:ea typeface="+mn-ea"/>
                <a:cs typeface="+mn-cs"/>
              </a:rPr>
              <a:t>Beskriv vad personen gjorde och referera gärna till ett konkret tillfälle när personen gjorde/brukar göra detta. Det blir ännu lättare att ta till sig feedbacken då.</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2. Så kände jag…</a:t>
            </a:r>
          </a:p>
          <a:p>
            <a:r>
              <a:rPr lang="sv-SE" sz="1200" b="0" i="0" u="none" strike="noStrike" kern="1200" baseline="0" dirty="0">
                <a:solidFill>
                  <a:schemeClr val="tx1"/>
                </a:solidFill>
                <a:latin typeface="+mn-lt"/>
                <a:ea typeface="+mn-ea"/>
                <a:cs typeface="+mn-cs"/>
              </a:rPr>
              <a:t>Formulera vad det är du känner när personen gör det du beskrev ovan.</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3. Och det gjorde att jag…</a:t>
            </a:r>
          </a:p>
          <a:p>
            <a:r>
              <a:rPr lang="sv-SE" sz="1200" b="0" i="0" u="none" strike="noStrike" kern="1200" baseline="0" dirty="0">
                <a:solidFill>
                  <a:schemeClr val="tx1"/>
                </a:solidFill>
                <a:latin typeface="+mn-lt"/>
                <a:ea typeface="+mn-ea"/>
                <a:cs typeface="+mn-cs"/>
              </a:rPr>
              <a:t>Fortsätt med att sätta ord på vad som händer med dig när personen gör som hon/han gör. Har personens</a:t>
            </a:r>
          </a:p>
          <a:p>
            <a:r>
              <a:rPr lang="sv-SE" sz="1200" b="0" i="0" u="none" strike="noStrike" kern="1200" baseline="0" dirty="0">
                <a:solidFill>
                  <a:schemeClr val="tx1"/>
                </a:solidFill>
                <a:latin typeface="+mn-lt"/>
                <a:ea typeface="+mn-ea"/>
                <a:cs typeface="+mn-cs"/>
              </a:rPr>
              <a:t>beteende betydelse för hur du själv beter dig? Vilka konsekvenser eller resultat får personens beteende för dig?</a:t>
            </a:r>
          </a:p>
          <a:p>
            <a:endParaRPr lang="sv-SE" sz="1200" b="0" i="0" u="none" strike="noStrike" kern="1200" baseline="0" dirty="0">
              <a:solidFill>
                <a:schemeClr val="tx1"/>
              </a:solidFill>
              <a:latin typeface="+mn-lt"/>
              <a:ea typeface="+mn-ea"/>
              <a:cs typeface="+mn-cs"/>
            </a:endParaRPr>
          </a:p>
          <a:p>
            <a:r>
              <a:rPr lang="sv-SE" i="1" dirty="0">
                <a:solidFill>
                  <a:schemeClr val="tx1"/>
                </a:solidFill>
              </a:rPr>
              <a:t>Källor:</a:t>
            </a:r>
          </a:p>
          <a:p>
            <a:r>
              <a:rPr lang="sv-SE" i="1" dirty="0">
                <a:solidFill>
                  <a:schemeClr val="tx1"/>
                </a:solidFill>
              </a:rPr>
              <a:t>https://hejengagemang.se/</a:t>
            </a:r>
          </a:p>
          <a:p>
            <a:r>
              <a:rPr lang="sv-SE" i="1" dirty="0">
                <a:solidFill>
                  <a:schemeClr val="tx1"/>
                </a:solidFill>
              </a:rPr>
              <a:t>https://www.suntarbetsliv.se/</a:t>
            </a:r>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12</a:t>
            </a:fld>
            <a:endParaRPr lang="sv-SE"/>
          </a:p>
        </p:txBody>
      </p:sp>
    </p:spTree>
    <p:extLst>
      <p:ext uri="{BB962C8B-B14F-4D97-AF65-F5344CB8AC3E}">
        <p14:creationId xmlns:p14="http://schemas.microsoft.com/office/powerpoint/2010/main" val="2810274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kapit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12" name="Platshållare för bildnummer 11">
            <a:extLst>
              <a:ext uri="{FF2B5EF4-FFF2-40B4-BE49-F238E27FC236}">
                <a16:creationId xmlns:a16="http://schemas.microsoft.com/office/drawing/2014/main" id="{775F9B0C-A857-FD47-9E6A-6B189286224D}"/>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508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ida ros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5">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3246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ida mörk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E2A4141-BB01-A44B-A36A-DDCC017DE6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1F60A8D8-C29B-BD4F-9703-46D4DF81620C}"/>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1FDFAAE1-6E29-0148-ADFA-5051572A23FB}"/>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D08D41C6-9E97-8A4D-AF25-9D09C2924F6F}"/>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1736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sida mörkblå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6">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668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sida med bild">
    <p:spTree>
      <p:nvGrpSpPr>
        <p:cNvPr id="1" name=""/>
        <p:cNvGrpSpPr/>
        <p:nvPr/>
      </p:nvGrpSpPr>
      <p:grpSpPr>
        <a:xfrm>
          <a:off x="0" y="0"/>
          <a:ext cx="0" cy="0"/>
          <a:chOff x="0" y="0"/>
          <a:chExt cx="0" cy="0"/>
        </a:xfrm>
      </p:grpSpPr>
      <p:sp>
        <p:nvSpPr>
          <p:cNvPr id="13"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5"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dirty="0"/>
              <a:t>Klicka här för att ändra format</a:t>
            </a:r>
          </a:p>
        </p:txBody>
      </p:sp>
      <p:sp>
        <p:nvSpPr>
          <p:cNvPr id="3" name="Platshållare för bildnummer 2">
            <a:extLst>
              <a:ext uri="{FF2B5EF4-FFF2-40B4-BE49-F238E27FC236}">
                <a16:creationId xmlns:a16="http://schemas.microsoft.com/office/drawing/2014/main" id="{CFA8AB5F-8283-704B-8175-BDAD60322C0D}"/>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8"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644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sida utan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dirty="0"/>
              <a:t>Klicka här för att ändra format</a:t>
            </a:r>
          </a:p>
        </p:txBody>
      </p:sp>
      <p:sp>
        <p:nvSpPr>
          <p:cNvPr id="2" name="Platshållare för bildnummer 1">
            <a:extLst>
              <a:ext uri="{FF2B5EF4-FFF2-40B4-BE49-F238E27FC236}">
                <a16:creationId xmlns:a16="http://schemas.microsoft.com/office/drawing/2014/main" id="{E951F9E6-216A-284C-A962-DDB966D293F1}"/>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4"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6544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sida vit med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0"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a:t>Klicka här för att ändra format</a:t>
            </a:r>
            <a:endParaRPr lang="sv-SE" dirty="0"/>
          </a:p>
        </p:txBody>
      </p:sp>
      <p:sp>
        <p:nvSpPr>
          <p:cNvPr id="11"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1287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ida vit utan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a:t>Klicka här för att ändra format</a:t>
            </a:r>
            <a:endParaRPr lang="sv-SE" dirty="0"/>
          </a:p>
        </p:txBody>
      </p:sp>
      <p:sp>
        <p:nvSpPr>
          <p:cNvPr id="7"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019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kapitelsid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1">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07528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mörk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96A80BCA-10E4-3D4F-981A-599BF66529B9}"/>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737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sida mörk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2">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781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sida 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71CF116D-D6FD-2341-8E95-7AF53214E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2D96E855-D81C-FD4E-821D-8119E720C4F5}"/>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86AFEE12-C57C-C849-9CA0-D161E46B71F6}"/>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17E29388-6420-C642-8680-B8F1A1BA77FA}"/>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6747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sida 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3">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48229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oran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C98D89CE-7826-B14C-BF8A-238E77183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628151F3-50A2-D840-9B47-BD97EF66A4FB}"/>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3EAB990B-538E-C844-A743-D37037929723}"/>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A057CA41-9427-5C48-BFDF-BE8DD649018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40307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orange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4">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1055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61A0DCB3-20C5-6047-A3E7-B5C87AEA3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B7FCFCCF-0D4D-5D4A-81BC-E5E6A080EF0D}"/>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D5679DD8-BB91-7F47-81E3-C0D1EE57AD1F}"/>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F1AA71C8-1FE0-7047-8EA9-63602B03A75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32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105C11B-CC1E-3849-9B7A-37EA9405FFA8}"/>
              </a:ext>
            </a:extLst>
          </p:cNvPr>
          <p:cNvSpPr/>
          <p:nvPr userDrawn="1"/>
        </p:nvSpPr>
        <p:spPr>
          <a:xfrm>
            <a:off x="108000" y="102393"/>
            <a:ext cx="8928000" cy="450327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2" name="Platshållare för rubrik 1">
            <a:extLst>
              <a:ext uri="{FF2B5EF4-FFF2-40B4-BE49-F238E27FC236}">
                <a16:creationId xmlns:a16="http://schemas.microsoft.com/office/drawing/2014/main" id="{3CC9E82B-5733-9048-BE26-E951DA9D00F7}"/>
              </a:ext>
            </a:extLst>
          </p:cNvPr>
          <p:cNvSpPr>
            <a:spLocks noGrp="1"/>
          </p:cNvSpPr>
          <p:nvPr>
            <p:ph type="title"/>
          </p:nvPr>
        </p:nvSpPr>
        <p:spPr>
          <a:xfrm>
            <a:off x="107999" y="102393"/>
            <a:ext cx="8927999" cy="900000"/>
          </a:xfrm>
          <a:prstGeom prst="rect">
            <a:avLst/>
          </a:prstGeom>
        </p:spPr>
        <p:txBody>
          <a:bodyPr vert="horz" lIns="288000" tIns="0" rIns="28800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394C773-AEA7-7546-9D46-9CF883B784B0}"/>
              </a:ext>
            </a:extLst>
          </p:cNvPr>
          <p:cNvSpPr>
            <a:spLocks noGrp="1"/>
          </p:cNvSpPr>
          <p:nvPr>
            <p:ph type="body" idx="1"/>
          </p:nvPr>
        </p:nvSpPr>
        <p:spPr>
          <a:xfrm>
            <a:off x="107997" y="1002393"/>
            <a:ext cx="8927998" cy="3603270"/>
          </a:xfrm>
          <a:prstGeom prst="rect">
            <a:avLst/>
          </a:prstGeom>
        </p:spPr>
        <p:txBody>
          <a:bodyPr vert="horz" lIns="288000" tIns="144000" rIns="28800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FE8C26DD-2866-334B-AD6A-61665D77E0BB}"/>
              </a:ext>
            </a:extLst>
          </p:cNvPr>
          <p:cNvSpPr>
            <a:spLocks noGrp="1"/>
          </p:cNvSpPr>
          <p:nvPr>
            <p:ph type="sldNum" sz="quarter" idx="4"/>
          </p:nvPr>
        </p:nvSpPr>
        <p:spPr>
          <a:xfrm>
            <a:off x="4290817" y="4764055"/>
            <a:ext cx="562357" cy="215444"/>
          </a:xfrm>
          <a:prstGeom prst="rect">
            <a:avLst/>
          </a:prstGeom>
        </p:spPr>
        <p:txBody>
          <a:bodyPr vert="horz" wrap="square" lIns="91440" tIns="45720" rIns="91440" bIns="45720" rtlCol="0" anchor="ctr">
            <a:spAutoFit/>
          </a:bodyPr>
          <a:lstStyle>
            <a:lvl1pPr algn="ctr">
              <a:defRPr sz="800">
                <a:solidFill>
                  <a:schemeClr val="tx1">
                    <a:tint val="75000"/>
                  </a:schemeClr>
                </a:solidFill>
                <a:latin typeface="Barlow" pitchFamily="2" charset="77"/>
              </a:defRPr>
            </a:lvl1pPr>
          </a:lstStyle>
          <a:p>
            <a:fld id="{DD7EE01C-7D4D-3049-8107-6C261A7D8CF8}" type="slidenum">
              <a:rPr lang="sv-SE" smtClean="0"/>
              <a:pPr/>
              <a:t>‹#›</a:t>
            </a:fld>
            <a:endParaRPr lang="sv-SE" dirty="0"/>
          </a:p>
        </p:txBody>
      </p:sp>
      <p:sp>
        <p:nvSpPr>
          <p:cNvPr id="7" name="textruta 6">
            <a:extLst>
              <a:ext uri="{FF2B5EF4-FFF2-40B4-BE49-F238E27FC236}">
                <a16:creationId xmlns:a16="http://schemas.microsoft.com/office/drawing/2014/main" id="{49736CD7-D0A6-3541-9784-6959D6FD5147}"/>
              </a:ext>
            </a:extLst>
          </p:cNvPr>
          <p:cNvSpPr txBox="1"/>
          <p:nvPr userDrawn="1"/>
        </p:nvSpPr>
        <p:spPr>
          <a:xfrm>
            <a:off x="107996" y="4802528"/>
            <a:ext cx="741257" cy="138499"/>
          </a:xfrm>
          <a:prstGeom prst="rect">
            <a:avLst/>
          </a:prstGeom>
          <a:noFill/>
        </p:spPr>
        <p:txBody>
          <a:bodyPr wrap="none" lIns="288000" tIns="0" rIns="0" bIns="0" rtlCol="0" anchor="ctr" anchorCtr="0">
            <a:spAutoFit/>
          </a:bodyPr>
          <a:lstStyle/>
          <a:p>
            <a:r>
              <a:rPr lang="sv-SE" sz="900" b="0" i="0" dirty="0">
                <a:latin typeface="Barlow Semi Condensed SemiBold" pitchFamily="2" charset="77"/>
              </a:rPr>
              <a:t>motala.se</a:t>
            </a:r>
          </a:p>
        </p:txBody>
      </p:sp>
      <p:pic>
        <p:nvPicPr>
          <p:cNvPr id="11" name="Bild 10">
            <a:extLst>
              <a:ext uri="{FF2B5EF4-FFF2-40B4-BE49-F238E27FC236}">
                <a16:creationId xmlns:a16="http://schemas.microsoft.com/office/drawing/2014/main" id="{F56319D0-4C8A-814E-BBF3-103251DA5B7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084571" y="4697385"/>
            <a:ext cx="663429" cy="360000"/>
          </a:xfrm>
          <a:prstGeom prst="rect">
            <a:avLst/>
          </a:prstGeom>
        </p:spPr>
      </p:pic>
      <p:pic>
        <p:nvPicPr>
          <p:cNvPr id="26" name="Bild 25">
            <a:extLst>
              <a:ext uri="{FF2B5EF4-FFF2-40B4-BE49-F238E27FC236}">
                <a16:creationId xmlns:a16="http://schemas.microsoft.com/office/drawing/2014/main" id="{784DDFEA-86B9-0A41-B46D-1D1572E81FA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220873" y="2352782"/>
            <a:ext cx="3816646" cy="2252881"/>
          </a:xfrm>
          <a:prstGeom prst="rect">
            <a:avLst/>
          </a:prstGeom>
        </p:spPr>
      </p:pic>
    </p:spTree>
    <p:extLst>
      <p:ext uri="{BB962C8B-B14F-4D97-AF65-F5344CB8AC3E}">
        <p14:creationId xmlns:p14="http://schemas.microsoft.com/office/powerpoint/2010/main" val="3346754496"/>
      </p:ext>
    </p:extLst>
  </p:cSld>
  <p:clrMap bg1="lt1" tx1="dk1" bg2="lt2" tx2="dk2" accent1="accent1" accent2="accent2" accent3="accent3" accent4="accent4" accent5="accent5" accent6="accent6" hlink="hlink" folHlink="folHlink"/>
  <p:sldLayoutIdLst>
    <p:sldLayoutId id="2147483672" r:id="rId1"/>
    <p:sldLayoutId id="2147483660" r:id="rId2"/>
    <p:sldLayoutId id="2147483666" r:id="rId3"/>
    <p:sldLayoutId id="2147483676" r:id="rId4"/>
    <p:sldLayoutId id="2147483667" r:id="rId5"/>
    <p:sldLayoutId id="2147483678" r:id="rId6"/>
    <p:sldLayoutId id="2147483668" r:id="rId7"/>
    <p:sldLayoutId id="2147483679" r:id="rId8"/>
    <p:sldLayoutId id="2147483669" r:id="rId9"/>
    <p:sldLayoutId id="2147483680" r:id="rId10"/>
    <p:sldLayoutId id="2147483670" r:id="rId11"/>
    <p:sldLayoutId id="2147483681" r:id="rId12"/>
    <p:sldLayoutId id="2147483665" r:id="rId13"/>
    <p:sldLayoutId id="2147483671" r:id="rId14"/>
    <p:sldLayoutId id="2147483677" r:id="rId15"/>
    <p:sldLayoutId id="2147483675" r:id="rId16"/>
  </p:sldLayoutIdLst>
  <p:hf sldNum="0" hdr="0" ftr="0" dt="0"/>
  <p:txStyles>
    <p:titleStyle>
      <a:lvl1pPr algn="l" defTabSz="685800" rtl="0" eaLnBrk="1" latinLnBrk="0" hangingPunct="1">
        <a:lnSpc>
          <a:spcPct val="90000"/>
        </a:lnSpc>
        <a:spcBef>
          <a:spcPct val="0"/>
        </a:spcBef>
        <a:buNone/>
        <a:defRPr sz="2800" b="0" i="0" kern="1200">
          <a:solidFill>
            <a:schemeClr val="tx1"/>
          </a:solidFill>
          <a:latin typeface="Barlow Semi Condensed SemiBold" pitchFamily="2" charset="77"/>
          <a:ea typeface="+mj-ea"/>
          <a:cs typeface="+mj-cs"/>
        </a:defRPr>
      </a:lvl1pPr>
    </p:titleStyle>
    <p:body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sandahls.se/artiklar/2023/5/3/psykologisk-trygghet-nyckeln-till-framgngsrika-team"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hyperlink" Target="https://hejengagemang.se/konsten-att-ge-konstruktiv-feedbac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1C7D9CF-0350-4B18-852E-40278382A30D}"/>
              </a:ext>
            </a:extLst>
          </p:cNvPr>
          <p:cNvSpPr>
            <a:spLocks noGrp="1"/>
          </p:cNvSpPr>
          <p:nvPr>
            <p:ph type="body" sz="quarter" idx="14"/>
          </p:nvPr>
        </p:nvSpPr>
        <p:spPr>
          <a:xfrm>
            <a:off x="107950" y="102394"/>
            <a:ext cx="5111403" cy="2469356"/>
          </a:xfrm>
        </p:spPr>
        <p:txBody>
          <a:bodyPr/>
          <a:lstStyle/>
          <a:p>
            <a:r>
              <a:rPr lang="sv-SE" dirty="0"/>
              <a:t>Feedback för utveckling</a:t>
            </a:r>
          </a:p>
        </p:txBody>
      </p:sp>
      <p:pic>
        <p:nvPicPr>
          <p:cNvPr id="3" name="Bildobjekt 2">
            <a:extLst>
              <a:ext uri="{FF2B5EF4-FFF2-40B4-BE49-F238E27FC236}">
                <a16:creationId xmlns:a16="http://schemas.microsoft.com/office/drawing/2014/main" id="{3C25C98A-FE40-4869-B327-48B4162BFF0D}"/>
              </a:ext>
            </a:extLst>
          </p:cNvPr>
          <p:cNvPicPr>
            <a:picLocks noChangeAspect="1"/>
          </p:cNvPicPr>
          <p:nvPr/>
        </p:nvPicPr>
        <p:blipFill>
          <a:blip r:embed="rId2"/>
          <a:stretch>
            <a:fillRect/>
          </a:stretch>
        </p:blipFill>
        <p:spPr>
          <a:xfrm>
            <a:off x="6424535" y="400106"/>
            <a:ext cx="2328155" cy="2328155"/>
          </a:xfrm>
          <a:prstGeom prst="rect">
            <a:avLst/>
          </a:prstGeom>
        </p:spPr>
      </p:pic>
    </p:spTree>
    <p:extLst>
      <p:ext uri="{BB962C8B-B14F-4D97-AF65-F5344CB8AC3E}">
        <p14:creationId xmlns:p14="http://schemas.microsoft.com/office/powerpoint/2010/main" val="378641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550E629A-D493-45A6-A1F4-232246F34989}"/>
              </a:ext>
            </a:extLst>
          </p:cNvPr>
          <p:cNvSpPr>
            <a:spLocks noGrp="1"/>
          </p:cNvSpPr>
          <p:nvPr>
            <p:ph type="pic" sz="quarter" idx="13"/>
          </p:nvPr>
        </p:nvSpPr>
        <p:spPr/>
      </p:sp>
      <p:sp>
        <p:nvSpPr>
          <p:cNvPr id="2" name="Rubrik 1">
            <a:extLst>
              <a:ext uri="{FF2B5EF4-FFF2-40B4-BE49-F238E27FC236}">
                <a16:creationId xmlns:a16="http://schemas.microsoft.com/office/drawing/2014/main" id="{15ED1E9D-A73A-46C2-8661-2266BEE4A134}"/>
              </a:ext>
            </a:extLst>
          </p:cNvPr>
          <p:cNvSpPr>
            <a:spLocks noGrp="1"/>
          </p:cNvSpPr>
          <p:nvPr>
            <p:ph type="title"/>
          </p:nvPr>
        </p:nvSpPr>
        <p:spPr/>
        <p:txBody>
          <a:bodyPr/>
          <a:lstStyle/>
          <a:p>
            <a:r>
              <a:rPr lang="sv-SE" dirty="0"/>
              <a:t>Varför ska vi ge varandra positiv feedback?</a:t>
            </a:r>
          </a:p>
        </p:txBody>
      </p:sp>
      <p:sp>
        <p:nvSpPr>
          <p:cNvPr id="3" name="Platshållare för text 2">
            <a:extLst>
              <a:ext uri="{FF2B5EF4-FFF2-40B4-BE49-F238E27FC236}">
                <a16:creationId xmlns:a16="http://schemas.microsoft.com/office/drawing/2014/main" id="{EC8D31CB-CD35-44F7-B3E6-DB11D7A2BCA6}"/>
              </a:ext>
            </a:extLst>
          </p:cNvPr>
          <p:cNvSpPr>
            <a:spLocks noGrp="1"/>
          </p:cNvSpPr>
          <p:nvPr>
            <p:ph type="body" sz="quarter" idx="15"/>
          </p:nvPr>
        </p:nvSpPr>
        <p:spPr/>
        <p:txBody>
          <a:bodyPr/>
          <a:lstStyle/>
          <a:p>
            <a:pPr>
              <a:lnSpc>
                <a:spcPct val="100000"/>
              </a:lnSpc>
              <a:spcBef>
                <a:spcPts val="1600"/>
              </a:spcBef>
            </a:pPr>
            <a:r>
              <a:rPr lang="sv-SE" sz="1600" dirty="0"/>
              <a:t>När vi ger positiv feedback förstärker vi någon annans styrkor och goda beteende.</a:t>
            </a:r>
          </a:p>
          <a:p>
            <a:pPr>
              <a:lnSpc>
                <a:spcPct val="100000"/>
              </a:lnSpc>
              <a:spcBef>
                <a:spcPts val="1600"/>
              </a:spcBef>
            </a:pPr>
            <a:r>
              <a:rPr lang="sv-SE" sz="1600" dirty="0"/>
              <a:t>När vi uppmärksammar våra arbetskamraters styrkor blir vi också bättre på att arbeta som ett team, vi vet hur vi bäst kompletterar varandra. </a:t>
            </a:r>
          </a:p>
          <a:p>
            <a:pPr>
              <a:lnSpc>
                <a:spcPct val="100000"/>
              </a:lnSpc>
              <a:spcBef>
                <a:spcPts val="1600"/>
              </a:spcBef>
            </a:pPr>
            <a:r>
              <a:rPr lang="sv-SE" sz="1600" dirty="0"/>
              <a:t>En vana av att ge varandra positiv feedback bidrar till en positivare atmosfär på arbetsplatsen och ett mer effektivt arbete.</a:t>
            </a:r>
          </a:p>
        </p:txBody>
      </p:sp>
      <p:pic>
        <p:nvPicPr>
          <p:cNvPr id="6" name="Bildobjekt 5">
            <a:extLst>
              <a:ext uri="{FF2B5EF4-FFF2-40B4-BE49-F238E27FC236}">
                <a16:creationId xmlns:a16="http://schemas.microsoft.com/office/drawing/2014/main" id="{8D8FC5F9-B597-4A57-9CDB-6D6E070AA09D}"/>
              </a:ext>
            </a:extLst>
          </p:cNvPr>
          <p:cNvPicPr>
            <a:picLocks noChangeAspect="1"/>
          </p:cNvPicPr>
          <p:nvPr/>
        </p:nvPicPr>
        <p:blipFill rotWithShape="1">
          <a:blip r:embed="rId3"/>
          <a:srcRect t="10778" b="17847"/>
          <a:stretch/>
        </p:blipFill>
        <p:spPr>
          <a:xfrm>
            <a:off x="4572000" y="96785"/>
            <a:ext cx="4460914" cy="4503789"/>
          </a:xfrm>
          <a:prstGeom prst="rect">
            <a:avLst/>
          </a:prstGeom>
        </p:spPr>
      </p:pic>
    </p:spTree>
    <p:extLst>
      <p:ext uri="{BB962C8B-B14F-4D97-AF65-F5344CB8AC3E}">
        <p14:creationId xmlns:p14="http://schemas.microsoft.com/office/powerpoint/2010/main" val="69640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9F73144C-E6A3-4506-A3F8-C96826DB8FED}"/>
              </a:ext>
            </a:extLst>
          </p:cNvPr>
          <p:cNvPicPr>
            <a:picLocks noGrp="1" noChangeAspect="1"/>
          </p:cNvPicPr>
          <p:nvPr>
            <p:ph type="pic" sz="quarter" idx="13"/>
          </p:nvPr>
        </p:nvPicPr>
        <p:blipFill rotWithShape="1">
          <a:blip r:embed="rId3"/>
          <a:srcRect l="11464" t="5160" b="5160"/>
          <a:stretch/>
        </p:blipFill>
        <p:spPr>
          <a:xfrm>
            <a:off x="5083728" y="96786"/>
            <a:ext cx="3952222" cy="4503270"/>
          </a:xfrm>
        </p:spPr>
      </p:pic>
      <p:sp>
        <p:nvSpPr>
          <p:cNvPr id="2" name="Rubrik 1">
            <a:extLst>
              <a:ext uri="{FF2B5EF4-FFF2-40B4-BE49-F238E27FC236}">
                <a16:creationId xmlns:a16="http://schemas.microsoft.com/office/drawing/2014/main" id="{E495F716-3579-471D-8130-387297916B75}"/>
              </a:ext>
            </a:extLst>
          </p:cNvPr>
          <p:cNvSpPr>
            <a:spLocks noGrp="1"/>
          </p:cNvSpPr>
          <p:nvPr>
            <p:ph type="title"/>
          </p:nvPr>
        </p:nvSpPr>
        <p:spPr/>
        <p:txBody>
          <a:bodyPr/>
          <a:lstStyle/>
          <a:p>
            <a:r>
              <a:rPr lang="sv-SE" dirty="0"/>
              <a:t>Hur ger vi positiv feedback?</a:t>
            </a:r>
            <a:br>
              <a:rPr lang="sv-SE" dirty="0"/>
            </a:br>
            <a:r>
              <a:rPr lang="sv-SE" dirty="0"/>
              <a:t> </a:t>
            </a:r>
            <a:r>
              <a:rPr lang="sv-SE" sz="1600" dirty="0"/>
              <a:t>Och hur tar vi emot den…</a:t>
            </a:r>
          </a:p>
        </p:txBody>
      </p:sp>
      <p:sp>
        <p:nvSpPr>
          <p:cNvPr id="3" name="Platshållare för text 2">
            <a:extLst>
              <a:ext uri="{FF2B5EF4-FFF2-40B4-BE49-F238E27FC236}">
                <a16:creationId xmlns:a16="http://schemas.microsoft.com/office/drawing/2014/main" id="{B3F1EEF3-E2EA-4333-8DBF-5FF8819221C3}"/>
              </a:ext>
            </a:extLst>
          </p:cNvPr>
          <p:cNvSpPr>
            <a:spLocks noGrp="1"/>
          </p:cNvSpPr>
          <p:nvPr>
            <p:ph type="body" sz="quarter" idx="15"/>
          </p:nvPr>
        </p:nvSpPr>
        <p:spPr>
          <a:xfrm>
            <a:off x="107950" y="1052395"/>
            <a:ext cx="4975778" cy="3548179"/>
          </a:xfrm>
        </p:spPr>
        <p:txBody>
          <a:bodyPr/>
          <a:lstStyle/>
          <a:p>
            <a:pPr marL="0" indent="0">
              <a:lnSpc>
                <a:spcPct val="100000"/>
              </a:lnSpc>
              <a:spcAft>
                <a:spcPts val="600"/>
              </a:spcAft>
              <a:buNone/>
            </a:pPr>
            <a:r>
              <a:rPr lang="sv-SE" sz="1400" b="1" dirty="0"/>
              <a:t>Jag-budskap</a:t>
            </a:r>
          </a:p>
          <a:p>
            <a:pPr>
              <a:lnSpc>
                <a:spcPct val="100000"/>
              </a:lnSpc>
              <a:spcBef>
                <a:spcPts val="600"/>
              </a:spcBef>
              <a:spcAft>
                <a:spcPts val="600"/>
              </a:spcAft>
            </a:pPr>
            <a:r>
              <a:rPr lang="sv-SE" sz="1400" dirty="0"/>
              <a:t>Jag-budskap handlar i korthet om att ta ett tydligt eget ansvar för den feedback man ger någon annan. </a:t>
            </a:r>
          </a:p>
          <a:p>
            <a:pPr>
              <a:lnSpc>
                <a:spcPct val="100000"/>
              </a:lnSpc>
              <a:spcBef>
                <a:spcPts val="600"/>
              </a:spcBef>
              <a:spcAft>
                <a:spcPts val="600"/>
              </a:spcAft>
            </a:pPr>
            <a:r>
              <a:rPr lang="sv-SE" sz="1400" dirty="0"/>
              <a:t>Den som ger feedback använder ordet </a:t>
            </a:r>
            <a:r>
              <a:rPr lang="sv-SE" sz="1400" i="1" dirty="0"/>
              <a:t>jag </a:t>
            </a:r>
            <a:r>
              <a:rPr lang="sv-SE" sz="1400" dirty="0"/>
              <a:t>i stället för </a:t>
            </a:r>
            <a:r>
              <a:rPr lang="sv-SE" sz="1400" i="1" dirty="0"/>
              <a:t>vi </a:t>
            </a:r>
            <a:r>
              <a:rPr lang="sv-SE" sz="1400" dirty="0"/>
              <a:t>eller </a:t>
            </a:r>
            <a:r>
              <a:rPr lang="sv-SE" sz="1400" i="1" dirty="0"/>
              <a:t>man </a:t>
            </a:r>
            <a:r>
              <a:rPr lang="sv-SE" sz="1400" dirty="0"/>
              <a:t>som skapar osäkerhet om vem/vilka som tycker detta.</a:t>
            </a:r>
          </a:p>
          <a:p>
            <a:pPr>
              <a:lnSpc>
                <a:spcPct val="100000"/>
              </a:lnSpc>
              <a:spcBef>
                <a:spcPts val="600"/>
              </a:spcBef>
              <a:spcAft>
                <a:spcPts val="600"/>
              </a:spcAft>
            </a:pPr>
            <a:r>
              <a:rPr lang="sv-SE" sz="1400" dirty="0"/>
              <a:t>I Jag-budskap handlar feedbacken om beteenden, vad den som ger feedback upplever när den andre gör detta och vad beteendet medför för den som ger feedback.</a:t>
            </a:r>
            <a:endParaRPr lang="sv-SE" sz="1400" b="1" dirty="0"/>
          </a:p>
          <a:p>
            <a:pPr marL="0" indent="0">
              <a:lnSpc>
                <a:spcPct val="100000"/>
              </a:lnSpc>
              <a:spcAft>
                <a:spcPts val="600"/>
              </a:spcAft>
              <a:buNone/>
            </a:pPr>
            <a:r>
              <a:rPr lang="sv-SE" sz="1400" b="1" dirty="0"/>
              <a:t>Till dig som tar emot feedback- </a:t>
            </a:r>
            <a:r>
              <a:rPr lang="sv-SE" sz="1400" dirty="0"/>
              <a:t>Tacka och prata inte bort det. Se det som en gåva som någon tagit sig tid att ge dig.</a:t>
            </a:r>
          </a:p>
        </p:txBody>
      </p:sp>
    </p:spTree>
    <p:extLst>
      <p:ext uri="{BB962C8B-B14F-4D97-AF65-F5344CB8AC3E}">
        <p14:creationId xmlns:p14="http://schemas.microsoft.com/office/powerpoint/2010/main" val="40201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19D7E8-826B-4461-81F8-E7E1EDCF9775}"/>
              </a:ext>
            </a:extLst>
          </p:cNvPr>
          <p:cNvSpPr>
            <a:spLocks noGrp="1"/>
          </p:cNvSpPr>
          <p:nvPr>
            <p:ph type="title"/>
          </p:nvPr>
        </p:nvSpPr>
        <p:spPr/>
        <p:txBody>
          <a:bodyPr/>
          <a:lstStyle/>
          <a:p>
            <a:r>
              <a:rPr lang="sv-SE" dirty="0"/>
              <a:t>Hur ger vi positiv feedback?</a:t>
            </a:r>
            <a:br>
              <a:rPr lang="sv-SE" dirty="0"/>
            </a:br>
            <a:endParaRPr lang="sv-SE" dirty="0"/>
          </a:p>
        </p:txBody>
      </p:sp>
      <p:sp>
        <p:nvSpPr>
          <p:cNvPr id="5" name="Flödesschema: Alternativ process 4">
            <a:extLst>
              <a:ext uri="{FF2B5EF4-FFF2-40B4-BE49-F238E27FC236}">
                <a16:creationId xmlns:a16="http://schemas.microsoft.com/office/drawing/2014/main" id="{7312A8C8-9006-40AD-9AE0-C21E5C63D192}"/>
              </a:ext>
            </a:extLst>
          </p:cNvPr>
          <p:cNvSpPr/>
          <p:nvPr/>
        </p:nvSpPr>
        <p:spPr>
          <a:xfrm>
            <a:off x="595067" y="1947942"/>
            <a:ext cx="2353056" cy="2007440"/>
          </a:xfrm>
          <a:prstGeom prst="flowChartAlternateProcess">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6" name="Flödesschema: Alternativ process 5">
            <a:extLst>
              <a:ext uri="{FF2B5EF4-FFF2-40B4-BE49-F238E27FC236}">
                <a16:creationId xmlns:a16="http://schemas.microsoft.com/office/drawing/2014/main" id="{FECCED6B-7D04-44C1-91FF-261B1CEA1EEA}"/>
              </a:ext>
            </a:extLst>
          </p:cNvPr>
          <p:cNvSpPr/>
          <p:nvPr/>
        </p:nvSpPr>
        <p:spPr>
          <a:xfrm>
            <a:off x="3216283" y="1954464"/>
            <a:ext cx="2307320" cy="2007440"/>
          </a:xfrm>
          <a:prstGeom prst="flowChartAlternateProcess">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400" dirty="0">
                <a:solidFill>
                  <a:schemeClr val="bg1"/>
                </a:solidFill>
                <a:latin typeface="Barlow Semi Condensed" panose="00000506000000000000" pitchFamily="50" charset="0"/>
              </a:rPr>
              <a:t>Formulera vad det är du känner när personen gör så här</a:t>
            </a:r>
          </a:p>
        </p:txBody>
      </p:sp>
      <p:sp>
        <p:nvSpPr>
          <p:cNvPr id="7" name="Flödesschema: Alternativ process 6">
            <a:extLst>
              <a:ext uri="{FF2B5EF4-FFF2-40B4-BE49-F238E27FC236}">
                <a16:creationId xmlns:a16="http://schemas.microsoft.com/office/drawing/2014/main" id="{E98EEC48-32AF-42D7-917F-C2D143748B8D}"/>
              </a:ext>
            </a:extLst>
          </p:cNvPr>
          <p:cNvSpPr/>
          <p:nvPr/>
        </p:nvSpPr>
        <p:spPr>
          <a:xfrm>
            <a:off x="5855819" y="1920240"/>
            <a:ext cx="2478056" cy="2085828"/>
          </a:xfrm>
          <a:prstGeom prst="flowChartAlternateProcess">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sv-SE" sz="1200" dirty="0">
              <a:solidFill>
                <a:schemeClr val="tx1"/>
              </a:solidFill>
            </a:endParaRPr>
          </a:p>
        </p:txBody>
      </p:sp>
      <p:sp>
        <p:nvSpPr>
          <p:cNvPr id="9" name="textruta 8">
            <a:extLst>
              <a:ext uri="{FF2B5EF4-FFF2-40B4-BE49-F238E27FC236}">
                <a16:creationId xmlns:a16="http://schemas.microsoft.com/office/drawing/2014/main" id="{5E2D0272-626C-4768-816D-68C1E768D545}"/>
              </a:ext>
            </a:extLst>
          </p:cNvPr>
          <p:cNvSpPr txBox="1"/>
          <p:nvPr/>
        </p:nvSpPr>
        <p:spPr>
          <a:xfrm>
            <a:off x="865472" y="1357500"/>
            <a:ext cx="1956816" cy="400110"/>
          </a:xfrm>
          <a:prstGeom prst="rect">
            <a:avLst/>
          </a:prstGeom>
          <a:noFill/>
        </p:spPr>
        <p:txBody>
          <a:bodyPr wrap="square" rtlCol="0">
            <a:spAutoFit/>
          </a:bodyPr>
          <a:lstStyle/>
          <a:p>
            <a:pPr algn="ctr"/>
            <a:r>
              <a:rPr lang="sv-SE" sz="2000" dirty="0">
                <a:latin typeface="Barlow Semi Condensed" panose="00000506000000000000" pitchFamily="50" charset="0"/>
              </a:rPr>
              <a:t>När du…</a:t>
            </a:r>
          </a:p>
        </p:txBody>
      </p:sp>
      <p:sp>
        <p:nvSpPr>
          <p:cNvPr id="11" name="textruta 10">
            <a:extLst>
              <a:ext uri="{FF2B5EF4-FFF2-40B4-BE49-F238E27FC236}">
                <a16:creationId xmlns:a16="http://schemas.microsoft.com/office/drawing/2014/main" id="{C854FADF-2E4E-4651-9525-EDA67ECE018E}"/>
              </a:ext>
            </a:extLst>
          </p:cNvPr>
          <p:cNvSpPr txBox="1"/>
          <p:nvPr/>
        </p:nvSpPr>
        <p:spPr>
          <a:xfrm>
            <a:off x="793187" y="2157965"/>
            <a:ext cx="1956816" cy="1600438"/>
          </a:xfrm>
          <a:prstGeom prst="rect">
            <a:avLst/>
          </a:prstGeom>
          <a:noFill/>
        </p:spPr>
        <p:txBody>
          <a:bodyPr wrap="square" rtlCol="0">
            <a:spAutoFit/>
          </a:bodyPr>
          <a:lstStyle/>
          <a:p>
            <a:pPr algn="ctr"/>
            <a:r>
              <a:rPr lang="sv-SE" sz="1400" dirty="0">
                <a:solidFill>
                  <a:schemeClr val="bg1"/>
                </a:solidFill>
                <a:latin typeface="Barlow Semi Condensed" panose="00000506000000000000" pitchFamily="50" charset="0"/>
              </a:rPr>
              <a:t>Beskriv det som personen gör som du uppskattar</a:t>
            </a:r>
          </a:p>
          <a:p>
            <a:pPr algn="ctr"/>
            <a:endParaRPr lang="sv-SE" sz="1400" dirty="0">
              <a:solidFill>
                <a:schemeClr val="bg1"/>
              </a:solidFill>
              <a:latin typeface="Barlow Semi Condensed" panose="00000506000000000000" pitchFamily="50" charset="0"/>
            </a:endParaRPr>
          </a:p>
          <a:p>
            <a:pPr algn="ctr"/>
            <a:r>
              <a:rPr lang="sv-SE" sz="1400" dirty="0">
                <a:solidFill>
                  <a:schemeClr val="bg1"/>
                </a:solidFill>
                <a:latin typeface="Barlow Semi Condensed" panose="00000506000000000000" pitchFamily="50" charset="0"/>
              </a:rPr>
              <a:t>Ge gärna ett exempel på ett konkret situation när personen gör/brukar </a:t>
            </a:r>
            <a:br>
              <a:rPr lang="sv-SE" sz="1400" dirty="0">
                <a:solidFill>
                  <a:schemeClr val="bg1"/>
                </a:solidFill>
                <a:latin typeface="Barlow Semi Condensed" panose="00000506000000000000" pitchFamily="50" charset="0"/>
              </a:rPr>
            </a:br>
            <a:r>
              <a:rPr lang="sv-SE" sz="1400" dirty="0">
                <a:solidFill>
                  <a:schemeClr val="bg1"/>
                </a:solidFill>
                <a:latin typeface="Barlow Semi Condensed" panose="00000506000000000000" pitchFamily="50" charset="0"/>
              </a:rPr>
              <a:t>göra detta.</a:t>
            </a:r>
          </a:p>
        </p:txBody>
      </p:sp>
      <p:sp>
        <p:nvSpPr>
          <p:cNvPr id="16" name="textruta 15">
            <a:extLst>
              <a:ext uri="{FF2B5EF4-FFF2-40B4-BE49-F238E27FC236}">
                <a16:creationId xmlns:a16="http://schemas.microsoft.com/office/drawing/2014/main" id="{378AF5FB-498F-45F0-8695-03E98E529D17}"/>
              </a:ext>
            </a:extLst>
          </p:cNvPr>
          <p:cNvSpPr txBox="1"/>
          <p:nvPr/>
        </p:nvSpPr>
        <p:spPr>
          <a:xfrm>
            <a:off x="5992995" y="2062715"/>
            <a:ext cx="2203704" cy="1815882"/>
          </a:xfrm>
          <a:prstGeom prst="rect">
            <a:avLst/>
          </a:prstGeom>
          <a:noFill/>
        </p:spPr>
        <p:txBody>
          <a:bodyPr wrap="square" rtlCol="0">
            <a:spAutoFit/>
          </a:bodyPr>
          <a:lstStyle/>
          <a:p>
            <a:pPr algn="ctr"/>
            <a:r>
              <a:rPr lang="sv-SE" sz="1400" dirty="0">
                <a:solidFill>
                  <a:schemeClr val="bg1"/>
                </a:solidFill>
              </a:rPr>
              <a:t>Fortsätt med att sätta ord på vad som händer med dig när personen gör som hen gör.</a:t>
            </a:r>
          </a:p>
          <a:p>
            <a:pPr algn="ctr"/>
            <a:endParaRPr lang="sv-SE" sz="1400" dirty="0">
              <a:solidFill>
                <a:schemeClr val="bg1"/>
              </a:solidFill>
            </a:endParaRPr>
          </a:p>
          <a:p>
            <a:pPr algn="ctr"/>
            <a:r>
              <a:rPr lang="sv-SE" sz="1400" dirty="0">
                <a:solidFill>
                  <a:schemeClr val="bg1"/>
                </a:solidFill>
              </a:rPr>
              <a:t>Vilka konsekvenser eller resultat får personens beteende för dig?</a:t>
            </a:r>
          </a:p>
        </p:txBody>
      </p:sp>
      <p:sp>
        <p:nvSpPr>
          <p:cNvPr id="17" name="Rektangel 16">
            <a:extLst>
              <a:ext uri="{FF2B5EF4-FFF2-40B4-BE49-F238E27FC236}">
                <a16:creationId xmlns:a16="http://schemas.microsoft.com/office/drawing/2014/main" id="{2DA63294-1CCD-40FC-A777-75E962424921}"/>
              </a:ext>
            </a:extLst>
          </p:cNvPr>
          <p:cNvSpPr/>
          <p:nvPr/>
        </p:nvSpPr>
        <p:spPr>
          <a:xfrm>
            <a:off x="3511374" y="1357500"/>
            <a:ext cx="1717137" cy="400110"/>
          </a:xfrm>
          <a:prstGeom prst="rect">
            <a:avLst/>
          </a:prstGeom>
        </p:spPr>
        <p:txBody>
          <a:bodyPr wrap="none">
            <a:spAutoFit/>
          </a:bodyPr>
          <a:lstStyle/>
          <a:p>
            <a:pPr algn="ctr"/>
            <a:r>
              <a:rPr lang="sv-SE" sz="2000" b="1" dirty="0">
                <a:latin typeface="Barlow Semi Condensed" panose="00000506000000000000" pitchFamily="50" charset="0"/>
              </a:rPr>
              <a:t> s</a:t>
            </a:r>
            <a:r>
              <a:rPr lang="sv-SE" sz="2000" dirty="0">
                <a:latin typeface="Barlow Semi Condensed" panose="00000506000000000000" pitchFamily="50" charset="0"/>
              </a:rPr>
              <a:t>å känner jag…</a:t>
            </a:r>
          </a:p>
        </p:txBody>
      </p:sp>
      <p:sp>
        <p:nvSpPr>
          <p:cNvPr id="18" name="Rektangel 17">
            <a:extLst>
              <a:ext uri="{FF2B5EF4-FFF2-40B4-BE49-F238E27FC236}">
                <a16:creationId xmlns:a16="http://schemas.microsoft.com/office/drawing/2014/main" id="{B43DDD46-0628-4269-A045-F6E8A85C16B2}"/>
              </a:ext>
            </a:extLst>
          </p:cNvPr>
          <p:cNvSpPr/>
          <p:nvPr/>
        </p:nvSpPr>
        <p:spPr>
          <a:xfrm>
            <a:off x="6112299" y="1357500"/>
            <a:ext cx="2173993" cy="400110"/>
          </a:xfrm>
          <a:prstGeom prst="rect">
            <a:avLst/>
          </a:prstGeom>
        </p:spPr>
        <p:txBody>
          <a:bodyPr wrap="none">
            <a:spAutoFit/>
          </a:bodyPr>
          <a:lstStyle/>
          <a:p>
            <a:pPr algn="ctr"/>
            <a:r>
              <a:rPr lang="sv-SE" sz="2000" b="1" dirty="0">
                <a:latin typeface="Barlow Semi Condensed" panose="00000506000000000000" pitchFamily="50" charset="0"/>
              </a:rPr>
              <a:t> o</a:t>
            </a:r>
            <a:r>
              <a:rPr lang="sv-SE" sz="2000" dirty="0">
                <a:latin typeface="Barlow Semi Condensed" panose="00000506000000000000" pitchFamily="50" charset="0"/>
              </a:rPr>
              <a:t>ch det gör att jag…</a:t>
            </a:r>
          </a:p>
        </p:txBody>
      </p:sp>
    </p:spTree>
    <p:extLst>
      <p:ext uri="{BB962C8B-B14F-4D97-AF65-F5344CB8AC3E}">
        <p14:creationId xmlns:p14="http://schemas.microsoft.com/office/powerpoint/2010/main" val="1993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19D13FDC-FA5D-41CC-BC3A-89B38E504162}"/>
              </a:ext>
            </a:extLst>
          </p:cNvPr>
          <p:cNvPicPr>
            <a:picLocks noGrp="1" noChangeAspect="1"/>
          </p:cNvPicPr>
          <p:nvPr>
            <p:ph type="pic" sz="quarter" idx="13"/>
          </p:nvPr>
        </p:nvPicPr>
        <p:blipFill>
          <a:blip r:embed="rId3"/>
          <a:srcRect t="5160" b="5160"/>
          <a:stretch>
            <a:fillRect/>
          </a:stretch>
        </p:blipFill>
        <p:spPr/>
      </p:pic>
      <p:sp>
        <p:nvSpPr>
          <p:cNvPr id="3" name="Platshållare för text 2">
            <a:extLst>
              <a:ext uri="{FF2B5EF4-FFF2-40B4-BE49-F238E27FC236}">
                <a16:creationId xmlns:a16="http://schemas.microsoft.com/office/drawing/2014/main" id="{08FE868C-9B96-4764-B35A-A4BFB4EE74AD}"/>
              </a:ext>
            </a:extLst>
          </p:cNvPr>
          <p:cNvSpPr>
            <a:spLocks noGrp="1"/>
          </p:cNvSpPr>
          <p:nvPr>
            <p:ph type="body" sz="quarter" idx="14"/>
          </p:nvPr>
        </p:nvSpPr>
        <p:spPr>
          <a:xfrm>
            <a:off x="107951" y="2840198"/>
            <a:ext cx="4116247" cy="1007181"/>
          </a:xfrm>
        </p:spPr>
        <p:txBody>
          <a:bodyPr/>
          <a:lstStyle/>
          <a:p>
            <a:r>
              <a:rPr lang="sv-SE" dirty="0"/>
              <a:t>Konstruktiv feedback </a:t>
            </a:r>
            <a:br>
              <a:rPr lang="sv-SE" dirty="0"/>
            </a:br>
            <a:r>
              <a:rPr lang="sv-SE" dirty="0"/>
              <a:t>- feedback för utveckling</a:t>
            </a:r>
          </a:p>
        </p:txBody>
      </p:sp>
    </p:spTree>
    <p:extLst>
      <p:ext uri="{BB962C8B-B14F-4D97-AF65-F5344CB8AC3E}">
        <p14:creationId xmlns:p14="http://schemas.microsoft.com/office/powerpoint/2010/main" val="216465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B6B47A-283A-4B8D-9805-3A70AC81D78B}"/>
              </a:ext>
            </a:extLst>
          </p:cNvPr>
          <p:cNvSpPr>
            <a:spLocks noGrp="1"/>
          </p:cNvSpPr>
          <p:nvPr>
            <p:ph type="title"/>
          </p:nvPr>
        </p:nvSpPr>
        <p:spPr/>
        <p:txBody>
          <a:bodyPr/>
          <a:lstStyle/>
          <a:p>
            <a:r>
              <a:rPr lang="sv-SE" dirty="0"/>
              <a:t>Varför ska vi ge varandra konstruktiv feedback?</a:t>
            </a:r>
          </a:p>
        </p:txBody>
      </p:sp>
      <p:sp>
        <p:nvSpPr>
          <p:cNvPr id="3" name="Platshållare för text 2">
            <a:extLst>
              <a:ext uri="{FF2B5EF4-FFF2-40B4-BE49-F238E27FC236}">
                <a16:creationId xmlns:a16="http://schemas.microsoft.com/office/drawing/2014/main" id="{C2E365FA-F2FF-440C-99A6-F6D61BEB5009}"/>
              </a:ext>
            </a:extLst>
          </p:cNvPr>
          <p:cNvSpPr>
            <a:spLocks noGrp="1"/>
          </p:cNvSpPr>
          <p:nvPr>
            <p:ph type="body" sz="quarter" idx="15"/>
          </p:nvPr>
        </p:nvSpPr>
        <p:spPr/>
        <p:txBody>
          <a:bodyPr/>
          <a:lstStyle/>
          <a:p>
            <a:r>
              <a:rPr lang="sv-SE" sz="1600" dirty="0"/>
              <a:t>Det handlar om att hjälpa varandra att lära och utvecklas.</a:t>
            </a:r>
          </a:p>
          <a:p>
            <a:pPr marL="0" indent="0">
              <a:lnSpc>
                <a:spcPct val="100000"/>
              </a:lnSpc>
              <a:buNone/>
            </a:pPr>
            <a:r>
              <a:rPr lang="sv-SE" sz="1600" dirty="0"/>
              <a:t>- Oftast är vi inte medvetna om när vi gör något som påverkar någon annan negativt.</a:t>
            </a:r>
          </a:p>
          <a:p>
            <a:r>
              <a:rPr lang="sv-SE" sz="1600" dirty="0"/>
              <a:t>Att ge konstruktiv feedback är ett sätt att visa omtanke om den andre, att hjälpa personen förstå hur dennes beteenden påverkar andra eller att lära nytt i arbetet.</a:t>
            </a:r>
          </a:p>
          <a:p>
            <a:pPr marL="0" indent="0">
              <a:buNone/>
            </a:pPr>
            <a:endParaRPr lang="sv-SE" dirty="0"/>
          </a:p>
        </p:txBody>
      </p:sp>
      <p:pic>
        <p:nvPicPr>
          <p:cNvPr id="6" name="Platshållare för bild 7">
            <a:extLst>
              <a:ext uri="{FF2B5EF4-FFF2-40B4-BE49-F238E27FC236}">
                <a16:creationId xmlns:a16="http://schemas.microsoft.com/office/drawing/2014/main" id="{9D92B7C6-76C3-4D26-BA92-F0980894B0A9}"/>
              </a:ext>
            </a:extLst>
          </p:cNvPr>
          <p:cNvPicPr>
            <a:picLocks noChangeAspect="1"/>
          </p:cNvPicPr>
          <p:nvPr/>
        </p:nvPicPr>
        <p:blipFill>
          <a:blip r:embed="rId3"/>
          <a:srcRect t="5160" b="5160"/>
          <a:stretch>
            <a:fillRect/>
          </a:stretch>
        </p:blipFill>
        <p:spPr>
          <a:xfrm>
            <a:off x="4565728" y="96786"/>
            <a:ext cx="4463950" cy="4503270"/>
          </a:xfrm>
          <a:prstGeom prst="rect">
            <a:avLst/>
          </a:prstGeom>
          <a:noFill/>
        </p:spPr>
      </p:pic>
      <p:sp>
        <p:nvSpPr>
          <p:cNvPr id="9" name="Rektangel 8">
            <a:extLst>
              <a:ext uri="{FF2B5EF4-FFF2-40B4-BE49-F238E27FC236}">
                <a16:creationId xmlns:a16="http://schemas.microsoft.com/office/drawing/2014/main" id="{6ED75C3B-F3E1-4DD2-93E3-C7378BDED1C8}"/>
              </a:ext>
            </a:extLst>
          </p:cNvPr>
          <p:cNvSpPr/>
          <p:nvPr/>
        </p:nvSpPr>
        <p:spPr>
          <a:xfrm>
            <a:off x="4575138" y="3484362"/>
            <a:ext cx="4463950" cy="1115694"/>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latin typeface="+mj-lt"/>
              </a:rPr>
              <a:t>Att ge feedback handlar om att bry sig.</a:t>
            </a:r>
          </a:p>
          <a:p>
            <a:pPr algn="ctr"/>
            <a:r>
              <a:rPr lang="sv-SE" sz="1600" dirty="0">
                <a:solidFill>
                  <a:schemeClr val="bg1"/>
                </a:solidFill>
                <a:latin typeface="+mj-lt"/>
              </a:rPr>
              <a:t>Vi vill varandra väl!</a:t>
            </a:r>
          </a:p>
        </p:txBody>
      </p:sp>
    </p:spTree>
    <p:extLst>
      <p:ext uri="{BB962C8B-B14F-4D97-AF65-F5344CB8AC3E}">
        <p14:creationId xmlns:p14="http://schemas.microsoft.com/office/powerpoint/2010/main" val="327556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l: sparr 18">
            <a:extLst>
              <a:ext uri="{FF2B5EF4-FFF2-40B4-BE49-F238E27FC236}">
                <a16:creationId xmlns:a16="http://schemas.microsoft.com/office/drawing/2014/main" id="{4B90A89E-31D0-42A8-A157-F043AC9E33E2}"/>
              </a:ext>
            </a:extLst>
          </p:cNvPr>
          <p:cNvSpPr/>
          <p:nvPr/>
        </p:nvSpPr>
        <p:spPr>
          <a:xfrm>
            <a:off x="5850709" y="1803764"/>
            <a:ext cx="1903987" cy="1216152"/>
          </a:xfrm>
          <a:prstGeom prst="chevron">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sp>
        <p:nvSpPr>
          <p:cNvPr id="17" name="Pil: sparr 16">
            <a:extLst>
              <a:ext uri="{FF2B5EF4-FFF2-40B4-BE49-F238E27FC236}">
                <a16:creationId xmlns:a16="http://schemas.microsoft.com/office/drawing/2014/main" id="{FCAF590B-0653-433B-AA89-ACB6418ACA29}"/>
              </a:ext>
            </a:extLst>
          </p:cNvPr>
          <p:cNvSpPr/>
          <p:nvPr/>
        </p:nvSpPr>
        <p:spPr>
          <a:xfrm>
            <a:off x="4441359" y="1803764"/>
            <a:ext cx="1903987" cy="1216152"/>
          </a:xfrm>
          <a:prstGeom prst="chevron">
            <a:avLst/>
          </a:prstGeom>
          <a:solidFill>
            <a:srgbClr val="003C7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sp>
        <p:nvSpPr>
          <p:cNvPr id="2" name="Rubrik 1">
            <a:extLst>
              <a:ext uri="{FF2B5EF4-FFF2-40B4-BE49-F238E27FC236}">
                <a16:creationId xmlns:a16="http://schemas.microsoft.com/office/drawing/2014/main" id="{1052B2AF-3C01-4FD5-A438-A5B6B89CF622}"/>
              </a:ext>
            </a:extLst>
          </p:cNvPr>
          <p:cNvSpPr>
            <a:spLocks noGrp="1"/>
          </p:cNvSpPr>
          <p:nvPr>
            <p:ph type="title"/>
          </p:nvPr>
        </p:nvSpPr>
        <p:spPr/>
        <p:txBody>
          <a:bodyPr/>
          <a:lstStyle/>
          <a:p>
            <a:r>
              <a:rPr lang="sv-SE" dirty="0"/>
              <a:t>Konstruktiv feedback</a:t>
            </a:r>
            <a:br>
              <a:rPr lang="sv-SE" dirty="0"/>
            </a:br>
            <a:r>
              <a:rPr lang="sv-SE" sz="1800" dirty="0"/>
              <a:t>- Så lägger du upp samtalet</a:t>
            </a:r>
          </a:p>
        </p:txBody>
      </p:sp>
      <p:sp>
        <p:nvSpPr>
          <p:cNvPr id="5" name="Pil: femhörning 4">
            <a:extLst>
              <a:ext uri="{FF2B5EF4-FFF2-40B4-BE49-F238E27FC236}">
                <a16:creationId xmlns:a16="http://schemas.microsoft.com/office/drawing/2014/main" id="{8BA3EA8D-2B51-41C3-8E21-6C3DD0C8DBC0}"/>
              </a:ext>
            </a:extLst>
          </p:cNvPr>
          <p:cNvSpPr/>
          <p:nvPr/>
        </p:nvSpPr>
        <p:spPr>
          <a:xfrm>
            <a:off x="466608" y="1819239"/>
            <a:ext cx="1447752" cy="1216152"/>
          </a:xfrm>
          <a:prstGeom prst="homePlate">
            <a:avLst/>
          </a:prstGeom>
          <a:solidFill>
            <a:srgbClr val="003C71">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7" name="Pil: sparr 6">
            <a:extLst>
              <a:ext uri="{FF2B5EF4-FFF2-40B4-BE49-F238E27FC236}">
                <a16:creationId xmlns:a16="http://schemas.microsoft.com/office/drawing/2014/main" id="{DEF93863-83E6-4750-812C-F32F57A331A2}"/>
              </a:ext>
            </a:extLst>
          </p:cNvPr>
          <p:cNvSpPr/>
          <p:nvPr/>
        </p:nvSpPr>
        <p:spPr>
          <a:xfrm>
            <a:off x="1450952" y="1803764"/>
            <a:ext cx="2044968" cy="1216152"/>
          </a:xfrm>
          <a:prstGeom prst="chevron">
            <a:avLst/>
          </a:prstGeom>
          <a:solidFill>
            <a:srgbClr val="003C7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sp>
        <p:nvSpPr>
          <p:cNvPr id="9" name="Pil: sparr 8">
            <a:extLst>
              <a:ext uri="{FF2B5EF4-FFF2-40B4-BE49-F238E27FC236}">
                <a16:creationId xmlns:a16="http://schemas.microsoft.com/office/drawing/2014/main" id="{B649A24B-04D5-4893-90DC-0A96B7438657}"/>
              </a:ext>
            </a:extLst>
          </p:cNvPr>
          <p:cNvSpPr/>
          <p:nvPr/>
        </p:nvSpPr>
        <p:spPr>
          <a:xfrm>
            <a:off x="3012306" y="1803764"/>
            <a:ext cx="1915301" cy="1216152"/>
          </a:xfrm>
          <a:prstGeom prst="chevron">
            <a:avLst/>
          </a:prstGeom>
          <a:solidFill>
            <a:srgbClr val="003C7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sp>
        <p:nvSpPr>
          <p:cNvPr id="11" name="textruta 10">
            <a:extLst>
              <a:ext uri="{FF2B5EF4-FFF2-40B4-BE49-F238E27FC236}">
                <a16:creationId xmlns:a16="http://schemas.microsoft.com/office/drawing/2014/main" id="{E54E153C-5BAB-4824-B94D-EE468E25F103}"/>
              </a:ext>
            </a:extLst>
          </p:cNvPr>
          <p:cNvSpPr txBox="1"/>
          <p:nvPr/>
        </p:nvSpPr>
        <p:spPr>
          <a:xfrm>
            <a:off x="591652" y="2184089"/>
            <a:ext cx="1184394" cy="507831"/>
          </a:xfrm>
          <a:prstGeom prst="rect">
            <a:avLst/>
          </a:prstGeom>
          <a:noFill/>
        </p:spPr>
        <p:txBody>
          <a:bodyPr wrap="square" rtlCol="0">
            <a:spAutoFit/>
          </a:bodyPr>
          <a:lstStyle/>
          <a:p>
            <a:r>
              <a:rPr lang="sv-SE" dirty="0">
                <a:latin typeface="Barlow Semi Condensed" panose="00000506000000000000" pitchFamily="50" charset="0"/>
              </a:rPr>
              <a:t>Använd </a:t>
            </a:r>
            <a:r>
              <a:rPr lang="sv-SE" b="1" dirty="0">
                <a:latin typeface="Barlow Semi Condensed" panose="00000506000000000000" pitchFamily="50" charset="0"/>
              </a:rPr>
              <a:t>”jag” </a:t>
            </a:r>
            <a:r>
              <a:rPr lang="sv-SE" dirty="0">
                <a:latin typeface="Barlow Semi Condensed" panose="00000506000000000000" pitchFamily="50" charset="0"/>
              </a:rPr>
              <a:t>när du talar</a:t>
            </a:r>
          </a:p>
        </p:txBody>
      </p:sp>
      <p:sp>
        <p:nvSpPr>
          <p:cNvPr id="12" name="Rektangel 11">
            <a:extLst>
              <a:ext uri="{FF2B5EF4-FFF2-40B4-BE49-F238E27FC236}">
                <a16:creationId xmlns:a16="http://schemas.microsoft.com/office/drawing/2014/main" id="{9F5E2421-C4A2-4F2A-AFEA-BAD860C5322B}"/>
              </a:ext>
            </a:extLst>
          </p:cNvPr>
          <p:cNvSpPr/>
          <p:nvPr/>
        </p:nvSpPr>
        <p:spPr>
          <a:xfrm>
            <a:off x="2068631" y="2097894"/>
            <a:ext cx="1241226" cy="715581"/>
          </a:xfrm>
          <a:prstGeom prst="rect">
            <a:avLst/>
          </a:prstGeom>
        </p:spPr>
        <p:txBody>
          <a:bodyPr wrap="square">
            <a:spAutoFit/>
          </a:bodyPr>
          <a:lstStyle/>
          <a:p>
            <a:r>
              <a:rPr lang="sv-SE" dirty="0">
                <a:latin typeface="Barlow Semi Condensed" panose="00000506000000000000" pitchFamily="50" charset="0"/>
              </a:rPr>
              <a:t>Jaget följs med personens </a:t>
            </a:r>
            <a:r>
              <a:rPr lang="sv-SE" b="1" dirty="0">
                <a:latin typeface="Barlow Semi Condensed" panose="00000506000000000000" pitchFamily="50" charset="0"/>
              </a:rPr>
              <a:t>beteende</a:t>
            </a:r>
          </a:p>
        </p:txBody>
      </p:sp>
      <p:sp>
        <p:nvSpPr>
          <p:cNvPr id="13" name="Rektangel 12">
            <a:extLst>
              <a:ext uri="{FF2B5EF4-FFF2-40B4-BE49-F238E27FC236}">
                <a16:creationId xmlns:a16="http://schemas.microsoft.com/office/drawing/2014/main" id="{7A7C6A5D-F484-4356-8C87-C9948DF9380B}"/>
              </a:ext>
            </a:extLst>
          </p:cNvPr>
          <p:cNvSpPr/>
          <p:nvPr/>
        </p:nvSpPr>
        <p:spPr>
          <a:xfrm>
            <a:off x="3649720" y="2106282"/>
            <a:ext cx="1098416" cy="715581"/>
          </a:xfrm>
          <a:prstGeom prst="rect">
            <a:avLst/>
          </a:prstGeom>
        </p:spPr>
        <p:txBody>
          <a:bodyPr wrap="square">
            <a:spAutoFit/>
          </a:bodyPr>
          <a:lstStyle/>
          <a:p>
            <a:r>
              <a:rPr lang="sv-SE" dirty="0">
                <a:solidFill>
                  <a:schemeClr val="bg1"/>
                </a:solidFill>
                <a:latin typeface="Barlow Semi Condensed" panose="00000506000000000000" pitchFamily="50" charset="0"/>
              </a:rPr>
              <a:t>Bekräfta den </a:t>
            </a:r>
            <a:r>
              <a:rPr lang="sv-SE" b="1" dirty="0">
                <a:solidFill>
                  <a:schemeClr val="bg1"/>
                </a:solidFill>
                <a:latin typeface="Barlow Semi Condensed" panose="00000506000000000000" pitchFamily="50" charset="0"/>
              </a:rPr>
              <a:t>positiva</a:t>
            </a:r>
            <a:r>
              <a:rPr lang="sv-SE" dirty="0">
                <a:solidFill>
                  <a:schemeClr val="bg1"/>
                </a:solidFill>
                <a:latin typeface="Barlow Semi Condensed" panose="00000506000000000000" pitchFamily="50" charset="0"/>
              </a:rPr>
              <a:t> intentionen</a:t>
            </a:r>
          </a:p>
        </p:txBody>
      </p:sp>
      <p:sp>
        <p:nvSpPr>
          <p:cNvPr id="14" name="Rektangel 13">
            <a:extLst>
              <a:ext uri="{FF2B5EF4-FFF2-40B4-BE49-F238E27FC236}">
                <a16:creationId xmlns:a16="http://schemas.microsoft.com/office/drawing/2014/main" id="{9328A97E-723C-49E0-9419-59119FF193B0}"/>
              </a:ext>
            </a:extLst>
          </p:cNvPr>
          <p:cNvSpPr/>
          <p:nvPr/>
        </p:nvSpPr>
        <p:spPr>
          <a:xfrm>
            <a:off x="5057275" y="2071824"/>
            <a:ext cx="1028014" cy="715581"/>
          </a:xfrm>
          <a:prstGeom prst="rect">
            <a:avLst/>
          </a:prstGeom>
        </p:spPr>
        <p:txBody>
          <a:bodyPr wrap="square">
            <a:spAutoFit/>
          </a:bodyPr>
          <a:lstStyle/>
          <a:p>
            <a:r>
              <a:rPr lang="sv-SE" dirty="0">
                <a:solidFill>
                  <a:schemeClr val="bg1"/>
                </a:solidFill>
                <a:latin typeface="Barlow Semi Condensed" panose="00000506000000000000" pitchFamily="50" charset="0"/>
              </a:rPr>
              <a:t>Berätta om din </a:t>
            </a:r>
            <a:r>
              <a:rPr lang="sv-SE" b="1" dirty="0">
                <a:solidFill>
                  <a:schemeClr val="bg1"/>
                </a:solidFill>
                <a:latin typeface="Barlow Semi Condensed" panose="00000506000000000000" pitchFamily="50" charset="0"/>
              </a:rPr>
              <a:t>känsla/</a:t>
            </a:r>
          </a:p>
          <a:p>
            <a:r>
              <a:rPr lang="sv-SE" b="1" dirty="0">
                <a:solidFill>
                  <a:schemeClr val="bg1"/>
                </a:solidFill>
                <a:latin typeface="Barlow Semi Condensed" panose="00000506000000000000" pitchFamily="50" charset="0"/>
              </a:rPr>
              <a:t>upplevelse</a:t>
            </a:r>
          </a:p>
        </p:txBody>
      </p:sp>
      <p:sp>
        <p:nvSpPr>
          <p:cNvPr id="15" name="Rektangel 14">
            <a:extLst>
              <a:ext uri="{FF2B5EF4-FFF2-40B4-BE49-F238E27FC236}">
                <a16:creationId xmlns:a16="http://schemas.microsoft.com/office/drawing/2014/main" id="{A366AEB2-BF8F-4B90-936B-2E9B6C9A1ED3}"/>
              </a:ext>
            </a:extLst>
          </p:cNvPr>
          <p:cNvSpPr/>
          <p:nvPr/>
        </p:nvSpPr>
        <p:spPr>
          <a:xfrm>
            <a:off x="6475014" y="1961848"/>
            <a:ext cx="1097956" cy="923330"/>
          </a:xfrm>
          <a:prstGeom prst="rect">
            <a:avLst/>
          </a:prstGeom>
        </p:spPr>
        <p:txBody>
          <a:bodyPr wrap="square">
            <a:spAutoFit/>
          </a:bodyPr>
          <a:lstStyle/>
          <a:p>
            <a:r>
              <a:rPr lang="sv-SE" dirty="0">
                <a:solidFill>
                  <a:schemeClr val="bg1"/>
                </a:solidFill>
                <a:latin typeface="Barlow Semi Condensed" panose="00000506000000000000" pitchFamily="50" charset="0"/>
              </a:rPr>
              <a:t>Kom med </a:t>
            </a:r>
            <a:r>
              <a:rPr lang="sv-SE" b="1" dirty="0">
                <a:solidFill>
                  <a:schemeClr val="bg1"/>
                </a:solidFill>
                <a:latin typeface="Barlow Semi Condensed" panose="00000506000000000000" pitchFamily="50" charset="0"/>
              </a:rPr>
              <a:t>önskemål</a:t>
            </a:r>
            <a:r>
              <a:rPr lang="sv-SE" dirty="0">
                <a:solidFill>
                  <a:schemeClr val="bg1"/>
                </a:solidFill>
                <a:latin typeface="Barlow Semi Condensed" panose="00000506000000000000" pitchFamily="50" charset="0"/>
              </a:rPr>
              <a:t> och konkreta förslag</a:t>
            </a:r>
          </a:p>
        </p:txBody>
      </p:sp>
      <p:pic>
        <p:nvPicPr>
          <p:cNvPr id="4" name="Bild 3">
            <a:extLst>
              <a:ext uri="{FF2B5EF4-FFF2-40B4-BE49-F238E27FC236}">
                <a16:creationId xmlns:a16="http://schemas.microsoft.com/office/drawing/2014/main" id="{F4A57515-52C4-4C72-AAFA-F83D5D158D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33422">
            <a:off x="7531239" y="2666791"/>
            <a:ext cx="706248" cy="706248"/>
          </a:xfrm>
          <a:prstGeom prst="rect">
            <a:avLst/>
          </a:prstGeom>
        </p:spPr>
      </p:pic>
      <p:sp>
        <p:nvSpPr>
          <p:cNvPr id="22" name="Rektangel 21">
            <a:extLst>
              <a:ext uri="{FF2B5EF4-FFF2-40B4-BE49-F238E27FC236}">
                <a16:creationId xmlns:a16="http://schemas.microsoft.com/office/drawing/2014/main" id="{18299D13-A29C-4784-BAC8-9F83B84A57C4}"/>
              </a:ext>
            </a:extLst>
          </p:cNvPr>
          <p:cNvSpPr/>
          <p:nvPr/>
        </p:nvSpPr>
        <p:spPr>
          <a:xfrm rot="20952758">
            <a:off x="7263750" y="3566708"/>
            <a:ext cx="1241226" cy="523220"/>
          </a:xfrm>
          <a:prstGeom prst="rect">
            <a:avLst/>
          </a:prstGeom>
        </p:spPr>
        <p:txBody>
          <a:bodyPr wrap="square">
            <a:spAutoFit/>
          </a:bodyPr>
          <a:lstStyle/>
          <a:p>
            <a:pPr algn="ctr"/>
            <a:r>
              <a:rPr lang="sv-SE" sz="1400" dirty="0">
                <a:latin typeface="+mj-lt"/>
              </a:rPr>
              <a:t>Glöm inte att följa upp!</a:t>
            </a:r>
            <a:endParaRPr lang="sv-SE" sz="1400" b="1" dirty="0">
              <a:latin typeface="+mj-lt"/>
            </a:endParaRPr>
          </a:p>
        </p:txBody>
      </p:sp>
    </p:spTree>
    <p:extLst>
      <p:ext uri="{BB962C8B-B14F-4D97-AF65-F5344CB8AC3E}">
        <p14:creationId xmlns:p14="http://schemas.microsoft.com/office/powerpoint/2010/main" val="54588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6E886C9E-944E-40EB-936A-01294AAF6D14}"/>
              </a:ext>
            </a:extLst>
          </p:cNvPr>
          <p:cNvPicPr>
            <a:picLocks noGrp="1" noChangeAspect="1"/>
          </p:cNvPicPr>
          <p:nvPr>
            <p:ph type="pic" sz="quarter" idx="13"/>
          </p:nvPr>
        </p:nvPicPr>
        <p:blipFill>
          <a:blip r:embed="rId3"/>
          <a:srcRect t="5160" b="5160"/>
          <a:stretch>
            <a:fillRect/>
          </a:stretch>
        </p:blipFill>
        <p:spPr/>
      </p:pic>
      <p:sp>
        <p:nvSpPr>
          <p:cNvPr id="2" name="Rubrik 1">
            <a:extLst>
              <a:ext uri="{FF2B5EF4-FFF2-40B4-BE49-F238E27FC236}">
                <a16:creationId xmlns:a16="http://schemas.microsoft.com/office/drawing/2014/main" id="{52EB8372-9D8E-4268-91CA-BF40F8972E1A}"/>
              </a:ext>
            </a:extLst>
          </p:cNvPr>
          <p:cNvSpPr>
            <a:spLocks noGrp="1"/>
          </p:cNvSpPr>
          <p:nvPr>
            <p:ph type="title"/>
          </p:nvPr>
        </p:nvSpPr>
        <p:spPr>
          <a:xfrm>
            <a:off x="108000" y="96786"/>
            <a:ext cx="4460914" cy="955609"/>
          </a:xfrm>
        </p:spPr>
        <p:txBody>
          <a:bodyPr/>
          <a:lstStyle/>
          <a:p>
            <a:r>
              <a:rPr lang="sv-SE" dirty="0"/>
              <a:t>Viktigt att tänka på!</a:t>
            </a:r>
          </a:p>
        </p:txBody>
      </p:sp>
      <p:sp>
        <p:nvSpPr>
          <p:cNvPr id="3" name="Platshållare för text 2">
            <a:extLst>
              <a:ext uri="{FF2B5EF4-FFF2-40B4-BE49-F238E27FC236}">
                <a16:creationId xmlns:a16="http://schemas.microsoft.com/office/drawing/2014/main" id="{CBD9B546-F49B-417C-BFF6-F7A9D7D1F750}"/>
              </a:ext>
            </a:extLst>
          </p:cNvPr>
          <p:cNvSpPr>
            <a:spLocks noGrp="1"/>
          </p:cNvSpPr>
          <p:nvPr>
            <p:ph type="body" sz="quarter" idx="15"/>
          </p:nvPr>
        </p:nvSpPr>
        <p:spPr>
          <a:xfrm>
            <a:off x="107950" y="1191237"/>
            <a:ext cx="4460914" cy="3409337"/>
          </a:xfrm>
        </p:spPr>
        <p:txBody>
          <a:bodyPr/>
          <a:lstStyle/>
          <a:p>
            <a:pPr>
              <a:lnSpc>
                <a:spcPct val="100000"/>
              </a:lnSpc>
              <a:spcBef>
                <a:spcPts val="0"/>
              </a:spcBef>
              <a:spcAft>
                <a:spcPts val="600"/>
              </a:spcAft>
            </a:pPr>
            <a:r>
              <a:rPr lang="sv-SE" sz="1500" dirty="0"/>
              <a:t>Förbered dig (ta stöd av bilden på föregående sida).</a:t>
            </a:r>
          </a:p>
          <a:p>
            <a:pPr>
              <a:lnSpc>
                <a:spcPct val="100000"/>
              </a:lnSpc>
              <a:spcBef>
                <a:spcPts val="0"/>
              </a:spcBef>
              <a:spcAft>
                <a:spcPts val="600"/>
              </a:spcAft>
            </a:pPr>
            <a:r>
              <a:rPr lang="sv-SE" sz="1500" dirty="0"/>
              <a:t>Gör det i närtid till händelsen/agerandet du vill ge återkoppling på.</a:t>
            </a:r>
          </a:p>
          <a:p>
            <a:pPr>
              <a:lnSpc>
                <a:spcPct val="100000"/>
              </a:lnSpc>
              <a:spcBef>
                <a:spcPts val="0"/>
              </a:spcBef>
              <a:spcAft>
                <a:spcPts val="600"/>
              </a:spcAft>
            </a:pPr>
            <a:r>
              <a:rPr lang="sv-SE" sz="1500" dirty="0"/>
              <a:t>Face to face är att föredra eftersom det skrivna ordet kan missförstås.</a:t>
            </a:r>
          </a:p>
          <a:p>
            <a:pPr>
              <a:lnSpc>
                <a:spcPct val="100000"/>
              </a:lnSpc>
              <a:spcBef>
                <a:spcPts val="0"/>
              </a:spcBef>
              <a:spcAft>
                <a:spcPts val="600"/>
              </a:spcAft>
            </a:pPr>
            <a:r>
              <a:rPr lang="sv-SE" sz="1500" dirty="0"/>
              <a:t>Bedöm läget angående dagsformen för individen. Det kan vara något tillfälligt – man kan ha en dålig dag helt enkelt.</a:t>
            </a:r>
          </a:p>
          <a:p>
            <a:pPr>
              <a:lnSpc>
                <a:spcPct val="100000"/>
              </a:lnSpc>
              <a:spcBef>
                <a:spcPts val="0"/>
              </a:spcBef>
              <a:spcAft>
                <a:spcPts val="600"/>
              </a:spcAft>
            </a:pPr>
            <a:r>
              <a:rPr lang="sv-SE" sz="1500" dirty="0"/>
              <a:t>Att tidigare ha gett positiv feedback till personen underlättar när vi sedan behöver vara konstruktiva i feedbacken. </a:t>
            </a:r>
          </a:p>
        </p:txBody>
      </p:sp>
    </p:spTree>
    <p:extLst>
      <p:ext uri="{BB962C8B-B14F-4D97-AF65-F5344CB8AC3E}">
        <p14:creationId xmlns:p14="http://schemas.microsoft.com/office/powerpoint/2010/main" val="47884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BCB10C0-EBB8-4C8C-9F20-9FE02CE69F52}"/>
              </a:ext>
            </a:extLst>
          </p:cNvPr>
          <p:cNvSpPr>
            <a:spLocks noGrp="1"/>
          </p:cNvSpPr>
          <p:nvPr>
            <p:ph type="body" sz="quarter" idx="14"/>
          </p:nvPr>
        </p:nvSpPr>
        <p:spPr/>
        <p:txBody>
          <a:bodyPr/>
          <a:lstStyle/>
          <a:p>
            <a:r>
              <a:rPr lang="sv-SE" dirty="0"/>
              <a:t>Fördjupningsuppgifter</a:t>
            </a:r>
          </a:p>
        </p:txBody>
      </p:sp>
    </p:spTree>
    <p:extLst>
      <p:ext uri="{BB962C8B-B14F-4D97-AF65-F5344CB8AC3E}">
        <p14:creationId xmlns:p14="http://schemas.microsoft.com/office/powerpoint/2010/main" val="150547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C79E8AD6-A3E4-4D7F-A7C3-910EA9BB8325}"/>
              </a:ext>
            </a:extLst>
          </p:cNvPr>
          <p:cNvPicPr>
            <a:picLocks noGrp="1" noChangeAspect="1"/>
          </p:cNvPicPr>
          <p:nvPr>
            <p:ph type="pic" sz="quarter" idx="13"/>
          </p:nvPr>
        </p:nvPicPr>
        <p:blipFill>
          <a:blip r:embed="rId3"/>
          <a:srcRect t="5160" b="5160"/>
          <a:stretch>
            <a:fillRect/>
          </a:stretch>
        </p:blipFill>
        <p:spPr/>
      </p:pic>
      <p:sp>
        <p:nvSpPr>
          <p:cNvPr id="2" name="Rubrik 1">
            <a:extLst>
              <a:ext uri="{FF2B5EF4-FFF2-40B4-BE49-F238E27FC236}">
                <a16:creationId xmlns:a16="http://schemas.microsoft.com/office/drawing/2014/main" id="{4A6A31EF-CE58-4E4D-94E0-8D3BC7672B75}"/>
              </a:ext>
            </a:extLst>
          </p:cNvPr>
          <p:cNvSpPr>
            <a:spLocks noGrp="1"/>
          </p:cNvSpPr>
          <p:nvPr>
            <p:ph type="title"/>
          </p:nvPr>
        </p:nvSpPr>
        <p:spPr>
          <a:xfrm>
            <a:off x="108000" y="96786"/>
            <a:ext cx="4460914" cy="955610"/>
          </a:xfrm>
        </p:spPr>
        <p:txBody>
          <a:bodyPr/>
          <a:lstStyle/>
          <a:p>
            <a:r>
              <a:rPr lang="sv-SE" dirty="0"/>
              <a:t>Diskussionsövning</a:t>
            </a:r>
          </a:p>
        </p:txBody>
      </p:sp>
      <p:sp>
        <p:nvSpPr>
          <p:cNvPr id="4" name="Platshållare för text 3">
            <a:extLst>
              <a:ext uri="{FF2B5EF4-FFF2-40B4-BE49-F238E27FC236}">
                <a16:creationId xmlns:a16="http://schemas.microsoft.com/office/drawing/2014/main" id="{4F7ED029-3579-4163-AF11-4155ABB0F0A2}"/>
              </a:ext>
            </a:extLst>
          </p:cNvPr>
          <p:cNvSpPr>
            <a:spLocks noGrp="1"/>
          </p:cNvSpPr>
          <p:nvPr>
            <p:ph type="body" sz="quarter" idx="15"/>
          </p:nvPr>
        </p:nvSpPr>
        <p:spPr>
          <a:xfrm>
            <a:off x="111086" y="1320584"/>
            <a:ext cx="4460914" cy="3011284"/>
          </a:xfrm>
        </p:spPr>
        <p:txBody>
          <a:bodyPr/>
          <a:lstStyle/>
          <a:p>
            <a:pPr marL="0" indent="0">
              <a:buNone/>
            </a:pPr>
            <a:r>
              <a:rPr lang="sv-SE" dirty="0"/>
              <a:t>Vad skulle vi kunna göra för att bli bättre på att ge varandra positiv feedback i vardagen?</a:t>
            </a:r>
          </a:p>
        </p:txBody>
      </p:sp>
    </p:spTree>
    <p:extLst>
      <p:ext uri="{BB962C8B-B14F-4D97-AF65-F5344CB8AC3E}">
        <p14:creationId xmlns:p14="http://schemas.microsoft.com/office/powerpoint/2010/main" val="165485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216242F2-5C88-412E-A430-5315B0609480}"/>
              </a:ext>
            </a:extLst>
          </p:cNvPr>
          <p:cNvPicPr>
            <a:picLocks noGrp="1" noChangeAspect="1"/>
          </p:cNvPicPr>
          <p:nvPr>
            <p:ph type="pic" sz="quarter" idx="13"/>
          </p:nvPr>
        </p:nvPicPr>
        <p:blipFill>
          <a:blip r:embed="rId3"/>
          <a:srcRect t="5160" b="5160"/>
          <a:stretch>
            <a:fillRect/>
          </a:stretch>
        </p:blipFill>
        <p:spPr/>
      </p:pic>
      <p:sp>
        <p:nvSpPr>
          <p:cNvPr id="2" name="Rubrik 1">
            <a:extLst>
              <a:ext uri="{FF2B5EF4-FFF2-40B4-BE49-F238E27FC236}">
                <a16:creationId xmlns:a16="http://schemas.microsoft.com/office/drawing/2014/main" id="{B4DBE05A-F212-4CF2-B37D-98701DB7E6DA}"/>
              </a:ext>
            </a:extLst>
          </p:cNvPr>
          <p:cNvSpPr>
            <a:spLocks noGrp="1"/>
          </p:cNvSpPr>
          <p:nvPr>
            <p:ph type="title"/>
          </p:nvPr>
        </p:nvSpPr>
        <p:spPr/>
        <p:txBody>
          <a:bodyPr/>
          <a:lstStyle/>
          <a:p>
            <a:r>
              <a:rPr lang="sv-SE" dirty="0"/>
              <a:t>Uppskattningsövning efter möte</a:t>
            </a:r>
          </a:p>
        </p:txBody>
      </p:sp>
      <p:sp>
        <p:nvSpPr>
          <p:cNvPr id="3" name="Platshållare för text 2">
            <a:extLst>
              <a:ext uri="{FF2B5EF4-FFF2-40B4-BE49-F238E27FC236}">
                <a16:creationId xmlns:a16="http://schemas.microsoft.com/office/drawing/2014/main" id="{A906E712-629E-4F46-B26D-C57872FAEC18}"/>
              </a:ext>
            </a:extLst>
          </p:cNvPr>
          <p:cNvSpPr>
            <a:spLocks noGrp="1"/>
          </p:cNvSpPr>
          <p:nvPr>
            <p:ph type="body" sz="quarter" idx="15"/>
          </p:nvPr>
        </p:nvSpPr>
        <p:spPr>
          <a:xfrm>
            <a:off x="107950" y="1275127"/>
            <a:ext cx="4460914" cy="3325447"/>
          </a:xfrm>
        </p:spPr>
        <p:txBody>
          <a:bodyPr/>
          <a:lstStyle/>
          <a:p>
            <a:pPr lvl="0" defTabSz="914400">
              <a:lnSpc>
                <a:spcPct val="100000"/>
              </a:lnSpc>
              <a:spcBef>
                <a:spcPts val="1200"/>
              </a:spcBef>
              <a:defRPr/>
            </a:pPr>
            <a:r>
              <a:rPr lang="sv-SE" sz="1800" dirty="0"/>
              <a:t>Målet med detta möte var att …….</a:t>
            </a:r>
          </a:p>
          <a:p>
            <a:pPr lvl="0" defTabSz="914400">
              <a:lnSpc>
                <a:spcPct val="100000"/>
              </a:lnSpc>
              <a:spcBef>
                <a:spcPts val="1200"/>
              </a:spcBef>
              <a:defRPr/>
            </a:pPr>
            <a:r>
              <a:rPr lang="sv-SE" sz="1800" dirty="0"/>
              <a:t>Du bidrog genom att…(handling/beteende)…</a:t>
            </a:r>
          </a:p>
          <a:p>
            <a:pPr lvl="0" defTabSz="914400">
              <a:lnSpc>
                <a:spcPct val="100000"/>
              </a:lnSpc>
              <a:spcBef>
                <a:spcPts val="1200"/>
              </a:spcBef>
              <a:defRPr/>
            </a:pPr>
            <a:r>
              <a:rPr lang="sv-SE" sz="1800" dirty="0"/>
              <a:t>Vilket kommer att hjälpa oss att …(effekt/resultat)…</a:t>
            </a:r>
          </a:p>
          <a:p>
            <a:pPr>
              <a:spcBef>
                <a:spcPts val="600"/>
              </a:spcBef>
            </a:pPr>
            <a:endParaRPr lang="sv-SE" sz="1800" dirty="0"/>
          </a:p>
        </p:txBody>
      </p:sp>
    </p:spTree>
    <p:extLst>
      <p:ext uri="{BB962C8B-B14F-4D97-AF65-F5344CB8AC3E}">
        <p14:creationId xmlns:p14="http://schemas.microsoft.com/office/powerpoint/2010/main" val="382109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2E8E5B-7BA0-4939-803B-799B56C0566F}"/>
              </a:ext>
            </a:extLst>
          </p:cNvPr>
          <p:cNvSpPr>
            <a:spLocks noGrp="1"/>
          </p:cNvSpPr>
          <p:nvPr>
            <p:ph type="title"/>
          </p:nvPr>
        </p:nvSpPr>
        <p:spPr>
          <a:xfrm>
            <a:off x="87951" y="191694"/>
            <a:ext cx="8921875" cy="728405"/>
          </a:xfrm>
        </p:spPr>
        <p:txBody>
          <a:bodyPr/>
          <a:lstStyle/>
          <a:p>
            <a:r>
              <a:rPr lang="sv-SE" dirty="0"/>
              <a:t>Instruktioner till dig som leder workshopen – Tema Feedback </a:t>
            </a:r>
            <a:br>
              <a:rPr lang="sv-SE" dirty="0"/>
            </a:br>
            <a:endParaRPr lang="sv-SE" dirty="0"/>
          </a:p>
        </p:txBody>
      </p:sp>
      <p:sp>
        <p:nvSpPr>
          <p:cNvPr id="4" name="Platshållare för text 3">
            <a:extLst>
              <a:ext uri="{FF2B5EF4-FFF2-40B4-BE49-F238E27FC236}">
                <a16:creationId xmlns:a16="http://schemas.microsoft.com/office/drawing/2014/main" id="{B851A5EE-475A-493E-9DCB-D8D78F9828B0}"/>
              </a:ext>
            </a:extLst>
          </p:cNvPr>
          <p:cNvSpPr>
            <a:spLocks noGrp="1"/>
          </p:cNvSpPr>
          <p:nvPr>
            <p:ph type="body" sz="quarter" idx="16"/>
          </p:nvPr>
        </p:nvSpPr>
        <p:spPr>
          <a:xfrm>
            <a:off x="4765626" y="806198"/>
            <a:ext cx="4460914" cy="3548179"/>
          </a:xfrm>
        </p:spPr>
        <p:txBody>
          <a:bodyPr/>
          <a:lstStyle/>
          <a:p>
            <a:pPr marL="0" indent="0">
              <a:lnSpc>
                <a:spcPct val="100000"/>
              </a:lnSpc>
              <a:spcBef>
                <a:spcPts val="0"/>
              </a:spcBef>
              <a:buNone/>
            </a:pPr>
            <a:r>
              <a:rPr lang="sv-SE" sz="1400" b="1" dirty="0"/>
              <a:t>Material du behöver ta del av för att leda workshopen</a:t>
            </a:r>
          </a:p>
          <a:p>
            <a:pPr marL="0" indent="0">
              <a:lnSpc>
                <a:spcPct val="100000"/>
              </a:lnSpc>
              <a:buNone/>
            </a:pPr>
            <a:r>
              <a:rPr lang="sv-SE" sz="1200" dirty="0"/>
              <a:t>Läs mer om hur du är en förebild som chef genom att ge och ta emot feedback:</a:t>
            </a:r>
          </a:p>
          <a:p>
            <a:pPr marL="0" indent="0">
              <a:lnSpc>
                <a:spcPct val="100000"/>
              </a:lnSpc>
              <a:buNone/>
            </a:pPr>
            <a:r>
              <a:rPr lang="sv-SE" sz="1200" dirty="0">
                <a:hlinkClick r:id="rId3"/>
              </a:rPr>
              <a:t>Psykologisk trygghet: Nyckeln till framgångsrika team — Sandahl Partners (sandahls.se)</a:t>
            </a:r>
            <a:endParaRPr lang="sv-SE" sz="1200" dirty="0"/>
          </a:p>
          <a:p>
            <a:pPr marL="0" indent="0">
              <a:lnSpc>
                <a:spcPct val="100000"/>
              </a:lnSpc>
              <a:buNone/>
            </a:pPr>
            <a:endParaRPr lang="sv-SE" sz="1200" dirty="0"/>
          </a:p>
          <a:p>
            <a:pPr marL="0" indent="0">
              <a:lnSpc>
                <a:spcPct val="100000"/>
              </a:lnSpc>
              <a:buNone/>
            </a:pPr>
            <a:r>
              <a:rPr lang="sv-SE" sz="1200" dirty="0"/>
              <a:t>Om du önskar mer inspiration: </a:t>
            </a:r>
          </a:p>
          <a:p>
            <a:pPr marL="0" indent="0">
              <a:lnSpc>
                <a:spcPct val="100000"/>
              </a:lnSpc>
              <a:buNone/>
            </a:pPr>
            <a:r>
              <a:rPr lang="sv-SE" sz="1200" dirty="0">
                <a:hlinkClick r:id="rId4"/>
              </a:rPr>
              <a:t>Konsten att ge konstruktiv feedback - </a:t>
            </a:r>
            <a:r>
              <a:rPr lang="sv-SE" sz="1200" dirty="0" err="1">
                <a:hlinkClick r:id="rId4"/>
              </a:rPr>
              <a:t>HejEngagemang</a:t>
            </a:r>
            <a:endParaRPr lang="sv-SE" sz="1200" dirty="0"/>
          </a:p>
          <a:p>
            <a:pPr marL="0" indent="0">
              <a:buNone/>
            </a:pPr>
            <a:endParaRPr lang="sv-SE" dirty="0"/>
          </a:p>
        </p:txBody>
      </p:sp>
      <p:pic>
        <p:nvPicPr>
          <p:cNvPr id="5" name="Bildobjekt 4">
            <a:extLst>
              <a:ext uri="{FF2B5EF4-FFF2-40B4-BE49-F238E27FC236}">
                <a16:creationId xmlns:a16="http://schemas.microsoft.com/office/drawing/2014/main" id="{086FDCA0-032A-4F9E-A357-993BB5B35CA8}"/>
              </a:ext>
            </a:extLst>
          </p:cNvPr>
          <p:cNvPicPr>
            <a:picLocks noChangeAspect="1"/>
          </p:cNvPicPr>
          <p:nvPr/>
        </p:nvPicPr>
        <p:blipFill>
          <a:blip r:embed="rId5"/>
          <a:stretch>
            <a:fillRect/>
          </a:stretch>
        </p:blipFill>
        <p:spPr>
          <a:xfrm>
            <a:off x="1352605" y="1696222"/>
            <a:ext cx="2202864" cy="181273"/>
          </a:xfrm>
          <a:prstGeom prst="rect">
            <a:avLst/>
          </a:prstGeom>
        </p:spPr>
      </p:pic>
      <p:sp>
        <p:nvSpPr>
          <p:cNvPr id="6" name="Platshållare för text 2">
            <a:extLst>
              <a:ext uri="{FF2B5EF4-FFF2-40B4-BE49-F238E27FC236}">
                <a16:creationId xmlns:a16="http://schemas.microsoft.com/office/drawing/2014/main" id="{084DEC92-A844-4C75-872E-26071D392724}"/>
              </a:ext>
            </a:extLst>
          </p:cNvPr>
          <p:cNvSpPr txBox="1">
            <a:spLocks/>
          </p:cNvSpPr>
          <p:nvPr/>
        </p:nvSpPr>
        <p:spPr>
          <a:xfrm>
            <a:off x="21764" y="467471"/>
            <a:ext cx="4864546" cy="4028340"/>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sv-SE" sz="1400" b="1" dirty="0"/>
              <a:t>Innan du genomför workshopen</a:t>
            </a:r>
          </a:p>
          <a:p>
            <a:pPr>
              <a:lnSpc>
                <a:spcPct val="100000"/>
              </a:lnSpc>
            </a:pPr>
            <a:r>
              <a:rPr lang="sv-SE" sz="1200" dirty="0"/>
              <a:t>Läs igenom hela bildspelet inklusive anteckningarna vilka fungerar som stöd för respektive bild. Du kommer åt anteckningarna genom att klicka längs ner i på höger sida:</a:t>
            </a:r>
          </a:p>
          <a:p>
            <a:pPr>
              <a:lnSpc>
                <a:spcPct val="100000"/>
              </a:lnSpc>
              <a:spcBef>
                <a:spcPts val="0"/>
              </a:spcBef>
            </a:pPr>
            <a:endParaRPr lang="sv-SE" sz="1200" dirty="0"/>
          </a:p>
          <a:p>
            <a:pPr>
              <a:lnSpc>
                <a:spcPct val="100000"/>
              </a:lnSpc>
            </a:pPr>
            <a:r>
              <a:rPr lang="sv-SE" sz="1200" dirty="0"/>
              <a:t>Ta upp ett eller flera teman åt gången på arbetsplatsträffar eller andra tillfällen när arbetsgruppen möts. Det fungerar även bra att dela upp ett tema på flera tillfällen. Det finns fördjupningsuppgifter som stöd för att anpassa workshopen. Materialet innehåller också uppföljningsövningar att återkomma till.</a:t>
            </a:r>
          </a:p>
          <a:p>
            <a:pPr>
              <a:lnSpc>
                <a:spcPct val="100000"/>
              </a:lnSpc>
            </a:pPr>
            <a:r>
              <a:rPr lang="sv-SE" sz="1200" dirty="0"/>
              <a:t>Tänk på att du alltid måste anpassa materialet till verksamheten och gruppens behov. Involvera gärna medarbetare i upplägg, genomförande samt att leda efterlevnad.</a:t>
            </a:r>
          </a:p>
          <a:p>
            <a:pPr>
              <a:lnSpc>
                <a:spcPct val="100000"/>
              </a:lnSpc>
            </a:pPr>
            <a:r>
              <a:rPr lang="sv-SE" sz="1200" dirty="0"/>
              <a:t>Stödmaterialet är en del av implementeringsarbetet av medarbetarkompassen</a:t>
            </a:r>
          </a:p>
        </p:txBody>
      </p:sp>
    </p:spTree>
    <p:extLst>
      <p:ext uri="{BB962C8B-B14F-4D97-AF65-F5344CB8AC3E}">
        <p14:creationId xmlns:p14="http://schemas.microsoft.com/office/powerpoint/2010/main" val="29465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D02E84C2-8811-478B-89AF-3553940158F7}"/>
              </a:ext>
            </a:extLst>
          </p:cNvPr>
          <p:cNvPicPr>
            <a:picLocks noGrp="1" noChangeAspect="1"/>
          </p:cNvPicPr>
          <p:nvPr>
            <p:ph type="pic" sz="quarter" idx="13"/>
          </p:nvPr>
        </p:nvPicPr>
        <p:blipFill rotWithShape="1">
          <a:blip r:embed="rId3"/>
          <a:srcRect l="23920" r="10042"/>
          <a:stretch/>
        </p:blipFill>
        <p:spPr>
          <a:xfrm>
            <a:off x="4572000" y="96786"/>
            <a:ext cx="4463950" cy="4503270"/>
          </a:xfrm>
        </p:spPr>
      </p:pic>
      <p:sp>
        <p:nvSpPr>
          <p:cNvPr id="2" name="Rubrik 1">
            <a:extLst>
              <a:ext uri="{FF2B5EF4-FFF2-40B4-BE49-F238E27FC236}">
                <a16:creationId xmlns:a16="http://schemas.microsoft.com/office/drawing/2014/main" id="{36A7C67F-E142-4D03-8024-25C724C70DBF}"/>
              </a:ext>
            </a:extLst>
          </p:cNvPr>
          <p:cNvSpPr>
            <a:spLocks noGrp="1"/>
          </p:cNvSpPr>
          <p:nvPr>
            <p:ph type="title"/>
          </p:nvPr>
        </p:nvSpPr>
        <p:spPr>
          <a:xfrm>
            <a:off x="108000" y="325910"/>
            <a:ext cx="4460914" cy="955610"/>
          </a:xfrm>
        </p:spPr>
        <p:txBody>
          <a:bodyPr/>
          <a:lstStyle/>
          <a:p>
            <a:r>
              <a:rPr lang="sv-SE" dirty="0" err="1"/>
              <a:t>After</a:t>
            </a:r>
            <a:r>
              <a:rPr lang="sv-SE" dirty="0"/>
              <a:t> action </a:t>
            </a:r>
            <a:r>
              <a:rPr lang="sv-SE" dirty="0" err="1"/>
              <a:t>review</a:t>
            </a:r>
            <a:r>
              <a:rPr lang="sv-SE" dirty="0"/>
              <a:t> som återkoppling för lärande och utveckling</a:t>
            </a:r>
          </a:p>
        </p:txBody>
      </p:sp>
      <p:sp>
        <p:nvSpPr>
          <p:cNvPr id="3" name="Platshållare för text 2">
            <a:extLst>
              <a:ext uri="{FF2B5EF4-FFF2-40B4-BE49-F238E27FC236}">
                <a16:creationId xmlns:a16="http://schemas.microsoft.com/office/drawing/2014/main" id="{BD3C39D4-C816-4183-9C2E-E2B84B7E45FD}"/>
              </a:ext>
            </a:extLst>
          </p:cNvPr>
          <p:cNvSpPr>
            <a:spLocks noGrp="1"/>
          </p:cNvSpPr>
          <p:nvPr>
            <p:ph type="body" sz="quarter" idx="15"/>
          </p:nvPr>
        </p:nvSpPr>
        <p:spPr>
          <a:xfrm>
            <a:off x="107950" y="1535185"/>
            <a:ext cx="4460914" cy="3065389"/>
          </a:xfrm>
        </p:spPr>
        <p:txBody>
          <a:bodyPr/>
          <a:lstStyle/>
          <a:p>
            <a:pPr marL="0" indent="0">
              <a:buNone/>
            </a:pPr>
            <a:r>
              <a:rPr lang="sv-SE" sz="1800" dirty="0"/>
              <a:t>1. Vad var målet/intentionen med </a:t>
            </a:r>
            <a:br>
              <a:rPr lang="sv-SE" sz="1800" dirty="0"/>
            </a:br>
            <a:r>
              <a:rPr lang="sv-SE" sz="1800" dirty="0"/>
              <a:t>det vi gjorde?</a:t>
            </a:r>
          </a:p>
          <a:p>
            <a:pPr marL="0" indent="0">
              <a:buNone/>
            </a:pPr>
            <a:r>
              <a:rPr lang="sv-SE" sz="1800" dirty="0"/>
              <a:t>2. Vad blev resultatet?</a:t>
            </a:r>
          </a:p>
          <a:p>
            <a:pPr marL="0" indent="0">
              <a:buNone/>
            </a:pPr>
            <a:r>
              <a:rPr lang="sv-SE" sz="1800" dirty="0"/>
              <a:t>3. Vad gjorde vi bra och varför?</a:t>
            </a:r>
          </a:p>
          <a:p>
            <a:pPr marL="0" indent="0">
              <a:buNone/>
            </a:pPr>
            <a:r>
              <a:rPr lang="sv-SE" sz="1800" dirty="0"/>
              <a:t>4. Vad gjorde vi mindre bra och hur ändrar vi på det?</a:t>
            </a:r>
          </a:p>
        </p:txBody>
      </p:sp>
    </p:spTree>
    <p:extLst>
      <p:ext uri="{BB962C8B-B14F-4D97-AF65-F5344CB8AC3E}">
        <p14:creationId xmlns:p14="http://schemas.microsoft.com/office/powerpoint/2010/main" val="333007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BDAD914-BE9F-48C7-8F73-67161675A3B6}"/>
              </a:ext>
            </a:extLst>
          </p:cNvPr>
          <p:cNvSpPr>
            <a:spLocks noGrp="1"/>
          </p:cNvSpPr>
          <p:nvPr>
            <p:ph type="body" sz="quarter" idx="15"/>
          </p:nvPr>
        </p:nvSpPr>
        <p:spPr>
          <a:xfrm>
            <a:off x="107950" y="1204795"/>
            <a:ext cx="8921924" cy="3548179"/>
          </a:xfrm>
        </p:spPr>
        <p:txBody>
          <a:bodyPr/>
          <a:lstStyle/>
          <a:p>
            <a:pPr marL="228600" indent="-228600">
              <a:lnSpc>
                <a:spcPct val="100000"/>
              </a:lnSpc>
              <a:spcBef>
                <a:spcPts val="0"/>
              </a:spcBef>
              <a:buAutoNum type="arabicPeriod"/>
            </a:pPr>
            <a:r>
              <a:rPr lang="sv-SE" sz="1000" dirty="0"/>
              <a:t>Jag budskap</a:t>
            </a:r>
          </a:p>
          <a:p>
            <a:pPr marL="0" indent="0">
              <a:lnSpc>
                <a:spcPct val="100000"/>
              </a:lnSpc>
              <a:spcBef>
                <a:spcPts val="0"/>
              </a:spcBef>
              <a:buNone/>
            </a:pPr>
            <a:r>
              <a:rPr lang="sv-SE" sz="1000" dirty="0"/>
              <a:t>Grunden för att feedback ska uppfattas vänligt och inte uppfattas som en attack, är jag-budskap. Börja till exempel med att säga: </a:t>
            </a:r>
            <a:r>
              <a:rPr lang="sv-SE" sz="1000" i="1" dirty="0"/>
              <a:t>Jag har sett …</a:t>
            </a:r>
          </a:p>
          <a:p>
            <a:pPr marL="0" indent="0">
              <a:lnSpc>
                <a:spcPct val="100000"/>
              </a:lnSpc>
              <a:spcBef>
                <a:spcPts val="0"/>
              </a:spcBef>
              <a:buNone/>
            </a:pPr>
            <a:endParaRPr lang="sv-SE" sz="1000" i="1" dirty="0"/>
          </a:p>
          <a:p>
            <a:pPr marL="0" indent="0">
              <a:lnSpc>
                <a:spcPct val="100000"/>
              </a:lnSpc>
              <a:spcBef>
                <a:spcPts val="0"/>
              </a:spcBef>
              <a:buNone/>
            </a:pPr>
            <a:r>
              <a:rPr lang="sv-SE" sz="1000" dirty="0"/>
              <a:t>2. Den andres beteende</a:t>
            </a:r>
          </a:p>
          <a:p>
            <a:pPr marL="0" indent="0">
              <a:lnSpc>
                <a:spcPct val="100000"/>
              </a:lnSpc>
              <a:spcBef>
                <a:spcPts val="0"/>
              </a:spcBef>
              <a:buNone/>
            </a:pPr>
            <a:r>
              <a:rPr lang="sv-SE" sz="1000" dirty="0"/>
              <a:t>Jag-budskapet följs direkt av den andres beteende. Beskriv konkret vad personen gjorde/brukar göra och ta ett exempel på ett speciellt tillfälle när hen gjorde detta. Till exempel Jag hörde dig säga/såg dig göra (Exempel: </a:t>
            </a:r>
            <a:r>
              <a:rPr lang="sv-SE" sz="1000" i="1" dirty="0"/>
              <a:t>Jag har sett mejlen du har skickat till mig. </a:t>
            </a:r>
            <a:r>
              <a:rPr lang="sv-SE" sz="1000" dirty="0"/>
              <a:t>Istället för: </a:t>
            </a:r>
            <a:r>
              <a:rPr lang="sv-SE" sz="1000" i="1" dirty="0"/>
              <a:t>Du skickar alldeles för många mejl till mig.</a:t>
            </a:r>
          </a:p>
          <a:p>
            <a:pPr marL="0" indent="0">
              <a:lnSpc>
                <a:spcPct val="100000"/>
              </a:lnSpc>
              <a:spcBef>
                <a:spcPts val="0"/>
              </a:spcBef>
              <a:buNone/>
            </a:pPr>
            <a:endParaRPr lang="sv-SE" sz="1000" dirty="0"/>
          </a:p>
          <a:p>
            <a:pPr marL="0" indent="0">
              <a:lnSpc>
                <a:spcPct val="100000"/>
              </a:lnSpc>
              <a:spcBef>
                <a:spcPts val="0"/>
              </a:spcBef>
              <a:buNone/>
            </a:pPr>
            <a:r>
              <a:rPr lang="sv-SE" sz="1000" dirty="0"/>
              <a:t>3. Bekräfta den positiva intentionen</a:t>
            </a:r>
          </a:p>
          <a:p>
            <a:pPr marL="0" indent="0">
              <a:lnSpc>
                <a:spcPct val="100000"/>
              </a:lnSpc>
              <a:spcBef>
                <a:spcPts val="0"/>
              </a:spcBef>
              <a:buNone/>
            </a:pPr>
            <a:r>
              <a:rPr lang="sv-SE" sz="1000" dirty="0"/>
              <a:t>Leta efter och bekräfta den positiva intentionen som personen kan tänkas ha haft med beteendet. Det visar att vi sett och förstått att personen ville oss väl. Det skapar trygghet i relationen. De ville oss väl, precis som vi vill väl med återkopplingen. Exempel: </a:t>
            </a:r>
            <a:r>
              <a:rPr lang="sv-SE" sz="1000" i="1" dirty="0"/>
              <a:t>Jag uppskattar att du vill att alla ska få del av i din informationen och därför lägger med oss alla i mailtråden </a:t>
            </a:r>
            <a:r>
              <a:rPr lang="sv-SE" sz="1000" dirty="0"/>
              <a:t>Istället för: </a:t>
            </a:r>
            <a:r>
              <a:rPr lang="sv-SE" sz="1000" i="1" dirty="0"/>
              <a:t>Det är så störande med alla mejl du skickar som inte berör mig.</a:t>
            </a:r>
          </a:p>
          <a:p>
            <a:pPr marL="0" indent="0">
              <a:lnSpc>
                <a:spcPct val="100000"/>
              </a:lnSpc>
              <a:spcBef>
                <a:spcPts val="0"/>
              </a:spcBef>
              <a:buNone/>
            </a:pPr>
            <a:endParaRPr lang="sv-SE" sz="1000" i="1" dirty="0"/>
          </a:p>
          <a:p>
            <a:pPr marL="0" indent="0">
              <a:lnSpc>
                <a:spcPct val="100000"/>
              </a:lnSpc>
              <a:spcBef>
                <a:spcPts val="0"/>
              </a:spcBef>
              <a:buNone/>
            </a:pPr>
            <a:r>
              <a:rPr lang="sv-SE" sz="1000" dirty="0"/>
              <a:t>4.</a:t>
            </a:r>
            <a:r>
              <a:rPr lang="sv-SE" sz="1000" b="1" dirty="0"/>
              <a:t> </a:t>
            </a:r>
            <a:r>
              <a:rPr lang="sv-SE" sz="1000" dirty="0"/>
              <a:t>Min upplevelse/känsla</a:t>
            </a:r>
          </a:p>
          <a:p>
            <a:pPr marL="0" lvl="0" indent="0" defTabSz="914400">
              <a:lnSpc>
                <a:spcPct val="100000"/>
              </a:lnSpc>
              <a:spcBef>
                <a:spcPts val="0"/>
              </a:spcBef>
              <a:buNone/>
              <a:defRPr/>
            </a:pPr>
            <a:r>
              <a:rPr lang="sv-SE" sz="1000" dirty="0"/>
              <a:t>Fortsätt med jag-budskap och tala om vad du känner eller upplever. Fortsätt med att sätta ord på vad som händer med dig när personen gör som den gör. Vad ger det för känslor, beteenden, konsekvenser eller resultat för dig? Exempel: </a:t>
            </a:r>
            <a:r>
              <a:rPr lang="sv-SE" sz="1000" i="1" dirty="0"/>
              <a:t>Det är bara det att jag blir så stressad av alla mejl. Jag har mycket just nu och har alldeles fullt upp med att ta in den information jag behöver känna till för att kunna sköta jobbet bra.</a:t>
            </a:r>
          </a:p>
          <a:p>
            <a:pPr marL="0" lvl="0" indent="0" defTabSz="914400">
              <a:lnSpc>
                <a:spcPct val="100000"/>
              </a:lnSpc>
              <a:spcBef>
                <a:spcPts val="0"/>
              </a:spcBef>
              <a:buNone/>
              <a:defRPr/>
            </a:pPr>
            <a:endParaRPr lang="sv-SE" sz="1000" i="1" dirty="0"/>
          </a:p>
          <a:p>
            <a:pPr marL="0" lvl="0" indent="0" defTabSz="914400">
              <a:lnSpc>
                <a:spcPct val="100000"/>
              </a:lnSpc>
              <a:spcBef>
                <a:spcPts val="0"/>
              </a:spcBef>
              <a:buNone/>
              <a:defRPr/>
            </a:pPr>
            <a:r>
              <a:rPr lang="sv-SE" sz="1000" dirty="0"/>
              <a:t>5. Önskemål</a:t>
            </a:r>
          </a:p>
          <a:p>
            <a:pPr marL="0" lvl="0" indent="0" defTabSz="914400">
              <a:lnSpc>
                <a:spcPct val="100000"/>
              </a:lnSpc>
              <a:spcBef>
                <a:spcPts val="0"/>
              </a:spcBef>
              <a:buNone/>
              <a:defRPr/>
            </a:pPr>
            <a:r>
              <a:rPr lang="sv-SE" sz="1000" dirty="0"/>
              <a:t>Här gäller det att ställa en fråga om ett önskemål du har. Inte komma med krav eller kommando. Exempel: </a:t>
            </a:r>
            <a:r>
              <a:rPr lang="sv-SE" sz="1000" i="1" dirty="0"/>
              <a:t>Jag önskar att du inte lägger med mig på maillistor om jag inte är direkt berör av informationen.</a:t>
            </a:r>
          </a:p>
          <a:p>
            <a:endParaRPr lang="sv-SE" sz="800" i="1" dirty="0"/>
          </a:p>
          <a:p>
            <a:endParaRPr lang="sv-SE" dirty="0"/>
          </a:p>
        </p:txBody>
      </p:sp>
      <p:pic>
        <p:nvPicPr>
          <p:cNvPr id="5" name="Bildobjekt 4">
            <a:extLst>
              <a:ext uri="{FF2B5EF4-FFF2-40B4-BE49-F238E27FC236}">
                <a16:creationId xmlns:a16="http://schemas.microsoft.com/office/drawing/2014/main" id="{A22C2318-9BAF-4571-AFCB-FBB7668D16AE}"/>
              </a:ext>
            </a:extLst>
          </p:cNvPr>
          <p:cNvPicPr>
            <a:picLocks noChangeAspect="1"/>
          </p:cNvPicPr>
          <p:nvPr/>
        </p:nvPicPr>
        <p:blipFill>
          <a:blip r:embed="rId3"/>
          <a:stretch>
            <a:fillRect/>
          </a:stretch>
        </p:blipFill>
        <p:spPr>
          <a:xfrm>
            <a:off x="1405414" y="258680"/>
            <a:ext cx="6512892" cy="1118835"/>
          </a:xfrm>
          <a:prstGeom prst="rect">
            <a:avLst/>
          </a:prstGeom>
        </p:spPr>
      </p:pic>
    </p:spTree>
    <p:extLst>
      <p:ext uri="{BB962C8B-B14F-4D97-AF65-F5344CB8AC3E}">
        <p14:creationId xmlns:p14="http://schemas.microsoft.com/office/powerpoint/2010/main" val="504738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24008D60-EB2A-46FD-98CE-E991B055EEDF}"/>
              </a:ext>
            </a:extLst>
          </p:cNvPr>
          <p:cNvPicPr>
            <a:picLocks noGrp="1" noChangeAspect="1"/>
          </p:cNvPicPr>
          <p:nvPr>
            <p:ph type="pic" sz="quarter" idx="13"/>
          </p:nvPr>
        </p:nvPicPr>
        <p:blipFill>
          <a:blip r:embed="rId3"/>
          <a:srcRect t="47" b="47"/>
          <a:stretch>
            <a:fillRect/>
          </a:stretch>
        </p:blipFill>
        <p:spPr/>
      </p:pic>
    </p:spTree>
    <p:extLst>
      <p:ext uri="{BB962C8B-B14F-4D97-AF65-F5344CB8AC3E}">
        <p14:creationId xmlns:p14="http://schemas.microsoft.com/office/powerpoint/2010/main" val="223732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B43CF74C-8DB2-40BD-ACF6-706F54836B11}"/>
              </a:ext>
            </a:extLst>
          </p:cNvPr>
          <p:cNvPicPr>
            <a:picLocks noGrp="1" noChangeAspect="1"/>
          </p:cNvPicPr>
          <p:nvPr>
            <p:ph type="pic" sz="quarter" idx="13"/>
          </p:nvPr>
        </p:nvPicPr>
        <p:blipFill>
          <a:blip r:embed="rId2"/>
          <a:srcRect t="5160" b="5160"/>
          <a:stretch>
            <a:fillRect/>
          </a:stretch>
        </p:blipFill>
        <p:spPr>
          <a:xfrm>
            <a:off x="107951" y="96786"/>
            <a:ext cx="8927999" cy="4503270"/>
          </a:xfrm>
        </p:spPr>
      </p:pic>
      <p:sp>
        <p:nvSpPr>
          <p:cNvPr id="7" name="Platshållare för text 4">
            <a:extLst>
              <a:ext uri="{FF2B5EF4-FFF2-40B4-BE49-F238E27FC236}">
                <a16:creationId xmlns:a16="http://schemas.microsoft.com/office/drawing/2014/main" id="{E60CE003-72C3-4E55-B6BF-E78DD7A88E8E}"/>
              </a:ext>
            </a:extLst>
          </p:cNvPr>
          <p:cNvSpPr>
            <a:spLocks noGrp="1"/>
          </p:cNvSpPr>
          <p:nvPr>
            <p:ph type="body" sz="quarter" idx="14"/>
          </p:nvPr>
        </p:nvSpPr>
        <p:spPr>
          <a:xfrm>
            <a:off x="107951" y="1674360"/>
            <a:ext cx="1418393" cy="576293"/>
          </a:xfrm>
          <a:solidFill>
            <a:srgbClr val="003C71">
              <a:alpha val="89804"/>
            </a:srgbClr>
          </a:solidFill>
        </p:spPr>
        <p:txBody>
          <a:bodyPr/>
          <a:lstStyle/>
          <a:p>
            <a:r>
              <a:rPr lang="sv-SE" dirty="0">
                <a:latin typeface="+mj-lt"/>
              </a:rPr>
              <a:t>Syfte:</a:t>
            </a:r>
          </a:p>
        </p:txBody>
      </p:sp>
      <p:sp>
        <p:nvSpPr>
          <p:cNvPr id="8" name="Platshållare för text 4">
            <a:extLst>
              <a:ext uri="{FF2B5EF4-FFF2-40B4-BE49-F238E27FC236}">
                <a16:creationId xmlns:a16="http://schemas.microsoft.com/office/drawing/2014/main" id="{8030A567-CC11-4EAB-A184-CFFF44DF564E}"/>
              </a:ext>
            </a:extLst>
          </p:cNvPr>
          <p:cNvSpPr txBox="1">
            <a:spLocks/>
          </p:cNvSpPr>
          <p:nvPr/>
        </p:nvSpPr>
        <p:spPr>
          <a:xfrm>
            <a:off x="107952" y="2522322"/>
            <a:ext cx="5644262" cy="760959"/>
          </a:xfrm>
          <a:prstGeom prst="rect">
            <a:avLst/>
          </a:prstGeom>
          <a:solidFill>
            <a:srgbClr val="003C71">
              <a:alpha val="90000"/>
            </a:srgbClr>
          </a:solidFill>
        </p:spPr>
        <p:txBody>
          <a:bodyPr vert="horz" wrap="square" lIns="288000" tIns="72000" rIns="288000" bIns="72000" rtlCol="0" anchor="ctr" anchorCtr="0">
            <a:spAutoFit/>
          </a:bodyPr>
          <a:lstStyle>
            <a:lvl1pPr marL="0" indent="0" algn="l" defTabSz="685800" rtl="0" eaLnBrk="1" latinLnBrk="0" hangingPunct="1">
              <a:lnSpc>
                <a:spcPct val="100000"/>
              </a:lnSpc>
              <a:spcBef>
                <a:spcPts val="1500"/>
              </a:spcBef>
              <a:buFont typeface="Arial" panose="020B0604020202020204" pitchFamily="34" charset="0"/>
              <a:buNone/>
              <a:defRPr sz="2800" b="0" i="0" kern="1200">
                <a:solidFill>
                  <a:schemeClr val="bg1"/>
                </a:solidFill>
                <a:latin typeface="Barlow Semi Condensed SemiBold"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sz="2000" dirty="0">
                <a:latin typeface="Barlow Semi Condensed" panose="00000506000000000000" pitchFamily="50" charset="0"/>
              </a:rPr>
              <a:t>Förstå vikten av feedback för att bidra till varandras , gruppens och verksamhetens utveckling</a:t>
            </a:r>
          </a:p>
        </p:txBody>
      </p:sp>
      <p:sp>
        <p:nvSpPr>
          <p:cNvPr id="9" name="Platshållare för text 4">
            <a:extLst>
              <a:ext uri="{FF2B5EF4-FFF2-40B4-BE49-F238E27FC236}">
                <a16:creationId xmlns:a16="http://schemas.microsoft.com/office/drawing/2014/main" id="{C2A4584C-D407-4622-B5B3-C183CD336501}"/>
              </a:ext>
            </a:extLst>
          </p:cNvPr>
          <p:cNvSpPr txBox="1">
            <a:spLocks/>
          </p:cNvSpPr>
          <p:nvPr/>
        </p:nvSpPr>
        <p:spPr>
          <a:xfrm>
            <a:off x="107952" y="3323926"/>
            <a:ext cx="4311648" cy="453183"/>
          </a:xfrm>
          <a:prstGeom prst="rect">
            <a:avLst/>
          </a:prstGeom>
          <a:solidFill>
            <a:srgbClr val="003C71">
              <a:alpha val="90000"/>
            </a:srgbClr>
          </a:solidFill>
        </p:spPr>
        <p:txBody>
          <a:bodyPr vert="horz" wrap="square" lIns="288000" tIns="72000" rIns="288000" bIns="72000" rtlCol="0" anchor="ctr" anchorCtr="0">
            <a:spAutoFit/>
          </a:bodyPr>
          <a:lstStyle>
            <a:lvl1pPr marL="0" indent="0" algn="l" defTabSz="685800" rtl="0" eaLnBrk="1" latinLnBrk="0" hangingPunct="1">
              <a:lnSpc>
                <a:spcPct val="100000"/>
              </a:lnSpc>
              <a:spcBef>
                <a:spcPts val="1500"/>
              </a:spcBef>
              <a:buFont typeface="Arial" panose="020B0604020202020204" pitchFamily="34" charset="0"/>
              <a:buNone/>
              <a:defRPr sz="2800" b="0" i="0" kern="1200">
                <a:solidFill>
                  <a:schemeClr val="bg1"/>
                </a:solidFill>
                <a:latin typeface="Barlow Semi Condensed SemiBold"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sz="2000" dirty="0">
                <a:latin typeface="Barlow Semi Condensed" panose="00000506000000000000" pitchFamily="50" charset="0"/>
              </a:rPr>
              <a:t>Kunskap i hur vi ger varandra feedback</a:t>
            </a:r>
          </a:p>
        </p:txBody>
      </p:sp>
    </p:spTree>
    <p:extLst>
      <p:ext uri="{BB962C8B-B14F-4D97-AF65-F5344CB8AC3E}">
        <p14:creationId xmlns:p14="http://schemas.microsoft.com/office/powerpoint/2010/main" val="235681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A1C5CE7-90A8-4A3C-A700-203576B8F3C9}"/>
              </a:ext>
            </a:extLst>
          </p:cNvPr>
          <p:cNvPicPr>
            <a:picLocks noChangeAspect="1"/>
          </p:cNvPicPr>
          <p:nvPr/>
        </p:nvPicPr>
        <p:blipFill>
          <a:blip r:embed="rId3"/>
          <a:stretch>
            <a:fillRect/>
          </a:stretch>
        </p:blipFill>
        <p:spPr>
          <a:xfrm>
            <a:off x="504938" y="142848"/>
            <a:ext cx="5701710" cy="4185479"/>
          </a:xfrm>
          <a:prstGeom prst="rect">
            <a:avLst/>
          </a:prstGeom>
        </p:spPr>
      </p:pic>
      <p:sp>
        <p:nvSpPr>
          <p:cNvPr id="2" name="Rektangel: rundade hörn 1">
            <a:extLst>
              <a:ext uri="{FF2B5EF4-FFF2-40B4-BE49-F238E27FC236}">
                <a16:creationId xmlns:a16="http://schemas.microsoft.com/office/drawing/2014/main" id="{CF883E58-C055-4077-8D38-FB3818F83A4B}"/>
              </a:ext>
            </a:extLst>
          </p:cNvPr>
          <p:cNvSpPr/>
          <p:nvPr/>
        </p:nvSpPr>
        <p:spPr>
          <a:xfrm>
            <a:off x="4437528" y="2940424"/>
            <a:ext cx="1769119" cy="708212"/>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Tree>
    <p:extLst>
      <p:ext uri="{BB962C8B-B14F-4D97-AF65-F5344CB8AC3E}">
        <p14:creationId xmlns:p14="http://schemas.microsoft.com/office/powerpoint/2010/main" val="42219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B1524744-13D6-4F58-A25D-84D9B77D6853}"/>
              </a:ext>
            </a:extLst>
          </p:cNvPr>
          <p:cNvPicPr>
            <a:picLocks noGrp="1" noChangeAspect="1"/>
          </p:cNvPicPr>
          <p:nvPr>
            <p:ph type="pic" sz="quarter" idx="13"/>
          </p:nvPr>
        </p:nvPicPr>
        <p:blipFill>
          <a:blip r:embed="rId3"/>
          <a:srcRect t="5160" b="5160"/>
          <a:stretch>
            <a:fillRect/>
          </a:stretch>
        </p:blipFill>
        <p:spPr/>
      </p:pic>
      <p:sp>
        <p:nvSpPr>
          <p:cNvPr id="2" name="Rubrik 1">
            <a:extLst>
              <a:ext uri="{FF2B5EF4-FFF2-40B4-BE49-F238E27FC236}">
                <a16:creationId xmlns:a16="http://schemas.microsoft.com/office/drawing/2014/main" id="{65B6B47A-283A-4B8D-9805-3A70AC81D78B}"/>
              </a:ext>
            </a:extLst>
          </p:cNvPr>
          <p:cNvSpPr>
            <a:spLocks noGrp="1"/>
          </p:cNvSpPr>
          <p:nvPr>
            <p:ph type="title"/>
          </p:nvPr>
        </p:nvSpPr>
        <p:spPr/>
        <p:txBody>
          <a:bodyPr/>
          <a:lstStyle/>
          <a:p>
            <a:r>
              <a:rPr lang="sv-SE" dirty="0"/>
              <a:t>Vad är feedback?</a:t>
            </a:r>
          </a:p>
        </p:txBody>
      </p:sp>
      <p:sp>
        <p:nvSpPr>
          <p:cNvPr id="3" name="Platshållare för text 2">
            <a:extLst>
              <a:ext uri="{FF2B5EF4-FFF2-40B4-BE49-F238E27FC236}">
                <a16:creationId xmlns:a16="http://schemas.microsoft.com/office/drawing/2014/main" id="{C2E365FA-F2FF-440C-99A6-F6D61BEB5009}"/>
              </a:ext>
            </a:extLst>
          </p:cNvPr>
          <p:cNvSpPr>
            <a:spLocks noGrp="1"/>
          </p:cNvSpPr>
          <p:nvPr>
            <p:ph type="body" sz="quarter" idx="15"/>
          </p:nvPr>
        </p:nvSpPr>
        <p:spPr/>
        <p:txBody>
          <a:bodyPr/>
          <a:lstStyle/>
          <a:p>
            <a:r>
              <a:rPr lang="sv-SE" dirty="0"/>
              <a:t>Feedback betyder att ge återkoppling till någon, det kan vara positiv feedback och konstruktiv feedback som är utvecklande. </a:t>
            </a:r>
          </a:p>
          <a:p>
            <a:r>
              <a:rPr lang="sv-SE" dirty="0"/>
              <a:t>Feedback är att ge återkoppling på beteende, något vi gör, en handling, ett agerande dvs något som vi kan förändra. </a:t>
            </a:r>
          </a:p>
          <a:p>
            <a:pPr marL="0" indent="0">
              <a:buNone/>
            </a:pPr>
            <a:endParaRPr lang="sv-SE" dirty="0"/>
          </a:p>
        </p:txBody>
      </p:sp>
      <p:sp>
        <p:nvSpPr>
          <p:cNvPr id="7" name="Rektangel 6">
            <a:extLst>
              <a:ext uri="{FF2B5EF4-FFF2-40B4-BE49-F238E27FC236}">
                <a16:creationId xmlns:a16="http://schemas.microsoft.com/office/drawing/2014/main" id="{717E54A6-F3E2-42A8-A8CE-36DD76037A93}"/>
              </a:ext>
            </a:extLst>
          </p:cNvPr>
          <p:cNvSpPr/>
          <p:nvPr/>
        </p:nvSpPr>
        <p:spPr>
          <a:xfrm>
            <a:off x="4572000" y="3484880"/>
            <a:ext cx="4463950" cy="1115694"/>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latin typeface="+mj-lt"/>
              </a:rPr>
              <a:t>Att ge feedback handlar om att bry sig.</a:t>
            </a:r>
          </a:p>
          <a:p>
            <a:pPr algn="ctr"/>
            <a:r>
              <a:rPr lang="sv-SE" sz="1600" dirty="0">
                <a:solidFill>
                  <a:schemeClr val="bg1"/>
                </a:solidFill>
                <a:latin typeface="+mj-lt"/>
              </a:rPr>
              <a:t>Vi vill varandra väl!</a:t>
            </a:r>
          </a:p>
        </p:txBody>
      </p:sp>
    </p:spTree>
    <p:extLst>
      <p:ext uri="{BB962C8B-B14F-4D97-AF65-F5344CB8AC3E}">
        <p14:creationId xmlns:p14="http://schemas.microsoft.com/office/powerpoint/2010/main" val="155955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B6B47A-283A-4B8D-9805-3A70AC81D78B}"/>
              </a:ext>
            </a:extLst>
          </p:cNvPr>
          <p:cNvSpPr>
            <a:spLocks noGrp="1"/>
          </p:cNvSpPr>
          <p:nvPr>
            <p:ph type="title"/>
          </p:nvPr>
        </p:nvSpPr>
        <p:spPr/>
        <p:txBody>
          <a:bodyPr/>
          <a:lstStyle/>
          <a:p>
            <a:r>
              <a:rPr lang="sv-SE" dirty="0"/>
              <a:t>Varför ska vi ge feedback?</a:t>
            </a:r>
          </a:p>
        </p:txBody>
      </p:sp>
      <p:sp>
        <p:nvSpPr>
          <p:cNvPr id="3" name="Platshållare för text 2">
            <a:extLst>
              <a:ext uri="{FF2B5EF4-FFF2-40B4-BE49-F238E27FC236}">
                <a16:creationId xmlns:a16="http://schemas.microsoft.com/office/drawing/2014/main" id="{C2E365FA-F2FF-440C-99A6-F6D61BEB5009}"/>
              </a:ext>
            </a:extLst>
          </p:cNvPr>
          <p:cNvSpPr>
            <a:spLocks noGrp="1"/>
          </p:cNvSpPr>
          <p:nvPr>
            <p:ph type="body" sz="quarter" idx="15"/>
          </p:nvPr>
        </p:nvSpPr>
        <p:spPr/>
        <p:txBody>
          <a:bodyPr/>
          <a:lstStyle/>
          <a:p>
            <a:pPr marL="0" indent="0">
              <a:buNone/>
            </a:pPr>
            <a:r>
              <a:rPr lang="sv-SE" dirty="0"/>
              <a:t>Syftet med feedback är att bidra till den andres utveckling och förståelse för hur hens handling/agerande/beteende påverkar och uppfattas av andra.</a:t>
            </a:r>
          </a:p>
          <a:p>
            <a:pPr marL="0" indent="0">
              <a:buNone/>
            </a:pPr>
            <a:endParaRPr lang="sv-SE" dirty="0"/>
          </a:p>
        </p:txBody>
      </p:sp>
      <p:pic>
        <p:nvPicPr>
          <p:cNvPr id="7" name="Platshållare för bild 7">
            <a:extLst>
              <a:ext uri="{FF2B5EF4-FFF2-40B4-BE49-F238E27FC236}">
                <a16:creationId xmlns:a16="http://schemas.microsoft.com/office/drawing/2014/main" id="{6D68D4F0-0218-4888-A78C-1F0EC4DC0C8F}"/>
              </a:ext>
            </a:extLst>
          </p:cNvPr>
          <p:cNvPicPr>
            <a:picLocks noChangeAspect="1"/>
          </p:cNvPicPr>
          <p:nvPr/>
        </p:nvPicPr>
        <p:blipFill>
          <a:blip r:embed="rId3"/>
          <a:srcRect t="5160" b="5160"/>
          <a:stretch>
            <a:fillRect/>
          </a:stretch>
        </p:blipFill>
        <p:spPr>
          <a:xfrm>
            <a:off x="4568864" y="97304"/>
            <a:ext cx="4463950" cy="4503270"/>
          </a:xfrm>
          <a:prstGeom prst="rect">
            <a:avLst/>
          </a:prstGeom>
          <a:noFill/>
        </p:spPr>
      </p:pic>
      <p:sp>
        <p:nvSpPr>
          <p:cNvPr id="9" name="Rektangel 8">
            <a:extLst>
              <a:ext uri="{FF2B5EF4-FFF2-40B4-BE49-F238E27FC236}">
                <a16:creationId xmlns:a16="http://schemas.microsoft.com/office/drawing/2014/main" id="{AFC0D153-921D-4797-A0BF-DF88B460B316}"/>
              </a:ext>
            </a:extLst>
          </p:cNvPr>
          <p:cNvSpPr/>
          <p:nvPr/>
        </p:nvSpPr>
        <p:spPr>
          <a:xfrm>
            <a:off x="4572000" y="3484880"/>
            <a:ext cx="4463950" cy="1115694"/>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latin typeface="+mj-lt"/>
              </a:rPr>
              <a:t>Att ge feedback handlar om att bry sig.</a:t>
            </a:r>
          </a:p>
          <a:p>
            <a:pPr algn="ctr"/>
            <a:r>
              <a:rPr lang="sv-SE" sz="1600" dirty="0">
                <a:solidFill>
                  <a:schemeClr val="bg1"/>
                </a:solidFill>
                <a:latin typeface="+mj-lt"/>
              </a:rPr>
              <a:t>Vi vill varandra väl!</a:t>
            </a:r>
          </a:p>
        </p:txBody>
      </p:sp>
    </p:spTree>
    <p:extLst>
      <p:ext uri="{BB962C8B-B14F-4D97-AF65-F5344CB8AC3E}">
        <p14:creationId xmlns:p14="http://schemas.microsoft.com/office/powerpoint/2010/main" val="238536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2D54C682-CFD9-4FA8-B2A9-9EF8DAD76844}"/>
              </a:ext>
            </a:extLst>
          </p:cNvPr>
          <p:cNvPicPr>
            <a:picLocks noGrp="1" noChangeAspect="1"/>
          </p:cNvPicPr>
          <p:nvPr>
            <p:ph type="pic" sz="quarter" idx="13"/>
          </p:nvPr>
        </p:nvPicPr>
        <p:blipFill>
          <a:blip r:embed="rId3"/>
          <a:srcRect t="5160" b="5160"/>
          <a:stretch>
            <a:fillRect/>
          </a:stretch>
        </p:blipFill>
        <p:spPr/>
      </p:pic>
      <p:sp>
        <p:nvSpPr>
          <p:cNvPr id="2" name="Rubrik 1">
            <a:extLst>
              <a:ext uri="{FF2B5EF4-FFF2-40B4-BE49-F238E27FC236}">
                <a16:creationId xmlns:a16="http://schemas.microsoft.com/office/drawing/2014/main" id="{E9F69AE7-FEF8-4A66-B5CA-16D2FFE390CD}"/>
              </a:ext>
            </a:extLst>
          </p:cNvPr>
          <p:cNvSpPr>
            <a:spLocks noGrp="1"/>
          </p:cNvSpPr>
          <p:nvPr>
            <p:ph type="title"/>
          </p:nvPr>
        </p:nvSpPr>
        <p:spPr/>
        <p:txBody>
          <a:bodyPr/>
          <a:lstStyle/>
          <a:p>
            <a:r>
              <a:rPr lang="sv-SE" dirty="0"/>
              <a:t>Reflektion</a:t>
            </a:r>
          </a:p>
        </p:txBody>
      </p:sp>
      <p:sp>
        <p:nvSpPr>
          <p:cNvPr id="3" name="Platshållare för text 2">
            <a:extLst>
              <a:ext uri="{FF2B5EF4-FFF2-40B4-BE49-F238E27FC236}">
                <a16:creationId xmlns:a16="http://schemas.microsoft.com/office/drawing/2014/main" id="{0BFA534F-2B66-4F48-93D4-7011035F92CD}"/>
              </a:ext>
            </a:extLst>
          </p:cNvPr>
          <p:cNvSpPr>
            <a:spLocks noGrp="1"/>
          </p:cNvSpPr>
          <p:nvPr>
            <p:ph type="body" sz="quarter" idx="15"/>
          </p:nvPr>
        </p:nvSpPr>
        <p:spPr/>
        <p:txBody>
          <a:bodyPr/>
          <a:lstStyle/>
          <a:p>
            <a:pPr marL="0" indent="0">
              <a:buNone/>
            </a:pPr>
            <a:r>
              <a:rPr lang="sv-SE" dirty="0"/>
              <a:t>Fundera på en situation när du fått feedback?</a:t>
            </a:r>
          </a:p>
          <a:p>
            <a:r>
              <a:rPr lang="sv-SE" sz="1800" dirty="0"/>
              <a:t>Hur kändes det?</a:t>
            </a:r>
          </a:p>
          <a:p>
            <a:r>
              <a:rPr lang="sv-SE" sz="1800" dirty="0"/>
              <a:t>Vad var det som fick dig att känna på det sättet?</a:t>
            </a:r>
          </a:p>
          <a:p>
            <a:endParaRPr lang="sv-SE" dirty="0"/>
          </a:p>
        </p:txBody>
      </p:sp>
    </p:spTree>
    <p:extLst>
      <p:ext uri="{BB962C8B-B14F-4D97-AF65-F5344CB8AC3E}">
        <p14:creationId xmlns:p14="http://schemas.microsoft.com/office/powerpoint/2010/main" val="264168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99618274-A0C2-4B68-8504-06D7F47C83AA}"/>
              </a:ext>
            </a:extLst>
          </p:cNvPr>
          <p:cNvPicPr>
            <a:picLocks noGrp="1" noChangeAspect="1"/>
          </p:cNvPicPr>
          <p:nvPr>
            <p:ph type="pic" sz="quarter" idx="13"/>
          </p:nvPr>
        </p:nvPicPr>
        <p:blipFill>
          <a:blip r:embed="rId2"/>
          <a:srcRect t="5160" b="5160"/>
          <a:stretch>
            <a:fillRect/>
          </a:stretch>
        </p:blipFill>
        <p:spPr/>
      </p:pic>
      <p:sp>
        <p:nvSpPr>
          <p:cNvPr id="3" name="Platshållare för text 2">
            <a:extLst>
              <a:ext uri="{FF2B5EF4-FFF2-40B4-BE49-F238E27FC236}">
                <a16:creationId xmlns:a16="http://schemas.microsoft.com/office/drawing/2014/main" id="{5C6D4CA8-7767-49CC-9DD6-085079C864B9}"/>
              </a:ext>
            </a:extLst>
          </p:cNvPr>
          <p:cNvSpPr>
            <a:spLocks noGrp="1"/>
          </p:cNvSpPr>
          <p:nvPr>
            <p:ph type="body" sz="quarter" idx="14"/>
          </p:nvPr>
        </p:nvSpPr>
        <p:spPr>
          <a:xfrm>
            <a:off x="107951" y="2060274"/>
            <a:ext cx="2913995" cy="576293"/>
          </a:xfrm>
        </p:spPr>
        <p:txBody>
          <a:bodyPr/>
          <a:lstStyle/>
          <a:p>
            <a:r>
              <a:rPr lang="sv-SE" dirty="0"/>
              <a:t>Positiv feedback</a:t>
            </a:r>
          </a:p>
        </p:txBody>
      </p:sp>
    </p:spTree>
    <p:extLst>
      <p:ext uri="{BB962C8B-B14F-4D97-AF65-F5344CB8AC3E}">
        <p14:creationId xmlns:p14="http://schemas.microsoft.com/office/powerpoint/2010/main" val="75399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Motala kommun">
      <a:dk1>
        <a:srgbClr val="000000"/>
      </a:dk1>
      <a:lt1>
        <a:srgbClr val="FFFFFF"/>
      </a:lt1>
      <a:dk2>
        <a:srgbClr val="515151"/>
      </a:dk2>
      <a:lt2>
        <a:srgbClr val="E7E6E6"/>
      </a:lt2>
      <a:accent1>
        <a:srgbClr val="007FA3"/>
      </a:accent1>
      <a:accent2>
        <a:srgbClr val="007367"/>
      </a:accent2>
      <a:accent3>
        <a:srgbClr val="4E801F"/>
      </a:accent3>
      <a:accent4>
        <a:srgbClr val="CA3604"/>
      </a:accent4>
      <a:accent5>
        <a:srgbClr val="B52555"/>
      </a:accent5>
      <a:accent6>
        <a:srgbClr val="003C71"/>
      </a:accent6>
      <a:hlink>
        <a:srgbClr val="007FA3"/>
      </a:hlink>
      <a:folHlink>
        <a:srgbClr val="003C71"/>
      </a:folHlink>
    </a:clrScheme>
    <a:fontScheme name="Anpassat 1">
      <a:majorFont>
        <a:latin typeface="Barlow Semi Condensed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talakommun_test" id="{60392D21-73CE-4DE6-9890-5EF7B8BA69BD}" vid="{D347AD52-D9D7-4836-A5A9-4908D0480E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Motalakommun</Template>
  <TotalTime>5361</TotalTime>
  <Words>3767</Words>
  <Application>Microsoft Office PowerPoint</Application>
  <PresentationFormat>Bildspel på skärmen (16:9)</PresentationFormat>
  <Paragraphs>295</Paragraphs>
  <Slides>21</Slides>
  <Notes>17</Notes>
  <HiddenSlides>1</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21</vt:i4>
      </vt:variant>
    </vt:vector>
  </HeadingPairs>
  <TitlesOfParts>
    <vt:vector size="29" baseType="lpstr">
      <vt:lpstr>Barlow</vt:lpstr>
      <vt:lpstr>Barlow Semi Condensed SemiBold</vt:lpstr>
      <vt:lpstr>Calibri</vt:lpstr>
      <vt:lpstr>Arial</vt:lpstr>
      <vt:lpstr>SourceSansPro-Light</vt:lpstr>
      <vt:lpstr>Barlow Semi Condensed</vt:lpstr>
      <vt:lpstr>SourceSansPro-Bold</vt:lpstr>
      <vt:lpstr>Office-tema</vt:lpstr>
      <vt:lpstr>PowerPoint-presentation</vt:lpstr>
      <vt:lpstr>Instruktioner till dig som leder workshopen – Tema Feedback  </vt:lpstr>
      <vt:lpstr>PowerPoint-presentation</vt:lpstr>
      <vt:lpstr>PowerPoint-presentation</vt:lpstr>
      <vt:lpstr>PowerPoint-presentation</vt:lpstr>
      <vt:lpstr>Vad är feedback?</vt:lpstr>
      <vt:lpstr>Varför ska vi ge feedback?</vt:lpstr>
      <vt:lpstr>Reflektion</vt:lpstr>
      <vt:lpstr>PowerPoint-presentation</vt:lpstr>
      <vt:lpstr>Varför ska vi ge varandra positiv feedback?</vt:lpstr>
      <vt:lpstr>Hur ger vi positiv feedback?  Och hur tar vi emot den…</vt:lpstr>
      <vt:lpstr>Hur ger vi positiv feedback? </vt:lpstr>
      <vt:lpstr>PowerPoint-presentation</vt:lpstr>
      <vt:lpstr>Varför ska vi ge varandra konstruktiv feedback?</vt:lpstr>
      <vt:lpstr>Konstruktiv feedback - Så lägger du upp samtalet</vt:lpstr>
      <vt:lpstr>Viktigt att tänka på!</vt:lpstr>
      <vt:lpstr>PowerPoint-presentation</vt:lpstr>
      <vt:lpstr>Diskussionsövning</vt:lpstr>
      <vt:lpstr>Uppskattningsövning efter möte</vt:lpstr>
      <vt:lpstr>After action review som återkoppling för lärande och utveckling</vt:lpstr>
      <vt:lpstr>PowerPoint-presentation</vt:lpstr>
    </vt:vector>
  </TitlesOfParts>
  <Company>Motala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Dufwenberg</dc:creator>
  <cp:lastModifiedBy>Emma Henriksson</cp:lastModifiedBy>
  <cp:revision>135</cp:revision>
  <dcterms:created xsi:type="dcterms:W3CDTF">2020-03-09T13:56:37Z</dcterms:created>
  <dcterms:modified xsi:type="dcterms:W3CDTF">2024-02-06T14:06:40Z</dcterms:modified>
</cp:coreProperties>
</file>