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18"/>
  </p:notesMasterIdLst>
  <p:sldIdLst>
    <p:sldId id="257" r:id="rId2"/>
    <p:sldId id="274" r:id="rId3"/>
    <p:sldId id="380" r:id="rId4"/>
    <p:sldId id="383" r:id="rId5"/>
    <p:sldId id="411" r:id="rId6"/>
    <p:sldId id="418" r:id="rId7"/>
    <p:sldId id="419" r:id="rId8"/>
    <p:sldId id="403" r:id="rId9"/>
    <p:sldId id="390" r:id="rId10"/>
    <p:sldId id="404" r:id="rId11"/>
    <p:sldId id="412" r:id="rId12"/>
    <p:sldId id="413" r:id="rId13"/>
    <p:sldId id="402" r:id="rId14"/>
    <p:sldId id="405" r:id="rId15"/>
    <p:sldId id="417" r:id="rId16"/>
    <p:sldId id="400" r:id="rId17"/>
  </p:sldIdLst>
  <p:sldSz cx="9144000" cy="5143500" type="screen16x9"/>
  <p:notesSz cx="6858000" cy="9144000"/>
  <p:embeddedFontLst>
    <p:embeddedFont>
      <p:font typeface="Barlow" panose="00000500000000000000" pitchFamily="50" charset="0"/>
      <p:regular r:id="rId19"/>
      <p:bold r:id="rId20"/>
      <p:italic r:id="rId21"/>
      <p:boldItalic r:id="rId22"/>
    </p:embeddedFont>
    <p:embeddedFont>
      <p:font typeface="Barlow Semi Condensed" panose="00000506000000000000" pitchFamily="50" charset="0"/>
      <p:regular r:id="rId23"/>
    </p:embeddedFont>
    <p:embeddedFont>
      <p:font typeface="Barlow Semi Condensed SemiBold" panose="00000706000000000000" pitchFamily="50" charset="0"/>
      <p:bold r:id="rId24"/>
      <p:boldItalic r:id="rId25"/>
    </p:embeddedFont>
    <p:embeddedFont>
      <p:font typeface="Calibri" panose="020F0502020204030204" pitchFamily="34" charset="0"/>
      <p:regular r:id="rId26"/>
      <p:bold r:id="rId27"/>
      <p:italic r:id="rId28"/>
      <p:boldItalic r:id="rId29"/>
    </p:embeddedFont>
  </p:embeddedFontLst>
  <p:defaultText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rolina Krus" initials="KK" lastIdx="14" clrIdx="0">
    <p:extLst>
      <p:ext uri="{19B8F6BF-5375-455C-9EA6-DF929625EA0E}">
        <p15:presenceInfo xmlns:p15="http://schemas.microsoft.com/office/powerpoint/2012/main" userId="S-1-5-21-3129517240-3831381594-2042686634-6379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367"/>
    <a:srgbClr val="4E801F"/>
    <a:srgbClr val="007FA3"/>
    <a:srgbClr val="B525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23" autoAdjust="0"/>
    <p:restoredTop sz="60803" autoAdjust="0"/>
  </p:normalViewPr>
  <p:slideViewPr>
    <p:cSldViewPr snapToGrid="0" snapToObjects="1">
      <p:cViewPr varScale="1">
        <p:scale>
          <a:sx n="91" d="100"/>
          <a:sy n="91" d="100"/>
        </p:scale>
        <p:origin x="178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commentAuthors" Target="commentAuthor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F399FD-1668-5540-8B3E-AC1846C65C45}" type="datetimeFigureOut">
              <a:rPr lang="sv-SE" smtClean="0"/>
              <a:t>2025-10-15</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83E85A-D979-A147-889D-B48953FC0DD7}" type="slidenum">
              <a:rPr lang="sv-SE" smtClean="0"/>
              <a:t>‹#›</a:t>
            </a:fld>
            <a:endParaRPr lang="sv-SE"/>
          </a:p>
        </p:txBody>
      </p:sp>
    </p:spTree>
    <p:extLst>
      <p:ext uri="{BB962C8B-B14F-4D97-AF65-F5344CB8AC3E}">
        <p14:creationId xmlns:p14="http://schemas.microsoft.com/office/powerpoint/2010/main" val="3933360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suntarbetsliv.se/artiklar/sam/vad-ar-digital-arbetsmiljo/"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7383E85A-D979-A147-889D-B48953FC0DD7}" type="slidenum">
              <a:rPr lang="sv-SE" smtClean="0"/>
              <a:t>1</a:t>
            </a:fld>
            <a:endParaRPr lang="sv-SE"/>
          </a:p>
        </p:txBody>
      </p:sp>
    </p:spTree>
    <p:extLst>
      <p:ext uri="{BB962C8B-B14F-4D97-AF65-F5344CB8AC3E}">
        <p14:creationId xmlns:p14="http://schemas.microsoft.com/office/powerpoint/2010/main" val="660664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i="1"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2</a:t>
            </a:fld>
            <a:endParaRPr lang="sv-SE"/>
          </a:p>
        </p:txBody>
      </p:sp>
    </p:spTree>
    <p:extLst>
      <p:ext uri="{BB962C8B-B14F-4D97-AF65-F5344CB8AC3E}">
        <p14:creationId xmlns:p14="http://schemas.microsoft.com/office/powerpoint/2010/main" val="3449769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STÖDTEXT</a:t>
            </a:r>
          </a:p>
          <a:p>
            <a:endParaRPr lang="sv-SE" dirty="0"/>
          </a:p>
          <a:p>
            <a:r>
              <a:rPr lang="sv-SE" dirty="0"/>
              <a:t>Syftet med detta stödmaterial är att skapa förutsättningar </a:t>
            </a:r>
            <a:r>
              <a:rPr lang="sv-SE" sz="1200" dirty="0"/>
              <a:t>för bättre arbetsmiljö genom att identifiera arbetsplatsens behov och möjligheter avseende digital arbetsmiljö.</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Temat för dagens förbättringsarbete handlar om att identifiera vilka förutsättningar och behov vi har avseende vår digitala arbetsmiljö. Därefter ta fram arbetssätt utifrån de möjligheter vi har i vår verksamhet.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Upplägg: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b="0" dirty="0"/>
              <a:t>Vad är digital arbetsmiljö?</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b="0" dirty="0"/>
              <a:t>Varför ska vi arbeta med digital arbetsmiljö?</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b="0" dirty="0"/>
              <a:t>Hur den digitala arbetsmiljön kan påverka oss.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b="0" dirty="0"/>
              <a:t>Var är våra utmaningar och styrkor?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i="0" dirty="0" err="1"/>
              <a:t>Ev</a:t>
            </a:r>
            <a:r>
              <a:rPr lang="sv-SE" i="0" dirty="0"/>
              <a:t> Fördjupningsuppgifter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sv-SE" dirty="0"/>
          </a:p>
          <a:p>
            <a:r>
              <a:rPr lang="sv-SE" sz="1200" b="1" i="1" dirty="0"/>
              <a:t>Du som skyddsombud anpassar materialet tillsammans med chef till er grupp och er verksamhet.</a:t>
            </a:r>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3</a:t>
            </a:fld>
            <a:endParaRPr lang="sv-SE"/>
          </a:p>
        </p:txBody>
      </p:sp>
    </p:spTree>
    <p:extLst>
      <p:ext uri="{BB962C8B-B14F-4D97-AF65-F5344CB8AC3E}">
        <p14:creationId xmlns:p14="http://schemas.microsoft.com/office/powerpoint/2010/main" val="38589457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STÖDTEXT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Digital arbetsmiljö är ”de delar av arbetet där vi jobbar i eller styrs av digitala system” </a:t>
            </a:r>
            <a:r>
              <a:rPr lang="sv-SE" i="1" dirty="0"/>
              <a:t>(Källa: </a:t>
            </a:r>
            <a:r>
              <a:rPr lang="sv-SE" i="0" dirty="0"/>
              <a:t>Sunt Arbetsliv (2022) </a:t>
            </a:r>
            <a:r>
              <a:rPr lang="sv-SE" dirty="0">
                <a:hlinkClick r:id="rId3"/>
              </a:rPr>
              <a:t>Vad är digital arbetsmiljö? – Suntarbetsliv</a:t>
            </a:r>
            <a:r>
              <a:rPr lang="sv-SE" dirty="0"/>
              <a:t>)</a:t>
            </a:r>
            <a:endParaRPr lang="sv-SE"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För att vi ska ha en samsyn vad som menas med digital arbetsmiljö och hur vi berörs under arbetsdagen hos oss, så ska vi titta på en film om detta.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1" i="1" dirty="0"/>
              <a:t>Klicka på länken</a:t>
            </a:r>
            <a:r>
              <a:rPr lang="sv-SE" i="1" dirty="0"/>
              <a:t> Film: Det här är digital arbetsmiljö (2:53) – (Tips: filmen öppnas i nytt fönster. För att se filmen kan du inte ha presentationen i visningsläge. Tryck på </a:t>
            </a:r>
            <a:r>
              <a:rPr lang="sv-SE" i="1" dirty="0" err="1"/>
              <a:t>Esc</a:t>
            </a:r>
            <a:r>
              <a:rPr lang="sv-SE" i="1" dirty="0"/>
              <a:t> för att stänga ner visningsläge. Gå till fönstret som öppnades när du tryckte på länken, välj Öppna </a:t>
            </a:r>
            <a:r>
              <a:rPr lang="sv-SE" i="1" dirty="0" err="1"/>
              <a:t>youtube</a:t>
            </a:r>
            <a:r>
              <a:rPr lang="sv-SE" i="1" dirty="0"/>
              <a:t>.)</a:t>
            </a:r>
          </a:p>
        </p:txBody>
      </p:sp>
      <p:sp>
        <p:nvSpPr>
          <p:cNvPr id="4" name="Platshållare för bildnummer 3"/>
          <p:cNvSpPr>
            <a:spLocks noGrp="1"/>
          </p:cNvSpPr>
          <p:nvPr>
            <p:ph type="sldNum" sz="quarter" idx="5"/>
          </p:nvPr>
        </p:nvSpPr>
        <p:spPr/>
        <p:txBody>
          <a:bodyPr/>
          <a:lstStyle/>
          <a:p>
            <a:fld id="{7383E85A-D979-A147-889D-B48953FC0DD7}" type="slidenum">
              <a:rPr lang="sv-SE" smtClean="0"/>
              <a:t>4</a:t>
            </a:fld>
            <a:endParaRPr lang="sv-SE"/>
          </a:p>
        </p:txBody>
      </p:sp>
    </p:spTree>
    <p:extLst>
      <p:ext uri="{BB962C8B-B14F-4D97-AF65-F5344CB8AC3E}">
        <p14:creationId xmlns:p14="http://schemas.microsoft.com/office/powerpoint/2010/main" val="3205470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0" i="0" dirty="0"/>
              <a:t>STÖDTEXT</a:t>
            </a:r>
          </a:p>
          <a:p>
            <a:endParaRPr lang="sv-SE" b="0" i="0" dirty="0"/>
          </a:p>
          <a:p>
            <a:r>
              <a:rPr lang="sv-SE" b="0" i="0" dirty="0"/>
              <a:t>Svaret på frågan </a:t>
            </a:r>
            <a:r>
              <a:rPr lang="sv-SE" b="0" i="1" dirty="0"/>
              <a:t>Varför vi ska arbeta med digital arbetsmiljö?</a:t>
            </a:r>
            <a:r>
              <a:rPr lang="sv-SE" b="0" i="0" dirty="0"/>
              <a:t> är egentligen självklar.</a:t>
            </a:r>
          </a:p>
          <a:p>
            <a:endParaRPr lang="sv-SE" b="0" i="0" dirty="0"/>
          </a:p>
          <a:p>
            <a:r>
              <a:rPr lang="sv-SE" b="0" i="0" dirty="0"/>
              <a:t>Digitaliseringen bidrar med mycket som är positivt ur arbetsmiljösynpunkt, men det skapas också nya arbetsmiljörisker som behöver hanteras. Varje nytt teknikinförande blir ett nytt sätt att arbeta.</a:t>
            </a:r>
          </a:p>
          <a:p>
            <a:endParaRPr lang="sv-SE" b="0" i="0" dirty="0"/>
          </a:p>
          <a:p>
            <a:r>
              <a:rPr lang="sv-SE" b="0" i="0" dirty="0"/>
              <a:t>I arbetsmiljölagstiftningen uttrycks att samtliga arbetsmiljöförhållanden ska undersökas, vilket då också innefattar den digitala arbetsmiljön.</a:t>
            </a:r>
          </a:p>
          <a:p>
            <a:endParaRPr lang="sv-SE" b="0" i="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0" i="0" dirty="0"/>
              <a:t>Hur ska vi då arbeta? Verktyget för att arbeta med den digitala arbetsmiljön – är likt alla andra arbetsmiljöfrågor – det systematiska arbetsmiljöarbetet. Vi ska först undersöka den digitala arbetsmiljön, för att därefter riskbedöma, vidta eventuella åtgärder och slutligen kontrollera/följa upp. Blev det som vi tänkte?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i="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0" i="0" dirty="0"/>
              <a:t>Innan vi börjar med detta, så backar vi ett steg och kikar på hur den digitala arbetsmiljön kan påverka oss.</a:t>
            </a:r>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5</a:t>
            </a:fld>
            <a:endParaRPr lang="sv-SE"/>
          </a:p>
        </p:txBody>
      </p:sp>
    </p:spTree>
    <p:extLst>
      <p:ext uri="{BB962C8B-B14F-4D97-AF65-F5344CB8AC3E}">
        <p14:creationId xmlns:p14="http://schemas.microsoft.com/office/powerpoint/2010/main" val="110443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0" i="0" dirty="0"/>
              <a:t>STÖDTEXT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i="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1" i="1" dirty="0"/>
              <a:t>Bilden har animeringar dvs om du har presentationen i visningsläge så kommer en text i taget.</a:t>
            </a:r>
          </a:p>
          <a:p>
            <a:endParaRPr lang="sv-SE" b="0" i="0" dirty="0"/>
          </a:p>
          <a:p>
            <a:r>
              <a:rPr lang="sv-SE" b="0" i="0" dirty="0"/>
              <a:t>Digitaliseringen gör det möjligt att organisera och genomföra arbetet på nya sätt. Det ger nya möjligheter genom att det förenklar, sparar tid och ökar tillgängligheten. Men en ökad digitalisering medför också en del utmaningar och nya risker som kan leda till högre arbetsbelastning och påverka hjärnan negativt.</a:t>
            </a:r>
          </a:p>
          <a:p>
            <a:endParaRPr lang="sv-SE" b="0" i="0" dirty="0"/>
          </a:p>
          <a:p>
            <a:r>
              <a:rPr lang="sv-SE" b="0" i="0" dirty="0"/>
              <a:t>Några exempel på negativ påverkan som kan ske i och med den ökade digitaliseringen kan delas in i fyra undergrupper beroende på hur den påverkar – fysisk påverkan, social påverkan, organisatorisk påverkan, kognitiv påverkan.</a:t>
            </a:r>
          </a:p>
          <a:p>
            <a:endParaRPr lang="sv-SE" b="0" i="0" dirty="0"/>
          </a:p>
          <a:p>
            <a:r>
              <a:rPr lang="sv-SE" b="0" i="0" u="sng" dirty="0"/>
              <a:t>Fysisk påverkan</a:t>
            </a:r>
          </a:p>
          <a:p>
            <a:pPr marL="171450" indent="-171450">
              <a:buFontTx/>
              <a:buChar char="-"/>
            </a:pPr>
            <a:r>
              <a:rPr lang="sv-SE" b="0" i="0" u="none" dirty="0"/>
              <a:t>Teknik som inte fungerar - Om till exempel ett hjälpmedel inte används som det är avsett att användas då tekniken inte fungerar, kan det leda till att det utförs förflyttningar utan avsett hjälpmedel. Vilket i sin tur leder till tunga lyft eller olämplig arbetsställning.</a:t>
            </a:r>
          </a:p>
          <a:p>
            <a:pPr marL="171450" indent="-171450">
              <a:buFontTx/>
              <a:buChar char="-"/>
            </a:pPr>
            <a:r>
              <a:rPr lang="sv-SE" b="0" i="0" u="none" dirty="0"/>
              <a:t>Dålig kontorsutrustning - En kontorsarbetsplats med otillräcklig belysning, dålig skärpa på skärm vid ett skrivbord som ej är höj-och-sänkbart, kan istället leda till bristande synergonomi och stillasittande arbete.</a:t>
            </a:r>
          </a:p>
          <a:p>
            <a:endParaRPr lang="sv-SE" b="0" i="0" u="none" dirty="0"/>
          </a:p>
          <a:p>
            <a:r>
              <a:rPr lang="sv-SE" b="0" i="0" u="sng" dirty="0"/>
              <a:t>Social påverkan</a:t>
            </a:r>
          </a:p>
          <a:p>
            <a:pPr marL="171450" indent="-171450">
              <a:buFontTx/>
              <a:buChar char="-"/>
            </a:pPr>
            <a:r>
              <a:rPr lang="sv-SE" b="0" i="0" dirty="0"/>
              <a:t>Flera digitala system - När olika digitala system blir många till antalet och kanske dessutom ersätter mänsklig interaktion, kan det få en negativ påverkan i något hänseende men vara positiv i något annat.</a:t>
            </a:r>
          </a:p>
          <a:p>
            <a:pPr marL="171450" indent="-171450">
              <a:buFontTx/>
              <a:buChar char="-"/>
            </a:pPr>
            <a:r>
              <a:rPr lang="sv-SE" b="0" i="0" dirty="0"/>
              <a:t>Ständig tillgänglighet – Om det finns gemensamma kommunikationskanaler, som även används utanför arbetstid kan det skapa en upplevd obalans. En känsla av att förväntas vara tillgänglig även utanför arbetstid.</a:t>
            </a:r>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6</a:t>
            </a:fld>
            <a:endParaRPr lang="sv-SE"/>
          </a:p>
        </p:txBody>
      </p:sp>
    </p:spTree>
    <p:extLst>
      <p:ext uri="{BB962C8B-B14F-4D97-AF65-F5344CB8AC3E}">
        <p14:creationId xmlns:p14="http://schemas.microsoft.com/office/powerpoint/2010/main" val="24990331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0" i="0" dirty="0"/>
              <a:t>STÖDTEXT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i="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1" i="1" dirty="0"/>
              <a:t>Bilden har animeringar dvs om du har presentationen i visningsläge så kommer en text i taget.</a:t>
            </a:r>
          </a:p>
          <a:p>
            <a:endParaRPr lang="sv-SE" b="0" i="0" dirty="0"/>
          </a:p>
          <a:p>
            <a:r>
              <a:rPr lang="sv-SE" b="0" i="0" u="sng" dirty="0"/>
              <a:t>Organisatorisk påverkan</a:t>
            </a:r>
          </a:p>
          <a:p>
            <a:pPr marL="171450" indent="-171450">
              <a:buFontTx/>
              <a:buChar char="-"/>
            </a:pPr>
            <a:r>
              <a:rPr lang="sv-SE" b="0" i="0" dirty="0"/>
              <a:t>Mer administration - Med fler digitala system kan det också följa en ökad mängd administration, som egentligen inte leder till en förbättring för verksamheten som det var tänkt.</a:t>
            </a:r>
          </a:p>
          <a:p>
            <a:pPr marL="171450" indent="-171450">
              <a:buFontTx/>
              <a:buChar char="-"/>
            </a:pPr>
            <a:r>
              <a:rPr lang="sv-SE" b="0" i="0" dirty="0"/>
              <a:t>Detaljstyrning och uppföljning - Det kan också medföra en känsla av detaljstyrning med ökad möjlighet att följa upp genom digitala stödsystem.</a:t>
            </a:r>
          </a:p>
          <a:p>
            <a:endParaRPr lang="sv-SE" b="0" i="0" dirty="0"/>
          </a:p>
          <a:p>
            <a:r>
              <a:rPr lang="sv-SE" b="0" i="0" u="sng" dirty="0"/>
              <a:t>Kognitiv påverkan</a:t>
            </a:r>
          </a:p>
          <a:p>
            <a:r>
              <a:rPr lang="sv-SE" b="0" i="0" dirty="0"/>
              <a:t>Kognition handlar om hjärnans förmåga att ta emot, lagra, bearbeta och plocka fram information. </a:t>
            </a:r>
            <a:endParaRPr lang="sv-SE" b="0" i="0" u="none" dirty="0"/>
          </a:p>
          <a:p>
            <a:pPr marL="171450" indent="-171450">
              <a:buFontTx/>
              <a:buChar char="-"/>
            </a:pPr>
            <a:r>
              <a:rPr lang="sv-SE" b="0" i="0" dirty="0"/>
              <a:t>Mer data - Med en ökad digitalisering så ökar också mängden data. Denna stora informationsmängd har fördelar, men den kan också få en negativ påverkan och det blir svårt att sålla vad som är viktigt.</a:t>
            </a:r>
          </a:p>
          <a:p>
            <a:pPr marL="171450" indent="-171450">
              <a:buFontTx/>
              <a:buChar char="-"/>
            </a:pPr>
            <a:r>
              <a:rPr lang="sv-SE" b="0" i="0" dirty="0"/>
              <a:t>Icke synkade system - Likaså kan det ge en kognitiv påverkan genom att stödsystem kanske inte kommunicerar med varandra eller strular/hänger sig.</a:t>
            </a:r>
          </a:p>
          <a:p>
            <a:endParaRPr lang="sv-SE" b="0" i="0" dirty="0"/>
          </a:p>
          <a:p>
            <a:r>
              <a:rPr lang="sv-SE" b="0" i="0" dirty="0"/>
              <a:t>Detta är några risker som kan följa med en ökad digitalisering. Nu ska vi se hur det ser ut oss när det gäller digital arbetsmiljö.</a:t>
            </a:r>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7</a:t>
            </a:fld>
            <a:endParaRPr lang="sv-SE"/>
          </a:p>
        </p:txBody>
      </p:sp>
    </p:spTree>
    <p:extLst>
      <p:ext uri="{BB962C8B-B14F-4D97-AF65-F5344CB8AC3E}">
        <p14:creationId xmlns:p14="http://schemas.microsoft.com/office/powerpoint/2010/main" val="33129607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STÖDTEXT</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Vi ska identifiera i mindre grupper, hur det ser ut hos oss. Första steget i systematiskt arbetsmiljöarbete är att undersöka den digitala arbetsmiljön. För att kunna undersöka vår digitala arbetsmiljö så behöver vi först identifiera i vilka sammanhang som vi på vår arbetsplats kommer i kontakt med digital arbetsmiljö.</a:t>
            </a:r>
          </a:p>
          <a:p>
            <a:endParaRPr lang="sv-SE" dirty="0"/>
          </a:p>
          <a:p>
            <a:r>
              <a:rPr lang="sv-SE" b="1" dirty="0"/>
              <a:t>I vilka sammanhang i arbetet kommer vi i kontakt med digital arbetsmiljö? </a:t>
            </a:r>
            <a:r>
              <a:rPr lang="sv-SE" dirty="0"/>
              <a:t>Tips! Om ni har svårt att komma igång, så gå igenom en arbetsdag i huvudet från och med att vi kommer till arbetet, tills att vi går hem.</a:t>
            </a:r>
          </a:p>
          <a:p>
            <a:endParaRPr lang="sv-SE" dirty="0"/>
          </a:p>
          <a:p>
            <a:pPr marL="228600" indent="-228600">
              <a:buAutoNum type="arabicPeriod"/>
            </a:pPr>
            <a:r>
              <a:rPr lang="sv-SE" dirty="0"/>
              <a:t>Samtala i mindre grupper (3-4 personer) </a:t>
            </a:r>
            <a:r>
              <a:rPr lang="sv-SE" b="1" i="1" dirty="0"/>
              <a:t>Det kan vara bra att ha klart gruppindelning innan</a:t>
            </a:r>
            <a:r>
              <a:rPr lang="sv-SE" b="0" i="0" dirty="0"/>
              <a:t>.</a:t>
            </a:r>
          </a:p>
          <a:p>
            <a:pPr marL="228600" indent="-228600">
              <a:buAutoNum type="arabicPeriod"/>
            </a:pPr>
            <a:r>
              <a:rPr lang="sv-SE" sz="1200" b="0" i="0" kern="1200" dirty="0">
                <a:solidFill>
                  <a:schemeClr val="tx1"/>
                </a:solidFill>
                <a:effectLst/>
                <a:latin typeface="+mn-lt"/>
                <a:ea typeface="+mn-ea"/>
                <a:cs typeface="+mn-cs"/>
              </a:rPr>
              <a:t>Delge övriga vilka sammanhang ni har identifierat. </a:t>
            </a:r>
            <a:r>
              <a:rPr lang="sv-SE" sz="1200" b="1" i="1" kern="1200" dirty="0">
                <a:solidFill>
                  <a:schemeClr val="tx1"/>
                </a:solidFill>
                <a:effectLst/>
                <a:latin typeface="+mn-lt"/>
                <a:ea typeface="+mn-ea"/>
                <a:cs typeface="+mn-cs"/>
              </a:rPr>
              <a:t>Tillse att någon antecknar. P</a:t>
            </a:r>
            <a:r>
              <a:rPr lang="sv-SE" b="1" i="1" dirty="0"/>
              <a:t>å blädderblock, </a:t>
            </a:r>
            <a:r>
              <a:rPr lang="sv-SE" b="1" i="1" dirty="0" err="1"/>
              <a:t>whiteboard</a:t>
            </a:r>
            <a:r>
              <a:rPr lang="sv-SE" b="1" i="1" dirty="0"/>
              <a:t>, via </a:t>
            </a:r>
            <a:r>
              <a:rPr lang="sv-SE" b="1" i="1" dirty="0" err="1"/>
              <a:t>menti</a:t>
            </a:r>
            <a:r>
              <a:rPr lang="sv-SE" b="1" i="1" dirty="0"/>
              <a:t> eller annat sätt som passar er.</a:t>
            </a:r>
            <a:endParaRPr lang="sv-SE" sz="1200" b="1" i="1" kern="1200" dirty="0">
              <a:solidFill>
                <a:schemeClr val="tx1"/>
              </a:solidFill>
              <a:effectLst/>
              <a:latin typeface="+mn-lt"/>
              <a:ea typeface="+mn-ea"/>
              <a:cs typeface="+mn-cs"/>
            </a:endParaRPr>
          </a:p>
        </p:txBody>
      </p:sp>
      <p:sp>
        <p:nvSpPr>
          <p:cNvPr id="4" name="Platshållare för bildnummer 3"/>
          <p:cNvSpPr>
            <a:spLocks noGrp="1"/>
          </p:cNvSpPr>
          <p:nvPr>
            <p:ph type="sldNum" sz="quarter" idx="5"/>
          </p:nvPr>
        </p:nvSpPr>
        <p:spPr/>
        <p:txBody>
          <a:bodyPr/>
          <a:lstStyle/>
          <a:p>
            <a:fld id="{7383E85A-D979-A147-889D-B48953FC0DD7}" type="slidenum">
              <a:rPr lang="sv-SE" smtClean="0"/>
              <a:t>8</a:t>
            </a:fld>
            <a:endParaRPr lang="sv-SE"/>
          </a:p>
        </p:txBody>
      </p:sp>
    </p:spTree>
    <p:extLst>
      <p:ext uri="{BB962C8B-B14F-4D97-AF65-F5344CB8AC3E}">
        <p14:creationId xmlns:p14="http://schemas.microsoft.com/office/powerpoint/2010/main" val="40156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STÖDTEXT</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Nu har vi identifierat i vilka sammanhang som vi kommer i kontakt med digital arbetsmiljö och är därmed redo att undersöka tillsammans hur den digitala arbetsmiljön fungerar hos oss.</a:t>
            </a:r>
          </a:p>
          <a:p>
            <a:endParaRPr lang="sv-SE" dirty="0"/>
          </a:p>
          <a:p>
            <a:r>
              <a:rPr lang="sv-SE" dirty="0"/>
              <a:t>Detta ska vi göra genom att:</a:t>
            </a:r>
          </a:p>
          <a:p>
            <a:pPr marL="171450" indent="-171450">
              <a:buFont typeface="Arial" panose="020B0604020202020204" pitchFamily="34" charset="0"/>
              <a:buChar char="•"/>
            </a:pPr>
            <a:r>
              <a:rPr lang="sv-SE" dirty="0"/>
              <a:t>identifiera vilka risker vi upplever i den digitala arbetsmiljön och</a:t>
            </a:r>
          </a:p>
          <a:p>
            <a:pPr marL="171450" indent="-171450">
              <a:buFont typeface="Arial" panose="020B0604020202020204" pitchFamily="34" charset="0"/>
              <a:buChar char="•"/>
            </a:pPr>
            <a:r>
              <a:rPr lang="sv-SE" dirty="0"/>
              <a:t>vilka möjligheter det finns genom att vi har digitaliserat vissa delar i vår arbetsmiljö.</a:t>
            </a:r>
          </a:p>
        </p:txBody>
      </p:sp>
      <p:sp>
        <p:nvSpPr>
          <p:cNvPr id="4" name="Platshållare för bildnummer 3"/>
          <p:cNvSpPr>
            <a:spLocks noGrp="1"/>
          </p:cNvSpPr>
          <p:nvPr>
            <p:ph type="sldNum" sz="quarter" idx="5"/>
          </p:nvPr>
        </p:nvSpPr>
        <p:spPr/>
        <p:txBody>
          <a:bodyPr/>
          <a:lstStyle/>
          <a:p>
            <a:fld id="{7383E85A-D979-A147-889D-B48953FC0DD7}" type="slidenum">
              <a:rPr lang="sv-SE" smtClean="0"/>
              <a:t>9</a:t>
            </a:fld>
            <a:endParaRPr lang="sv-SE"/>
          </a:p>
        </p:txBody>
      </p:sp>
    </p:spTree>
    <p:extLst>
      <p:ext uri="{BB962C8B-B14F-4D97-AF65-F5344CB8AC3E}">
        <p14:creationId xmlns:p14="http://schemas.microsoft.com/office/powerpoint/2010/main" val="559877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STÖDTEXT</a:t>
            </a:r>
          </a:p>
          <a:p>
            <a:endParaRPr lang="sv-SE" dirty="0"/>
          </a:p>
          <a:p>
            <a:r>
              <a:rPr lang="sv-SE" b="1" i="1" dirty="0"/>
              <a:t>Dela in er i mindre grupper om 3-4 personer. Gruppindelningen kan vara bra att förbereda innan.</a:t>
            </a:r>
          </a:p>
          <a:p>
            <a:r>
              <a:rPr lang="sv-SE" b="0" i="0" dirty="0"/>
              <a:t>- Alla smågrupper utser en som tar anteckningar.</a:t>
            </a:r>
          </a:p>
          <a:p>
            <a:r>
              <a:rPr lang="sv-SE" b="0" i="0" dirty="0"/>
              <a:t>- Skriv i punktform</a:t>
            </a:r>
          </a:p>
          <a:p>
            <a:endParaRPr lang="sv-SE" b="1" i="1" dirty="0"/>
          </a:p>
          <a:p>
            <a:r>
              <a:rPr lang="sv-SE" b="0" i="0" dirty="0"/>
              <a:t>3. Samtal i mindre grupper (3-4 </a:t>
            </a:r>
            <a:r>
              <a:rPr lang="sv-SE" b="0" i="0" dirty="0" err="1"/>
              <a:t>pers</a:t>
            </a:r>
            <a:r>
              <a:rPr lang="sv-SE" b="0" i="0" dirty="0"/>
              <a:t>) ca 10 min.</a:t>
            </a:r>
            <a:br>
              <a:rPr lang="sv-SE" b="0" i="0" dirty="0"/>
            </a:br>
            <a:r>
              <a:rPr lang="sv-SE" b="0" i="0" dirty="0"/>
              <a:t>- Vad i den digitala arbetsmiljön </a:t>
            </a:r>
            <a:r>
              <a:rPr lang="sv-SE" b="0" i="0" u="sng" dirty="0"/>
              <a:t>försvårar arbetet</a:t>
            </a:r>
            <a:r>
              <a:rPr lang="sv-SE" b="0" i="0" dirty="0"/>
              <a:t>?</a:t>
            </a:r>
            <a:br>
              <a:rPr lang="sv-SE" b="0" i="0" dirty="0"/>
            </a:br>
            <a:r>
              <a:rPr lang="sv-SE" b="0" i="0" dirty="0"/>
              <a:t>Här identifierar ni era risker i den digitala arbetsmiljön. Här kan upplevelsen skilja sig åt oss emellan. Vi behöver ha förståelse för att vi har olika upplevelser kring vår arbetsmiljö. Ett exempel där en skillnad kan urskiljas, är att en medarbetare saknar kompetens i ett stödsystem, vilket en annan medarbetare har fått möjlighet att tillägna sig. Det kanske saknas rutiner för introduktion i nya stödsystem, eller användning av nya hjälpmedel, då kan upplevelsen skilja sig avsevärt mellan två medarbetare.</a:t>
            </a:r>
          </a:p>
          <a:p>
            <a:endParaRPr lang="sv-SE" b="0" i="0" dirty="0"/>
          </a:p>
          <a:p>
            <a:pPr marL="0" indent="0">
              <a:buFontTx/>
              <a:buNone/>
            </a:pPr>
            <a:r>
              <a:rPr lang="sv-SE" b="0" i="0" dirty="0"/>
              <a:t>4. Fortsätt samtal i mindre grupper (3-4 personer) ca 10 min</a:t>
            </a:r>
          </a:p>
          <a:p>
            <a:pPr marL="171450" indent="-171450">
              <a:buFontTx/>
              <a:buChar char="-"/>
            </a:pPr>
            <a:r>
              <a:rPr lang="sv-SE" b="0" i="0" dirty="0"/>
              <a:t>Vad i den digitala arbetsmiljön </a:t>
            </a:r>
            <a:r>
              <a:rPr lang="sv-SE" b="0" i="0" u="sng" dirty="0"/>
              <a:t>fungerar bra</a:t>
            </a:r>
            <a:r>
              <a:rPr lang="sv-SE" b="0" i="0" dirty="0"/>
              <a:t>?</a:t>
            </a:r>
          </a:p>
          <a:p>
            <a:pPr marL="0" indent="0">
              <a:buFontTx/>
              <a:buNone/>
            </a:pPr>
            <a:r>
              <a:rPr lang="sv-SE" b="0" i="0" dirty="0"/>
              <a:t>Dessa så kallade stödjande faktorer kan vi nyttja senare, när det är dags att komma fram till vilka åtgärder som ska vidtas för att minska eventuella risker. Det kan handla om att vi har ett arbetssätt som fungerar bra, eller att dessa stödjande faktorerna balanserar riskerna så att de inte blir så allvarliga.</a:t>
            </a:r>
          </a:p>
        </p:txBody>
      </p:sp>
      <p:sp>
        <p:nvSpPr>
          <p:cNvPr id="4" name="Platshållare för bildnummer 3"/>
          <p:cNvSpPr>
            <a:spLocks noGrp="1"/>
          </p:cNvSpPr>
          <p:nvPr>
            <p:ph type="sldNum" sz="quarter" idx="5"/>
          </p:nvPr>
        </p:nvSpPr>
        <p:spPr/>
        <p:txBody>
          <a:bodyPr/>
          <a:lstStyle/>
          <a:p>
            <a:fld id="{7383E85A-D979-A147-889D-B48953FC0DD7}" type="slidenum">
              <a:rPr lang="sv-SE" smtClean="0"/>
              <a:t>10</a:t>
            </a:fld>
            <a:endParaRPr lang="sv-SE"/>
          </a:p>
        </p:txBody>
      </p:sp>
    </p:spTree>
    <p:extLst>
      <p:ext uri="{BB962C8B-B14F-4D97-AF65-F5344CB8AC3E}">
        <p14:creationId xmlns:p14="http://schemas.microsoft.com/office/powerpoint/2010/main" val="42024500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STÖDTEXT</a:t>
            </a:r>
          </a:p>
          <a:p>
            <a:endParaRPr lang="sv-SE" dirty="0"/>
          </a:p>
          <a:p>
            <a:r>
              <a:rPr lang="sv-SE" dirty="0"/>
              <a:t>Vi har nu identifierat i vilka sammanhang som vi kommer i kontakt med digital arbetsmiljö.</a:t>
            </a:r>
          </a:p>
          <a:p>
            <a:r>
              <a:rPr lang="sv-SE" dirty="0"/>
              <a:t>Bland annat detta har nämnts… </a:t>
            </a:r>
            <a:r>
              <a:rPr lang="sv-SE" b="1" i="1" dirty="0"/>
              <a:t>Nämn några exempel som grupperna lyfte i samtalet på bild 8.</a:t>
            </a:r>
            <a:endParaRPr lang="sv-SE" dirty="0"/>
          </a:p>
          <a:p>
            <a:endParaRPr lang="sv-SE" dirty="0"/>
          </a:p>
          <a:p>
            <a:r>
              <a:rPr lang="sv-SE" dirty="0"/>
              <a:t>Vi har också samtalat kring hur våra möjligheter/förutsättningar ser ut för att nyttja välfungerande arbetssätt. Samt hur dessa så kallade stödjande faktorer kan balansera riskerna och medföra att de bedöms som mindre allvarliga eller kan undanröjas helt.</a:t>
            </a:r>
          </a:p>
          <a:p>
            <a:r>
              <a:rPr lang="sv-SE" dirty="0"/>
              <a:t>Detta har vi konstaterat försvårar arbetet och skapar möjligheter…. </a:t>
            </a:r>
            <a:r>
              <a:rPr lang="sv-SE" b="1" i="1" dirty="0"/>
              <a:t>Nämn något av det som lyftes på bild 10 – både det som försvårar, men också det som fungerar bra.</a:t>
            </a:r>
            <a:endParaRPr lang="sv-SE" dirty="0"/>
          </a:p>
          <a:p>
            <a:endParaRPr lang="sv-SE" dirty="0"/>
          </a:p>
          <a:p>
            <a:r>
              <a:rPr lang="sv-SE" dirty="0"/>
              <a:t>Nästa steg i systematiskt arbetsmiljöarbete är att riskbedöma – det vill säga bedöma hur allvarlig risken är för hälsa och olycka. Detta görs oftast genom att sammanväga sannolikhet och konsekvens. Detta arbete genomförs chef och skyddsombud tillsammans. Om skyddsombud saknas kan skyddsombudets deltagande ersättas med ett regionalt skyddsombud och en medarbetarrepresentant som känner till hur det fungerar på arbetsplatsen.</a:t>
            </a:r>
          </a:p>
          <a:p>
            <a:endParaRPr lang="sv-SE" dirty="0"/>
          </a:p>
          <a:p>
            <a:r>
              <a:rPr lang="sv-SE" dirty="0"/>
              <a:t>Vi kommer att återkoppla resultatet av riskbedömningen med förslag på åtgärder… </a:t>
            </a:r>
            <a:r>
              <a:rPr lang="sv-SE" b="1" i="1" dirty="0"/>
              <a:t>sätt ett datum där chef och skyddsombud återkopplar till arbetslaget resultatet av riskbedömningen.</a:t>
            </a:r>
          </a:p>
          <a:p>
            <a:endParaRPr lang="sv-SE" b="0" i="0"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11</a:t>
            </a:fld>
            <a:endParaRPr lang="sv-SE"/>
          </a:p>
        </p:txBody>
      </p:sp>
    </p:spTree>
    <p:extLst>
      <p:ext uri="{BB962C8B-B14F-4D97-AF65-F5344CB8AC3E}">
        <p14:creationId xmlns:p14="http://schemas.microsoft.com/office/powerpoint/2010/main" val="1736913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12</a:t>
            </a:fld>
            <a:endParaRPr lang="sv-SE"/>
          </a:p>
        </p:txBody>
      </p:sp>
    </p:spTree>
    <p:extLst>
      <p:ext uri="{BB962C8B-B14F-4D97-AF65-F5344CB8AC3E}">
        <p14:creationId xmlns:p14="http://schemas.microsoft.com/office/powerpoint/2010/main" val="887418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STÖDTEXT</a:t>
            </a:r>
          </a:p>
          <a:p>
            <a:endParaRPr lang="sv-SE" dirty="0"/>
          </a:p>
          <a:p>
            <a:r>
              <a:rPr lang="sv-SE" dirty="0"/>
              <a:t>Första steget i systematiskt arbetsmiljöarbete är att undersöka den digitala arbetsmiljön. Hur vi går tillväga när vi undersöker kan skilja sig, men oftast är det en samlad bild av flera underlag.</a:t>
            </a:r>
          </a:p>
          <a:p>
            <a:r>
              <a:rPr lang="sv-SE" dirty="0"/>
              <a:t>För att nämna några:</a:t>
            </a:r>
          </a:p>
          <a:p>
            <a:pPr marL="171450" indent="-171450">
              <a:buFont typeface="Arial" panose="020B0604020202020204" pitchFamily="34" charset="0"/>
              <a:buChar char="•"/>
            </a:pPr>
            <a:r>
              <a:rPr lang="sv-SE" dirty="0"/>
              <a:t>Statistik från Stella (händelserapportering)</a:t>
            </a:r>
          </a:p>
          <a:p>
            <a:pPr marL="171450" indent="-171450">
              <a:buFont typeface="Arial" panose="020B0604020202020204" pitchFamily="34" charset="0"/>
              <a:buChar char="•"/>
            </a:pPr>
            <a:r>
              <a:rPr lang="sv-SE" dirty="0"/>
              <a:t>Fråga som är ställd i samband med medarbetarsamtal</a:t>
            </a:r>
          </a:p>
          <a:p>
            <a:pPr marL="171450" indent="-171450">
              <a:buFont typeface="Arial" panose="020B0604020202020204" pitchFamily="34" charset="0"/>
              <a:buChar char="•"/>
            </a:pPr>
            <a:r>
              <a:rPr lang="sv-SE" dirty="0"/>
              <a:t>Resultat efter genomgång av checklista</a:t>
            </a:r>
          </a:p>
          <a:p>
            <a:endParaRPr lang="sv-SE" dirty="0"/>
          </a:p>
          <a:p>
            <a:r>
              <a:rPr lang="sv-SE" dirty="0"/>
              <a:t>En anpassad checklista kan underlätta, för att vara säker på att alla delar kommer med.</a:t>
            </a:r>
          </a:p>
          <a:p>
            <a:endParaRPr lang="sv-SE" dirty="0"/>
          </a:p>
          <a:p>
            <a:r>
              <a:rPr lang="sv-SE" dirty="0"/>
              <a:t>Sunt arbetsliv har tagit fram tre olika checklistor för den digitala arbetsmiljön, beroende på vilket delområde vi vill undersöka.</a:t>
            </a:r>
          </a:p>
          <a:p>
            <a:endParaRPr lang="sv-SE" dirty="0"/>
          </a:p>
          <a:p>
            <a:pPr marL="171450" indent="-171450">
              <a:buFont typeface="Arial" panose="020B0604020202020204" pitchFamily="34" charset="0"/>
              <a:buChar char="•"/>
            </a:pPr>
            <a:r>
              <a:rPr lang="sv-SE" dirty="0"/>
              <a:t>Anpassning till människan</a:t>
            </a:r>
          </a:p>
          <a:p>
            <a:pPr marL="171450" indent="-171450">
              <a:buFont typeface="Arial" panose="020B0604020202020204" pitchFamily="34" charset="0"/>
              <a:buChar char="•"/>
            </a:pPr>
            <a:r>
              <a:rPr lang="sv-SE" dirty="0"/>
              <a:t>Stöd för verksamheten</a:t>
            </a:r>
          </a:p>
          <a:p>
            <a:pPr marL="171450" indent="-171450">
              <a:buFont typeface="Arial" panose="020B0604020202020204" pitchFamily="34" charset="0"/>
              <a:buChar char="•"/>
            </a:pPr>
            <a:r>
              <a:rPr lang="sv-SE" dirty="0"/>
              <a:t>Fungerande teknik</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Arbetar du med upphandling eller är systemförvaltare kanske du vill undersöka om ett stödsystemet är anpassat för den målgrupp som ska använda sig av stödsystemet.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Arbetar du i en verksamhet med flera arbetsuppgifter som ska automatiseras, kanske ni är mer angelägna om att undersöka om stödsystemet verkligen avlastar verksamheten och är ett stöd för verksamheten.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Upplever ni att vissa stödsystem ofta strular så kanske det är fungerande teknik som ni vill undersöka för att i ett senare skede kunna vidta rätt åtgärder.</a:t>
            </a:r>
          </a:p>
          <a:p>
            <a:endParaRPr lang="sv-SE" dirty="0"/>
          </a:p>
          <a:p>
            <a:r>
              <a:rPr lang="sv-SE" dirty="0"/>
              <a:t>Ibland är det relevant att undersöka flera områden inom den digitala arbetsmiljö, ibland är det endast något begränsat område som ska undersökas.</a:t>
            </a:r>
          </a:p>
          <a:p>
            <a:endParaRPr lang="sv-SE" dirty="0"/>
          </a:p>
          <a:p>
            <a:r>
              <a:rPr lang="sv-SE" dirty="0"/>
              <a:t>Kika om någon av dessa checklistor möter ert behov. Om någon fråga inte känns relevant, så är det bara att hoppa över denna. </a:t>
            </a:r>
          </a:p>
          <a:p>
            <a:endParaRPr lang="sv-SE" dirty="0"/>
          </a:p>
          <a:p>
            <a:r>
              <a:rPr lang="sv-SE" dirty="0"/>
              <a:t>Vilket/vilka områden ser vi är relevanta att undersöka hos oss?</a:t>
            </a:r>
          </a:p>
          <a:p>
            <a:endParaRPr lang="sv-SE" dirty="0"/>
          </a:p>
          <a:p>
            <a:r>
              <a:rPr lang="sv-SE" dirty="0"/>
              <a:t>Vem/vilka bör vara med när vi undersöker? Chef leder och fördelar arbetet och är den utsedda representanten för arbetsmiljön. Skyddsombud är medarbetarnas representant i arbetsmiljöfrågorna, men det kan också finnas fler som bör involveras för att det ska bli så bra som möjligt. Ibland kan det till exempel även vara bra att involvera någon stödfunktion eller företagshälsovården, för att få fler perspektiv och få svar på eventuella frågor och funderingar som dyker upp. </a:t>
            </a:r>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13</a:t>
            </a:fld>
            <a:endParaRPr lang="sv-SE"/>
          </a:p>
        </p:txBody>
      </p:sp>
    </p:spTree>
    <p:extLst>
      <p:ext uri="{BB962C8B-B14F-4D97-AF65-F5344CB8AC3E}">
        <p14:creationId xmlns:p14="http://schemas.microsoft.com/office/powerpoint/2010/main" val="2301897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STÖDTEXT</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0" i="0" dirty="0"/>
              <a:t>I samband med att ni har undersökt så har ni identifierat risker. Dessa ska enligt arbetsmiljölagen (AML) bedömas om de är allvarliga eller inte – det vill säga en riskbedömning utifrån AML bedömer vi risken för olycka eller ohälsa för arbetstagaren. Detta kan göras utifrån sannolikhet och konsekvens. Sannolikheten att risken kommer att leda till ohälsa eller olycka, och konsekvensen om risken leder till ohälsa eller olycka.  Använd de mallar som återfinns på intranätet. (Sökväg: Riskbedömning av arbetsmiljön).</a:t>
            </a:r>
          </a:p>
          <a:p>
            <a:pPr marL="0" indent="0">
              <a:buFontTx/>
              <a:buNone/>
            </a:pPr>
            <a:endParaRPr lang="sv-SE" b="0" i="0" dirty="0"/>
          </a:p>
          <a:p>
            <a:pPr marL="0" indent="0">
              <a:buFontTx/>
              <a:buNone/>
            </a:pPr>
            <a:r>
              <a:rPr lang="sv-SE" b="1" i="1" dirty="0"/>
              <a:t>Att tänka på</a:t>
            </a:r>
            <a:r>
              <a:rPr lang="sv-SE" b="0" i="0" dirty="0"/>
              <a:t>: En riskbedömning av arbetsmiljön ska göras av chef och skyddsombud tillsammans och ska vara skriftlig. Om det inte finns något lokalt skyddsombud kan chef söka stöd från ett regionalt skyddsombud och bjuda med en medarbetare som är väl insatt i hur arbetet fungerar på arbetsplatsen. Dokumentationen sker enligt rutin, i Arbetsmiljöplan i Hypergene.</a:t>
            </a:r>
          </a:p>
          <a:p>
            <a:pPr marL="0" indent="0">
              <a:buFontTx/>
              <a:buNone/>
            </a:pPr>
            <a:endParaRPr lang="sv-SE" b="0" i="0" dirty="0"/>
          </a:p>
          <a:p>
            <a:pPr marL="0" indent="0">
              <a:buFontTx/>
              <a:buNone/>
            </a:pPr>
            <a:r>
              <a:rPr lang="sv-SE" b="0" i="0" dirty="0"/>
              <a:t>Ibland kan flera åtgärder behövas och ibland är åtgärden av ringa omfattning, men får en god effekt och risken minskas avsevärt.</a:t>
            </a:r>
          </a:p>
          <a:p>
            <a:pPr marL="0" indent="0">
              <a:buFontTx/>
              <a:buNone/>
            </a:pPr>
            <a:endParaRPr lang="sv-SE" b="0" i="0" dirty="0"/>
          </a:p>
          <a:p>
            <a:pPr marL="0" indent="0">
              <a:buFontTx/>
              <a:buNone/>
            </a:pPr>
            <a:endParaRPr lang="sv-SE" b="0" i="0" dirty="0"/>
          </a:p>
          <a:p>
            <a:pPr marL="0" indent="0">
              <a:buFont typeface="Arial" panose="020B0604020202020204" pitchFamily="34" charset="0"/>
              <a:buNone/>
            </a:pPr>
            <a:endParaRPr lang="sv-SE" dirty="0"/>
          </a:p>
          <a:p>
            <a:pPr marL="0" indent="0">
              <a:buFont typeface="Arial" panose="020B0604020202020204" pitchFamily="34" charset="0"/>
              <a:buNone/>
            </a:pPr>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14</a:t>
            </a:fld>
            <a:endParaRPr lang="sv-SE"/>
          </a:p>
        </p:txBody>
      </p:sp>
    </p:spTree>
    <p:extLst>
      <p:ext uri="{BB962C8B-B14F-4D97-AF65-F5344CB8AC3E}">
        <p14:creationId xmlns:p14="http://schemas.microsoft.com/office/powerpoint/2010/main" val="32582883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STÖDTEXT</a:t>
            </a:r>
          </a:p>
          <a:p>
            <a:endParaRPr lang="sv-SE" dirty="0"/>
          </a:p>
          <a:p>
            <a:r>
              <a:rPr lang="sv-SE" dirty="0"/>
              <a:t>När vi undersöker den digitala arbetsmiljön kan vi fokusera på ett enskild stödsystem eller mera brett. Ibland kanske vi däremot föredrar att avgränsa och kika närmre på något specifikt område eller arbetssätt, vilket involverar även den organisatoriska och sociala arbetsmiljön.</a:t>
            </a:r>
          </a:p>
          <a:p>
            <a:pPr marL="0" indent="0">
              <a:buFont typeface="Arial" panose="020B0604020202020204" pitchFamily="34" charset="0"/>
              <a:buNone/>
            </a:pPr>
            <a:endParaRPr lang="sv-SE" dirty="0"/>
          </a:p>
          <a:p>
            <a:pPr marL="0" indent="0">
              <a:buFont typeface="Arial" panose="020B0604020202020204" pitchFamily="34" charset="0"/>
              <a:buNone/>
            </a:pPr>
            <a:r>
              <a:rPr lang="sv-SE" dirty="0"/>
              <a:t>Några exempel på teman där digital arbetsmiljö möter organisatorisk och social arbetsmiljö är:</a:t>
            </a:r>
          </a:p>
          <a:p>
            <a:pPr marL="171450" indent="-171450">
              <a:buFont typeface="Arial" panose="020B0604020202020204" pitchFamily="34" charset="0"/>
              <a:buChar char="•"/>
            </a:pPr>
            <a:r>
              <a:rPr lang="sv-SE" dirty="0"/>
              <a:t>Mejlkultur</a:t>
            </a:r>
          </a:p>
          <a:p>
            <a:pPr marL="171450" indent="-171450">
              <a:buFont typeface="Arial" panose="020B0604020202020204" pitchFamily="34" charset="0"/>
              <a:buChar char="•"/>
            </a:pPr>
            <a:r>
              <a:rPr lang="sv-SE" dirty="0"/>
              <a:t>Introduktion av nya stödsystem</a:t>
            </a:r>
          </a:p>
          <a:p>
            <a:pPr marL="171450" indent="-171450">
              <a:buFont typeface="Arial" panose="020B0604020202020204" pitchFamily="34" charset="0"/>
              <a:buChar char="•"/>
            </a:pPr>
            <a:r>
              <a:rPr lang="sv-SE" dirty="0"/>
              <a:t>Att leda på distans</a:t>
            </a:r>
          </a:p>
          <a:p>
            <a:pPr marL="171450" indent="-171450">
              <a:buFont typeface="Arial" panose="020B0604020202020204" pitchFamily="34" charset="0"/>
              <a:buChar char="•"/>
            </a:pPr>
            <a:r>
              <a:rPr lang="sv-SE" dirty="0"/>
              <a:t>Hjärnvänlig arbetsmiljö</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Har vi något specifikt område hos oss som vi vill kika närmre på?</a:t>
            </a:r>
          </a:p>
          <a:p>
            <a:endParaRPr lang="sv-SE" dirty="0"/>
          </a:p>
          <a:p>
            <a:r>
              <a:rPr lang="sv-SE" b="1" i="1" dirty="0"/>
              <a:t>Att tänka på:</a:t>
            </a:r>
          </a:p>
          <a:p>
            <a:r>
              <a:rPr lang="sv-SE" dirty="0"/>
              <a:t>Oavsett vilket område vi landar inom, så är det alltid bra att börja med någon form av bakgrund så att vi tar avstamp i en gemensam frågeställning. Ytterligare är det bra att vrida och vända på området innan vi vidtar åtgärder. Det som till synes var rätt åtgärd vid första anblick kanske blir helt fel åtgärd när vi har identifierat området från flera perspektiv.</a:t>
            </a:r>
          </a:p>
        </p:txBody>
      </p:sp>
      <p:sp>
        <p:nvSpPr>
          <p:cNvPr id="4" name="Platshållare för bildnummer 3"/>
          <p:cNvSpPr>
            <a:spLocks noGrp="1"/>
          </p:cNvSpPr>
          <p:nvPr>
            <p:ph type="sldNum" sz="quarter" idx="5"/>
          </p:nvPr>
        </p:nvSpPr>
        <p:spPr/>
        <p:txBody>
          <a:bodyPr/>
          <a:lstStyle/>
          <a:p>
            <a:fld id="{7383E85A-D979-A147-889D-B48953FC0DD7}" type="slidenum">
              <a:rPr lang="sv-SE" smtClean="0"/>
              <a:t>15</a:t>
            </a:fld>
            <a:endParaRPr lang="sv-SE"/>
          </a:p>
        </p:txBody>
      </p:sp>
    </p:spTree>
    <p:extLst>
      <p:ext uri="{BB962C8B-B14F-4D97-AF65-F5344CB8AC3E}">
        <p14:creationId xmlns:p14="http://schemas.microsoft.com/office/powerpoint/2010/main" val="37315378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16</a:t>
            </a:fld>
            <a:endParaRPr lang="sv-SE"/>
          </a:p>
        </p:txBody>
      </p:sp>
    </p:spTree>
    <p:extLst>
      <p:ext uri="{BB962C8B-B14F-4D97-AF65-F5344CB8AC3E}">
        <p14:creationId xmlns:p14="http://schemas.microsoft.com/office/powerpoint/2010/main" val="42850188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kapitelsida">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pic>
        <p:nvPicPr>
          <p:cNvPr id="8" name="Bild 7">
            <a:extLst>
              <a:ext uri="{FF2B5EF4-FFF2-40B4-BE49-F238E27FC236}">
                <a16:creationId xmlns:a16="http://schemas.microsoft.com/office/drawing/2014/main" id="{E67CD122-A79F-C442-B6DD-04FED1D3022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A4DEE449-9CBD-C548-BCE0-C82BA7512917}"/>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AB7E3727-1CD1-E34B-B9DB-B70B785B5632}"/>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12" name="Platshållare för bildnummer 11">
            <a:extLst>
              <a:ext uri="{FF2B5EF4-FFF2-40B4-BE49-F238E27FC236}">
                <a16:creationId xmlns:a16="http://schemas.microsoft.com/office/drawing/2014/main" id="{775F9B0C-A857-FD47-9E6A-6B189286224D}"/>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3750812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rt-/kapitelsida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1">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1075280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pitelsida mörkgrö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pic>
        <p:nvPicPr>
          <p:cNvPr id="8" name="Bild 7">
            <a:extLst>
              <a:ext uri="{FF2B5EF4-FFF2-40B4-BE49-F238E27FC236}">
                <a16:creationId xmlns:a16="http://schemas.microsoft.com/office/drawing/2014/main" id="{E67CD122-A79F-C442-B6DD-04FED1D3022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A4DEE449-9CBD-C548-BCE0-C82BA7512917}"/>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AB7E3727-1CD1-E34B-B9DB-B70B785B5632}"/>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2" name="Platshållare för bildnummer 1">
            <a:extLst>
              <a:ext uri="{FF2B5EF4-FFF2-40B4-BE49-F238E27FC236}">
                <a16:creationId xmlns:a16="http://schemas.microsoft.com/office/drawing/2014/main" id="{96A80BCA-10E4-3D4F-981A-599BF66529B9}"/>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2773723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elsida mörkgrön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2">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1978175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pitelsida grö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dirty="0"/>
          </a:p>
        </p:txBody>
      </p:sp>
      <p:pic>
        <p:nvPicPr>
          <p:cNvPr id="8" name="Bild 7">
            <a:extLst>
              <a:ext uri="{FF2B5EF4-FFF2-40B4-BE49-F238E27FC236}">
                <a16:creationId xmlns:a16="http://schemas.microsoft.com/office/drawing/2014/main" id="{71CF116D-D6FD-2341-8E95-7AF53214ED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2D96E855-D81C-FD4E-821D-8119E720C4F5}"/>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86AFEE12-C57C-C849-9CA0-D161E46B71F6}"/>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2" name="Platshållare för bildnummer 1">
            <a:extLst>
              <a:ext uri="{FF2B5EF4-FFF2-40B4-BE49-F238E27FC236}">
                <a16:creationId xmlns:a16="http://schemas.microsoft.com/office/drawing/2014/main" id="{17E29388-6420-C642-8680-B8F1A1BA77FA}"/>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3767476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apitelsida grön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3">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3482290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apitelsida orang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dirty="0"/>
          </a:p>
        </p:txBody>
      </p:sp>
      <p:pic>
        <p:nvPicPr>
          <p:cNvPr id="8" name="Bild 7">
            <a:extLst>
              <a:ext uri="{FF2B5EF4-FFF2-40B4-BE49-F238E27FC236}">
                <a16:creationId xmlns:a16="http://schemas.microsoft.com/office/drawing/2014/main" id="{C98D89CE-7826-B14C-BF8A-238E7718304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628151F3-50A2-D840-9B47-BD97EF66A4FB}"/>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3EAB990B-538E-C844-A743-D37037929723}"/>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2" name="Platshållare för bildnummer 1">
            <a:extLst>
              <a:ext uri="{FF2B5EF4-FFF2-40B4-BE49-F238E27FC236}">
                <a16:creationId xmlns:a16="http://schemas.microsoft.com/office/drawing/2014/main" id="{A057CA41-9427-5C48-BFDF-BE8DD6490185}"/>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4030794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apitelsida orange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4">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3105553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apitelsida rosa">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pic>
        <p:nvPicPr>
          <p:cNvPr id="8" name="Bild 7">
            <a:extLst>
              <a:ext uri="{FF2B5EF4-FFF2-40B4-BE49-F238E27FC236}">
                <a16:creationId xmlns:a16="http://schemas.microsoft.com/office/drawing/2014/main" id="{61A0DCB3-20C5-6047-A3E7-B5C87AEA3F2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B7FCFCCF-0D4D-5D4A-81BC-E5E6A080EF0D}"/>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D5679DD8-BB91-7F47-81E3-C0D1EE57AD1F}"/>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2" name="Platshållare för bildnummer 1">
            <a:extLst>
              <a:ext uri="{FF2B5EF4-FFF2-40B4-BE49-F238E27FC236}">
                <a16:creationId xmlns:a16="http://schemas.microsoft.com/office/drawing/2014/main" id="{F1AA71C8-1FE0-7047-8EA9-63602B03A755}"/>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2732412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elsida rosa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5">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3324608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apitelsida mörk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pic>
        <p:nvPicPr>
          <p:cNvPr id="8" name="Bild 7">
            <a:extLst>
              <a:ext uri="{FF2B5EF4-FFF2-40B4-BE49-F238E27FC236}">
                <a16:creationId xmlns:a16="http://schemas.microsoft.com/office/drawing/2014/main" id="{EE2A4141-BB01-A44B-A36A-DDCC017DE67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1F60A8D8-C29B-BD4F-9703-46D4DF81620C}"/>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1FDFAAE1-6E29-0148-ADFA-5051572A23FB}"/>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2" name="Platshållare för bildnummer 1">
            <a:extLst>
              <a:ext uri="{FF2B5EF4-FFF2-40B4-BE49-F238E27FC236}">
                <a16:creationId xmlns:a16="http://schemas.microsoft.com/office/drawing/2014/main" id="{D08D41C6-9E97-8A4D-AF25-9D09C2924F6F}"/>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2173665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apitelsida mörkblå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6">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1966899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sida med bild">
    <p:spTree>
      <p:nvGrpSpPr>
        <p:cNvPr id="1" name=""/>
        <p:cNvGrpSpPr/>
        <p:nvPr/>
      </p:nvGrpSpPr>
      <p:grpSpPr>
        <a:xfrm>
          <a:off x="0" y="0"/>
          <a:ext cx="0" cy="0"/>
          <a:chOff x="0" y="0"/>
          <a:chExt cx="0" cy="0"/>
        </a:xfrm>
      </p:grpSpPr>
      <p:sp>
        <p:nvSpPr>
          <p:cNvPr id="13" name="Platshållare för bild 8">
            <a:extLst>
              <a:ext uri="{FF2B5EF4-FFF2-40B4-BE49-F238E27FC236}">
                <a16:creationId xmlns:a16="http://schemas.microsoft.com/office/drawing/2014/main" id="{5886DE3D-E97A-9547-B90E-ECD199C3D748}"/>
              </a:ext>
            </a:extLst>
          </p:cNvPr>
          <p:cNvSpPr>
            <a:spLocks noGrp="1"/>
          </p:cNvSpPr>
          <p:nvPr>
            <p:ph type="pic" sz="quarter" idx="13" hasCustomPrompt="1"/>
          </p:nvPr>
        </p:nvSpPr>
        <p:spPr>
          <a:xfrm>
            <a:off x="4572000" y="96786"/>
            <a:ext cx="4463950"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5" name="Rubrik 1">
            <a:extLst>
              <a:ext uri="{FF2B5EF4-FFF2-40B4-BE49-F238E27FC236}">
                <a16:creationId xmlns:a16="http://schemas.microsoft.com/office/drawing/2014/main" id="{CECEBB14-48AF-8145-958D-4CC720C89EB4}"/>
              </a:ext>
            </a:extLst>
          </p:cNvPr>
          <p:cNvSpPr>
            <a:spLocks noGrp="1"/>
          </p:cNvSpPr>
          <p:nvPr>
            <p:ph type="title"/>
          </p:nvPr>
        </p:nvSpPr>
        <p:spPr>
          <a:xfrm>
            <a:off x="108000" y="96785"/>
            <a:ext cx="4460914" cy="955610"/>
          </a:xfrm>
        </p:spPr>
        <p:txBody>
          <a:bodyPr tIns="288000" anchor="b" anchorCtr="0">
            <a:noAutofit/>
          </a:bodyPr>
          <a:lstStyle>
            <a:lvl1pPr>
              <a:defRPr sz="2400"/>
            </a:lvl1pPr>
          </a:lstStyle>
          <a:p>
            <a:r>
              <a:rPr lang="sv-SE" dirty="0"/>
              <a:t>Klicka här för att ändra format</a:t>
            </a:r>
          </a:p>
        </p:txBody>
      </p:sp>
      <p:sp>
        <p:nvSpPr>
          <p:cNvPr id="3" name="Platshållare för bildnummer 2">
            <a:extLst>
              <a:ext uri="{FF2B5EF4-FFF2-40B4-BE49-F238E27FC236}">
                <a16:creationId xmlns:a16="http://schemas.microsoft.com/office/drawing/2014/main" id="{CFA8AB5F-8283-704B-8175-BDAD60322C0D}"/>
              </a:ext>
            </a:extLst>
          </p:cNvPr>
          <p:cNvSpPr>
            <a:spLocks noGrp="1"/>
          </p:cNvSpPr>
          <p:nvPr>
            <p:ph type="sldNum" sz="quarter" idx="14"/>
          </p:nvPr>
        </p:nvSpPr>
        <p:spPr/>
        <p:txBody>
          <a:bodyPr/>
          <a:lstStyle/>
          <a:p>
            <a:fld id="{DD7EE01C-7D4D-3049-8107-6C261A7D8CF8}" type="slidenum">
              <a:rPr lang="sv-SE" smtClean="0"/>
              <a:pPr/>
              <a:t>‹#›</a:t>
            </a:fld>
            <a:endParaRPr lang="sv-SE" dirty="0"/>
          </a:p>
        </p:txBody>
      </p:sp>
      <p:sp>
        <p:nvSpPr>
          <p:cNvPr id="18" name="Platshållare för text 17">
            <a:extLst>
              <a:ext uri="{FF2B5EF4-FFF2-40B4-BE49-F238E27FC236}">
                <a16:creationId xmlns:a16="http://schemas.microsoft.com/office/drawing/2014/main" id="{43296DDB-4997-C449-87B9-F2402EA2C091}"/>
              </a:ext>
            </a:extLst>
          </p:cNvPr>
          <p:cNvSpPr>
            <a:spLocks noGrp="1"/>
          </p:cNvSpPr>
          <p:nvPr>
            <p:ph type="body" sz="quarter" idx="15"/>
          </p:nvPr>
        </p:nvSpPr>
        <p:spPr>
          <a:xfrm>
            <a:off x="107950" y="1052395"/>
            <a:ext cx="4460914" cy="3548179"/>
          </a:xfr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064478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sida utan bild">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A3A2424E-5E75-5346-BDA2-84143190CE55}"/>
              </a:ext>
            </a:extLst>
          </p:cNvPr>
          <p:cNvSpPr>
            <a:spLocks noGrp="1"/>
          </p:cNvSpPr>
          <p:nvPr>
            <p:ph type="title"/>
          </p:nvPr>
        </p:nvSpPr>
        <p:spPr>
          <a:xfrm>
            <a:off x="107999" y="96785"/>
            <a:ext cx="8921875" cy="955610"/>
          </a:xfrm>
        </p:spPr>
        <p:txBody>
          <a:bodyPr tIns="288000" anchor="b" anchorCtr="0">
            <a:noAutofit/>
          </a:bodyPr>
          <a:lstStyle>
            <a:lvl1pPr>
              <a:defRPr sz="2400"/>
            </a:lvl1pPr>
          </a:lstStyle>
          <a:p>
            <a:r>
              <a:rPr lang="sv-SE" dirty="0"/>
              <a:t>Klicka här för att ändra format</a:t>
            </a:r>
          </a:p>
        </p:txBody>
      </p:sp>
      <p:sp>
        <p:nvSpPr>
          <p:cNvPr id="2" name="Platshållare för bildnummer 1">
            <a:extLst>
              <a:ext uri="{FF2B5EF4-FFF2-40B4-BE49-F238E27FC236}">
                <a16:creationId xmlns:a16="http://schemas.microsoft.com/office/drawing/2014/main" id="{E951F9E6-216A-284C-A962-DDB966D293F1}"/>
              </a:ext>
            </a:extLst>
          </p:cNvPr>
          <p:cNvSpPr>
            <a:spLocks noGrp="1"/>
          </p:cNvSpPr>
          <p:nvPr>
            <p:ph type="sldNum" sz="quarter" idx="14"/>
          </p:nvPr>
        </p:nvSpPr>
        <p:spPr/>
        <p:txBody>
          <a:bodyPr/>
          <a:lstStyle/>
          <a:p>
            <a:fld id="{DD7EE01C-7D4D-3049-8107-6C261A7D8CF8}" type="slidenum">
              <a:rPr lang="sv-SE" smtClean="0"/>
              <a:pPr/>
              <a:t>‹#›</a:t>
            </a:fld>
            <a:endParaRPr lang="sv-SE" dirty="0"/>
          </a:p>
        </p:txBody>
      </p:sp>
      <p:sp>
        <p:nvSpPr>
          <p:cNvPr id="14" name="Platshållare för text 17">
            <a:extLst>
              <a:ext uri="{FF2B5EF4-FFF2-40B4-BE49-F238E27FC236}">
                <a16:creationId xmlns:a16="http://schemas.microsoft.com/office/drawing/2014/main" id="{B0CF1C82-CE90-1C46-9340-19A6297A6191}"/>
              </a:ext>
            </a:extLst>
          </p:cNvPr>
          <p:cNvSpPr>
            <a:spLocks noGrp="1"/>
          </p:cNvSpPr>
          <p:nvPr>
            <p:ph type="body" sz="quarter" idx="15"/>
          </p:nvPr>
        </p:nvSpPr>
        <p:spPr>
          <a:xfrm>
            <a:off x="107950" y="1052395"/>
            <a:ext cx="4460914" cy="35481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15" name="Platshållare för text 17">
            <a:extLst>
              <a:ext uri="{FF2B5EF4-FFF2-40B4-BE49-F238E27FC236}">
                <a16:creationId xmlns:a16="http://schemas.microsoft.com/office/drawing/2014/main" id="{32969E9F-D701-B742-94D8-26D90D197838}"/>
              </a:ext>
            </a:extLst>
          </p:cNvPr>
          <p:cNvSpPr>
            <a:spLocks noGrp="1"/>
          </p:cNvSpPr>
          <p:nvPr>
            <p:ph type="body" sz="quarter" idx="16"/>
          </p:nvPr>
        </p:nvSpPr>
        <p:spPr>
          <a:xfrm>
            <a:off x="4568960" y="1052394"/>
            <a:ext cx="4460914" cy="35481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1165448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sida vit med bi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A16B8F66-D772-5A45-A194-BD06925027C2}"/>
              </a:ext>
            </a:extLst>
          </p:cNvPr>
          <p:cNvSpPr>
            <a:spLocks noGrp="1"/>
          </p:cNvSpPr>
          <p:nvPr>
            <p:ph type="sldNum" sz="quarter" idx="14"/>
          </p:nvPr>
        </p:nvSpPr>
        <p:spPr/>
        <p:txBody>
          <a:bodyPr/>
          <a:lstStyle/>
          <a:p>
            <a:fld id="{DD7EE01C-7D4D-3049-8107-6C261A7D8CF8}" type="slidenum">
              <a:rPr lang="sv-SE" smtClean="0"/>
              <a:pPr/>
              <a:t>‹#›</a:t>
            </a:fld>
            <a:endParaRPr lang="sv-SE" dirty="0"/>
          </a:p>
        </p:txBody>
      </p:sp>
      <p:sp>
        <p:nvSpPr>
          <p:cNvPr id="2" name="Rektangel 1">
            <a:extLst>
              <a:ext uri="{FF2B5EF4-FFF2-40B4-BE49-F238E27FC236}">
                <a16:creationId xmlns:a16="http://schemas.microsoft.com/office/drawing/2014/main" id="{22BE14B0-D77C-704E-A101-F16FEFAA6276}"/>
              </a:ext>
            </a:extLst>
          </p:cNvPr>
          <p:cNvSpPr/>
          <p:nvPr userDrawn="1"/>
        </p:nvSpPr>
        <p:spPr>
          <a:xfrm>
            <a:off x="0" y="0"/>
            <a:ext cx="9144000" cy="4628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cxnSp>
        <p:nvCxnSpPr>
          <p:cNvPr id="6" name="Rak 5">
            <a:extLst>
              <a:ext uri="{FF2B5EF4-FFF2-40B4-BE49-F238E27FC236}">
                <a16:creationId xmlns:a16="http://schemas.microsoft.com/office/drawing/2014/main" id="{0B744345-3D94-2248-90C5-11665C78EBD6}"/>
              </a:ext>
            </a:extLst>
          </p:cNvPr>
          <p:cNvCxnSpPr>
            <a:cxnSpLocks/>
          </p:cNvCxnSpPr>
          <p:nvPr userDrawn="1"/>
        </p:nvCxnSpPr>
        <p:spPr>
          <a:xfrm>
            <a:off x="108000" y="4605663"/>
            <a:ext cx="8928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9" name="Platshållare för bild 8">
            <a:extLst>
              <a:ext uri="{FF2B5EF4-FFF2-40B4-BE49-F238E27FC236}">
                <a16:creationId xmlns:a16="http://schemas.microsoft.com/office/drawing/2014/main" id="{5886DE3D-E97A-9547-B90E-ECD199C3D748}"/>
              </a:ext>
            </a:extLst>
          </p:cNvPr>
          <p:cNvSpPr>
            <a:spLocks noGrp="1"/>
          </p:cNvSpPr>
          <p:nvPr>
            <p:ph type="pic" sz="quarter" idx="13" hasCustomPrompt="1"/>
          </p:nvPr>
        </p:nvSpPr>
        <p:spPr>
          <a:xfrm>
            <a:off x="4572000" y="96786"/>
            <a:ext cx="4463950"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0" name="Rubrik 1">
            <a:extLst>
              <a:ext uri="{FF2B5EF4-FFF2-40B4-BE49-F238E27FC236}">
                <a16:creationId xmlns:a16="http://schemas.microsoft.com/office/drawing/2014/main" id="{CECEBB14-48AF-8145-958D-4CC720C89EB4}"/>
              </a:ext>
            </a:extLst>
          </p:cNvPr>
          <p:cNvSpPr>
            <a:spLocks noGrp="1"/>
          </p:cNvSpPr>
          <p:nvPr>
            <p:ph type="title"/>
          </p:nvPr>
        </p:nvSpPr>
        <p:spPr>
          <a:xfrm>
            <a:off x="108000" y="96785"/>
            <a:ext cx="4460914" cy="955610"/>
          </a:xfrm>
        </p:spPr>
        <p:txBody>
          <a:bodyPr tIns="288000" anchor="b" anchorCtr="0">
            <a:noAutofit/>
          </a:bodyPr>
          <a:lstStyle>
            <a:lvl1pPr>
              <a:defRPr sz="2400"/>
            </a:lvl1pPr>
          </a:lstStyle>
          <a:p>
            <a:r>
              <a:rPr lang="sv-SE"/>
              <a:t>Klicka här för att ändra format</a:t>
            </a:r>
            <a:endParaRPr lang="sv-SE" dirty="0"/>
          </a:p>
        </p:txBody>
      </p:sp>
      <p:sp>
        <p:nvSpPr>
          <p:cNvPr id="11" name="Platshållare för text 17">
            <a:extLst>
              <a:ext uri="{FF2B5EF4-FFF2-40B4-BE49-F238E27FC236}">
                <a16:creationId xmlns:a16="http://schemas.microsoft.com/office/drawing/2014/main" id="{43296DDB-4997-C449-87B9-F2402EA2C091}"/>
              </a:ext>
            </a:extLst>
          </p:cNvPr>
          <p:cNvSpPr>
            <a:spLocks noGrp="1"/>
          </p:cNvSpPr>
          <p:nvPr>
            <p:ph type="body" sz="quarter" idx="15"/>
          </p:nvPr>
        </p:nvSpPr>
        <p:spPr>
          <a:xfrm>
            <a:off x="107950" y="1052395"/>
            <a:ext cx="4460914" cy="35481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2412873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sida vit utan bi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A16B8F66-D772-5A45-A194-BD06925027C2}"/>
              </a:ext>
            </a:extLst>
          </p:cNvPr>
          <p:cNvSpPr>
            <a:spLocks noGrp="1"/>
          </p:cNvSpPr>
          <p:nvPr>
            <p:ph type="sldNum" sz="quarter" idx="14"/>
          </p:nvPr>
        </p:nvSpPr>
        <p:spPr/>
        <p:txBody>
          <a:bodyPr/>
          <a:lstStyle/>
          <a:p>
            <a:fld id="{DD7EE01C-7D4D-3049-8107-6C261A7D8CF8}" type="slidenum">
              <a:rPr lang="sv-SE" smtClean="0"/>
              <a:pPr/>
              <a:t>‹#›</a:t>
            </a:fld>
            <a:endParaRPr lang="sv-SE" dirty="0"/>
          </a:p>
        </p:txBody>
      </p:sp>
      <p:sp>
        <p:nvSpPr>
          <p:cNvPr id="2" name="Rektangel 1">
            <a:extLst>
              <a:ext uri="{FF2B5EF4-FFF2-40B4-BE49-F238E27FC236}">
                <a16:creationId xmlns:a16="http://schemas.microsoft.com/office/drawing/2014/main" id="{22BE14B0-D77C-704E-A101-F16FEFAA6276}"/>
              </a:ext>
            </a:extLst>
          </p:cNvPr>
          <p:cNvSpPr/>
          <p:nvPr userDrawn="1"/>
        </p:nvSpPr>
        <p:spPr>
          <a:xfrm>
            <a:off x="0" y="0"/>
            <a:ext cx="9144000" cy="4628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cxnSp>
        <p:nvCxnSpPr>
          <p:cNvPr id="6" name="Rak 5">
            <a:extLst>
              <a:ext uri="{FF2B5EF4-FFF2-40B4-BE49-F238E27FC236}">
                <a16:creationId xmlns:a16="http://schemas.microsoft.com/office/drawing/2014/main" id="{0B744345-3D94-2248-90C5-11665C78EBD6}"/>
              </a:ext>
            </a:extLst>
          </p:cNvPr>
          <p:cNvCxnSpPr>
            <a:cxnSpLocks/>
          </p:cNvCxnSpPr>
          <p:nvPr userDrawn="1"/>
        </p:nvCxnSpPr>
        <p:spPr>
          <a:xfrm>
            <a:off x="108000" y="4605663"/>
            <a:ext cx="8928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5" name="Rubrik 1">
            <a:extLst>
              <a:ext uri="{FF2B5EF4-FFF2-40B4-BE49-F238E27FC236}">
                <a16:creationId xmlns:a16="http://schemas.microsoft.com/office/drawing/2014/main" id="{A3A2424E-5E75-5346-BDA2-84143190CE55}"/>
              </a:ext>
            </a:extLst>
          </p:cNvPr>
          <p:cNvSpPr>
            <a:spLocks noGrp="1"/>
          </p:cNvSpPr>
          <p:nvPr>
            <p:ph type="title"/>
          </p:nvPr>
        </p:nvSpPr>
        <p:spPr>
          <a:xfrm>
            <a:off x="107999" y="96785"/>
            <a:ext cx="8921875" cy="955610"/>
          </a:xfrm>
        </p:spPr>
        <p:txBody>
          <a:bodyPr tIns="288000" anchor="b" anchorCtr="0">
            <a:noAutofit/>
          </a:bodyPr>
          <a:lstStyle>
            <a:lvl1pPr>
              <a:defRPr sz="2400"/>
            </a:lvl1pPr>
          </a:lstStyle>
          <a:p>
            <a:r>
              <a:rPr lang="sv-SE"/>
              <a:t>Klicka här för att ändra format</a:t>
            </a:r>
            <a:endParaRPr lang="sv-SE" dirty="0"/>
          </a:p>
        </p:txBody>
      </p:sp>
      <p:sp>
        <p:nvSpPr>
          <p:cNvPr id="7" name="Platshållare för text 17">
            <a:extLst>
              <a:ext uri="{FF2B5EF4-FFF2-40B4-BE49-F238E27FC236}">
                <a16:creationId xmlns:a16="http://schemas.microsoft.com/office/drawing/2014/main" id="{B0CF1C82-CE90-1C46-9340-19A6297A6191}"/>
              </a:ext>
            </a:extLst>
          </p:cNvPr>
          <p:cNvSpPr>
            <a:spLocks noGrp="1"/>
          </p:cNvSpPr>
          <p:nvPr>
            <p:ph type="body" sz="quarter" idx="15"/>
          </p:nvPr>
        </p:nvSpPr>
        <p:spPr>
          <a:xfrm>
            <a:off x="107950" y="1052395"/>
            <a:ext cx="4460914" cy="35481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text 17">
            <a:extLst>
              <a:ext uri="{FF2B5EF4-FFF2-40B4-BE49-F238E27FC236}">
                <a16:creationId xmlns:a16="http://schemas.microsoft.com/office/drawing/2014/main" id="{32969E9F-D701-B742-94D8-26D90D197838}"/>
              </a:ext>
            </a:extLst>
          </p:cNvPr>
          <p:cNvSpPr>
            <a:spLocks noGrp="1"/>
          </p:cNvSpPr>
          <p:nvPr>
            <p:ph type="body" sz="quarter" idx="16"/>
          </p:nvPr>
        </p:nvSpPr>
        <p:spPr>
          <a:xfrm>
            <a:off x="4568960" y="1052394"/>
            <a:ext cx="4460914" cy="35481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3301940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image" Target="../media/image4.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7105C11B-CC1E-3849-9B7A-37EA9405FFA8}"/>
              </a:ext>
            </a:extLst>
          </p:cNvPr>
          <p:cNvSpPr/>
          <p:nvPr userDrawn="1"/>
        </p:nvSpPr>
        <p:spPr>
          <a:xfrm>
            <a:off x="108000" y="102393"/>
            <a:ext cx="8928000" cy="4503270"/>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2" name="Platshållare för rubrik 1">
            <a:extLst>
              <a:ext uri="{FF2B5EF4-FFF2-40B4-BE49-F238E27FC236}">
                <a16:creationId xmlns:a16="http://schemas.microsoft.com/office/drawing/2014/main" id="{3CC9E82B-5733-9048-BE26-E951DA9D00F7}"/>
              </a:ext>
            </a:extLst>
          </p:cNvPr>
          <p:cNvSpPr>
            <a:spLocks noGrp="1"/>
          </p:cNvSpPr>
          <p:nvPr>
            <p:ph type="title"/>
          </p:nvPr>
        </p:nvSpPr>
        <p:spPr>
          <a:xfrm>
            <a:off x="107999" y="102393"/>
            <a:ext cx="8927999" cy="900000"/>
          </a:xfrm>
          <a:prstGeom prst="rect">
            <a:avLst/>
          </a:prstGeom>
        </p:spPr>
        <p:txBody>
          <a:bodyPr vert="horz" lIns="288000" tIns="0" rIns="288000" bIns="0" rtlCol="0" anchor="b" anchorCtr="0">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5394C773-AEA7-7546-9D46-9CF883B784B0}"/>
              </a:ext>
            </a:extLst>
          </p:cNvPr>
          <p:cNvSpPr>
            <a:spLocks noGrp="1"/>
          </p:cNvSpPr>
          <p:nvPr>
            <p:ph type="body" idx="1"/>
          </p:nvPr>
        </p:nvSpPr>
        <p:spPr>
          <a:xfrm>
            <a:off x="107997" y="1002393"/>
            <a:ext cx="8927998" cy="3603270"/>
          </a:xfrm>
          <a:prstGeom prst="rect">
            <a:avLst/>
          </a:prstGeom>
        </p:spPr>
        <p:txBody>
          <a:bodyPr vert="horz" lIns="288000" tIns="144000" rIns="28800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bildnummer 5">
            <a:extLst>
              <a:ext uri="{FF2B5EF4-FFF2-40B4-BE49-F238E27FC236}">
                <a16:creationId xmlns:a16="http://schemas.microsoft.com/office/drawing/2014/main" id="{FE8C26DD-2866-334B-AD6A-61665D77E0BB}"/>
              </a:ext>
            </a:extLst>
          </p:cNvPr>
          <p:cNvSpPr>
            <a:spLocks noGrp="1"/>
          </p:cNvSpPr>
          <p:nvPr>
            <p:ph type="sldNum" sz="quarter" idx="4"/>
          </p:nvPr>
        </p:nvSpPr>
        <p:spPr>
          <a:xfrm>
            <a:off x="4290817" y="4764055"/>
            <a:ext cx="562357" cy="215444"/>
          </a:xfrm>
          <a:prstGeom prst="rect">
            <a:avLst/>
          </a:prstGeom>
        </p:spPr>
        <p:txBody>
          <a:bodyPr vert="horz" wrap="square" lIns="91440" tIns="45720" rIns="91440" bIns="45720" rtlCol="0" anchor="ctr">
            <a:spAutoFit/>
          </a:bodyPr>
          <a:lstStyle>
            <a:lvl1pPr algn="ctr">
              <a:defRPr sz="800">
                <a:solidFill>
                  <a:schemeClr val="tx1">
                    <a:tint val="75000"/>
                  </a:schemeClr>
                </a:solidFill>
                <a:latin typeface="Barlow" pitchFamily="2" charset="77"/>
              </a:defRPr>
            </a:lvl1pPr>
          </a:lstStyle>
          <a:p>
            <a:fld id="{DD7EE01C-7D4D-3049-8107-6C261A7D8CF8}" type="slidenum">
              <a:rPr lang="sv-SE" smtClean="0"/>
              <a:pPr/>
              <a:t>‹#›</a:t>
            </a:fld>
            <a:endParaRPr lang="sv-SE" dirty="0"/>
          </a:p>
        </p:txBody>
      </p:sp>
      <p:sp>
        <p:nvSpPr>
          <p:cNvPr id="7" name="textruta 6">
            <a:extLst>
              <a:ext uri="{FF2B5EF4-FFF2-40B4-BE49-F238E27FC236}">
                <a16:creationId xmlns:a16="http://schemas.microsoft.com/office/drawing/2014/main" id="{49736CD7-D0A6-3541-9784-6959D6FD5147}"/>
              </a:ext>
            </a:extLst>
          </p:cNvPr>
          <p:cNvSpPr txBox="1"/>
          <p:nvPr userDrawn="1"/>
        </p:nvSpPr>
        <p:spPr>
          <a:xfrm>
            <a:off x="107996" y="4802528"/>
            <a:ext cx="1170862" cy="138499"/>
          </a:xfrm>
          <a:prstGeom prst="rect">
            <a:avLst/>
          </a:prstGeom>
          <a:noFill/>
        </p:spPr>
        <p:txBody>
          <a:bodyPr wrap="none" lIns="288000" tIns="0" rIns="0" bIns="0" rtlCol="0" anchor="ctr" anchorCtr="0">
            <a:spAutoFit/>
          </a:bodyPr>
          <a:lstStyle/>
          <a:p>
            <a:r>
              <a:rPr lang="sv-SE" sz="900" b="0" i="0" dirty="0" err="1">
                <a:latin typeface="Barlow Semi Condensed SemiBold" pitchFamily="2" charset="77"/>
              </a:rPr>
              <a:t>motala.se</a:t>
            </a:r>
            <a:r>
              <a:rPr lang="sv-SE" sz="900" b="0" i="0" dirty="0">
                <a:latin typeface="Barlow Semi Condensed SemiBold" pitchFamily="2" charset="77"/>
              </a:rPr>
              <a:t>/kommun</a:t>
            </a:r>
          </a:p>
        </p:txBody>
      </p:sp>
      <p:pic>
        <p:nvPicPr>
          <p:cNvPr id="11" name="Bild 10">
            <a:extLst>
              <a:ext uri="{FF2B5EF4-FFF2-40B4-BE49-F238E27FC236}">
                <a16:creationId xmlns:a16="http://schemas.microsoft.com/office/drawing/2014/main" id="{F56319D0-4C8A-814E-BBF3-103251DA5B7A}"/>
              </a:ext>
            </a:extLst>
          </p:cNvPr>
          <p:cNvPicPr>
            <a:picLocks noChangeAspect="1"/>
          </p:cNvPicPr>
          <p:nvPr userDrawn="1"/>
        </p:nvPicPr>
        <p:blipFill>
          <a:blip r:embed="rId18">
            <a:extLst>
              <a:ext uri="{96DAC541-7B7A-43D3-8B79-37D633B846F1}">
                <asvg:svgBlip xmlns:asvg="http://schemas.microsoft.com/office/drawing/2016/SVG/main" r:embed="rId19"/>
              </a:ext>
            </a:extLst>
          </a:blip>
          <a:stretch>
            <a:fillRect/>
          </a:stretch>
        </p:blipFill>
        <p:spPr>
          <a:xfrm>
            <a:off x="8084571" y="4697385"/>
            <a:ext cx="663429" cy="360000"/>
          </a:xfrm>
          <a:prstGeom prst="rect">
            <a:avLst/>
          </a:prstGeom>
        </p:spPr>
      </p:pic>
      <p:pic>
        <p:nvPicPr>
          <p:cNvPr id="26" name="Bild 25">
            <a:extLst>
              <a:ext uri="{FF2B5EF4-FFF2-40B4-BE49-F238E27FC236}">
                <a16:creationId xmlns:a16="http://schemas.microsoft.com/office/drawing/2014/main" id="{784DDFEA-86B9-0A41-B46D-1D1572E81FAB}"/>
              </a:ext>
            </a:extLst>
          </p:cNvPr>
          <p:cNvPicPr>
            <a:picLocks noChangeAspect="1"/>
          </p:cNvPicPr>
          <p:nvPr userDrawn="1"/>
        </p:nvPicPr>
        <p:blipFill>
          <a:blip r:embed="rId20">
            <a:extLst>
              <a:ext uri="{96DAC541-7B7A-43D3-8B79-37D633B846F1}">
                <asvg:svgBlip xmlns:asvg="http://schemas.microsoft.com/office/drawing/2016/SVG/main" r:embed="rId21"/>
              </a:ext>
            </a:extLst>
          </a:blip>
          <a:stretch>
            <a:fillRect/>
          </a:stretch>
        </p:blipFill>
        <p:spPr>
          <a:xfrm>
            <a:off x="5220873" y="2352782"/>
            <a:ext cx="3816646" cy="2252881"/>
          </a:xfrm>
          <a:prstGeom prst="rect">
            <a:avLst/>
          </a:prstGeom>
        </p:spPr>
      </p:pic>
    </p:spTree>
    <p:extLst>
      <p:ext uri="{BB962C8B-B14F-4D97-AF65-F5344CB8AC3E}">
        <p14:creationId xmlns:p14="http://schemas.microsoft.com/office/powerpoint/2010/main" val="3346754496"/>
      </p:ext>
    </p:extLst>
  </p:cSld>
  <p:clrMap bg1="lt1" tx1="dk1" bg2="lt2" tx2="dk2" accent1="accent1" accent2="accent2" accent3="accent3" accent4="accent4" accent5="accent5" accent6="accent6" hlink="hlink" folHlink="folHlink"/>
  <p:sldLayoutIdLst>
    <p:sldLayoutId id="2147483672" r:id="rId1"/>
    <p:sldLayoutId id="2147483660" r:id="rId2"/>
    <p:sldLayoutId id="2147483666" r:id="rId3"/>
    <p:sldLayoutId id="2147483676" r:id="rId4"/>
    <p:sldLayoutId id="2147483667" r:id="rId5"/>
    <p:sldLayoutId id="2147483678" r:id="rId6"/>
    <p:sldLayoutId id="2147483668" r:id="rId7"/>
    <p:sldLayoutId id="2147483679" r:id="rId8"/>
    <p:sldLayoutId id="2147483669" r:id="rId9"/>
    <p:sldLayoutId id="2147483680" r:id="rId10"/>
    <p:sldLayoutId id="2147483670" r:id="rId11"/>
    <p:sldLayoutId id="2147483681" r:id="rId12"/>
    <p:sldLayoutId id="2147483665" r:id="rId13"/>
    <p:sldLayoutId id="2147483671" r:id="rId14"/>
    <p:sldLayoutId id="2147483677" r:id="rId15"/>
    <p:sldLayoutId id="2147483675" r:id="rId16"/>
  </p:sldLayoutIdLst>
  <p:hf sldNum="0" hdr="0" ftr="0" dt="0"/>
  <p:txStyles>
    <p:titleStyle>
      <a:lvl1pPr algn="l" defTabSz="685800" rtl="0" eaLnBrk="1" latinLnBrk="0" hangingPunct="1">
        <a:lnSpc>
          <a:spcPct val="90000"/>
        </a:lnSpc>
        <a:spcBef>
          <a:spcPct val="0"/>
        </a:spcBef>
        <a:buNone/>
        <a:defRPr sz="2800" b="0" i="0" kern="1200">
          <a:solidFill>
            <a:schemeClr val="tx1"/>
          </a:solidFill>
          <a:latin typeface="Barlow Semi Condensed SemiBold" pitchFamily="2" charset="77"/>
          <a:ea typeface="+mj-ea"/>
          <a:cs typeface="+mj-cs"/>
        </a:defRPr>
      </a:lvl1pPr>
    </p:titleStyle>
    <p:bodyStyle>
      <a:lvl1pPr marL="171450" indent="-171450" algn="l" defTabSz="685800" rtl="0" eaLnBrk="1" latinLnBrk="0" hangingPunct="1">
        <a:lnSpc>
          <a:spcPts val="2500"/>
        </a:lnSpc>
        <a:spcBef>
          <a:spcPts val="1500"/>
        </a:spcBef>
        <a:buFont typeface="Arial" panose="020B0604020202020204" pitchFamily="34" charset="0"/>
        <a:buChar char="•"/>
        <a:defRPr sz="2000" b="0" i="0" kern="1200">
          <a:solidFill>
            <a:schemeClr val="tx1"/>
          </a:solidFill>
          <a:latin typeface="Barlow" pitchFamily="2" charset="77"/>
          <a:ea typeface="+mn-ea"/>
          <a:cs typeface="+mn-cs"/>
        </a:defRPr>
      </a:lvl1pPr>
      <a:lvl2pPr marL="514350" indent="-171450" algn="l" defTabSz="685800" rtl="0" eaLnBrk="1" latinLnBrk="0" hangingPunct="1">
        <a:lnSpc>
          <a:spcPts val="2500"/>
        </a:lnSpc>
        <a:spcBef>
          <a:spcPts val="1500"/>
        </a:spcBef>
        <a:buFont typeface="Arial" panose="020B0604020202020204" pitchFamily="34" charset="0"/>
        <a:buChar char="•"/>
        <a:defRPr sz="1800" b="0" i="0" kern="1200">
          <a:solidFill>
            <a:schemeClr val="tx1"/>
          </a:solidFill>
          <a:latin typeface="Barlow" pitchFamily="2" charset="77"/>
          <a:ea typeface="+mn-ea"/>
          <a:cs typeface="+mn-cs"/>
        </a:defRPr>
      </a:lvl2pPr>
      <a:lvl3pPr marL="857250" indent="-171450" algn="l" defTabSz="685800" rtl="0" eaLnBrk="1" latinLnBrk="0" hangingPunct="1">
        <a:lnSpc>
          <a:spcPts val="2500"/>
        </a:lnSpc>
        <a:spcBef>
          <a:spcPts val="1500"/>
        </a:spcBef>
        <a:buFont typeface="Arial" panose="020B0604020202020204" pitchFamily="34" charset="0"/>
        <a:buChar char="•"/>
        <a:defRPr sz="1600" b="0" i="0" kern="1200">
          <a:solidFill>
            <a:schemeClr val="tx1"/>
          </a:solidFill>
          <a:latin typeface="Barlow" pitchFamily="2" charset="77"/>
          <a:ea typeface="+mn-ea"/>
          <a:cs typeface="+mn-cs"/>
        </a:defRPr>
      </a:lvl3pPr>
      <a:lvl4pPr marL="1200150" indent="-171450" algn="l" defTabSz="685800" rtl="0" eaLnBrk="1" latinLnBrk="0" hangingPunct="1">
        <a:lnSpc>
          <a:spcPts val="2500"/>
        </a:lnSpc>
        <a:spcBef>
          <a:spcPts val="1500"/>
        </a:spcBef>
        <a:buFont typeface="Arial" panose="020B0604020202020204" pitchFamily="34" charset="0"/>
        <a:buChar char="•"/>
        <a:defRPr sz="1400" b="0" i="0" kern="1200">
          <a:solidFill>
            <a:schemeClr val="tx1"/>
          </a:solidFill>
          <a:latin typeface="Barlow" pitchFamily="2" charset="77"/>
          <a:ea typeface="+mn-ea"/>
          <a:cs typeface="+mn-cs"/>
        </a:defRPr>
      </a:lvl4pPr>
      <a:lvl5pPr marL="1543050" indent="-171450" algn="l" defTabSz="685800" rtl="0" eaLnBrk="1" latinLnBrk="0" hangingPunct="1">
        <a:lnSpc>
          <a:spcPts val="2500"/>
        </a:lnSpc>
        <a:spcBef>
          <a:spcPts val="1500"/>
        </a:spcBef>
        <a:buFont typeface="Arial" panose="020B0604020202020204" pitchFamily="34" charset="0"/>
        <a:buChar char="•"/>
        <a:defRPr sz="1200" b="0" i="0" kern="1200">
          <a:solidFill>
            <a:schemeClr val="tx1"/>
          </a:solidFill>
          <a:latin typeface="Barlow"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hyperlink" Target="https://youtu.be/vuRCxQOY93c"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21.jpg"/><Relationship Id="rId4" Type="http://schemas.openxmlformats.org/officeDocument/2006/relationships/image" Target="../media/image20.jpg"/></Relationships>
</file>

<file path=ppt/slides/_rels/slide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hyperlink" Target="https://digironden.suntarbetsliv.se/aktivitet/skyddsrond-fungerande-teknik/" TargetMode="External"/><Relationship Id="rId5" Type="http://schemas.openxmlformats.org/officeDocument/2006/relationships/hyperlink" Target="https://digironden.suntarbetsliv.se/aktivitet/skyddsrond-stod-verksamheten/" TargetMode="External"/><Relationship Id="rId4" Type="http://schemas.openxmlformats.org/officeDocument/2006/relationships/hyperlink" Target="https://digironden.suntarbetsliv.se/aktivitet/skyddsrond-anpassnin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hyperlink" Target="https://extranat.motala.se/medarbetare/din-anstallning/arbetsmiljo/digital-arbetsmiljo/" TargetMode="External"/><Relationship Id="rId7" Type="http://schemas.openxmlformats.org/officeDocument/2006/relationships/hyperlink" Target="https://www.prevent.se/jobba-med-arbetsmiljo/osa/digital-arbetsmiljo/"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hyperlink" Target="https://digironden.suntarbetsliv.se/" TargetMode="External"/><Relationship Id="rId5" Type="http://schemas.openxmlformats.org/officeDocument/2006/relationships/hyperlink" Target="https://www.av.se/inomhusmiljo/dator--och-bildskarmsarbete/?hl=digital%20arbetsmilj%C3%B6" TargetMode="External"/><Relationship Id="rId4" Type="http://schemas.openxmlformats.org/officeDocument/2006/relationships/hyperlink" Target="https://extranat.motala.se/medarbetare/din-anstallning/arbetsmiljo/arbeta-hemifra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p:cNvSpPr>
            <a:spLocks noGrp="1"/>
          </p:cNvSpPr>
          <p:nvPr>
            <p:ph type="body" sz="quarter" idx="14"/>
          </p:nvPr>
        </p:nvSpPr>
        <p:spPr>
          <a:xfrm>
            <a:off x="107951" y="102394"/>
            <a:ext cx="7788274" cy="2469356"/>
          </a:xfrm>
        </p:spPr>
        <p:txBody>
          <a:bodyPr/>
          <a:lstStyle/>
          <a:p>
            <a:r>
              <a:rPr lang="sv-SE" dirty="0"/>
              <a:t>Digital arbetsmiljö</a:t>
            </a:r>
          </a:p>
        </p:txBody>
      </p:sp>
      <p:sp>
        <p:nvSpPr>
          <p:cNvPr id="4" name="Underrubrik 3"/>
          <p:cNvSpPr>
            <a:spLocks noGrp="1"/>
          </p:cNvSpPr>
          <p:nvPr>
            <p:ph type="subTitle" idx="1"/>
          </p:nvPr>
        </p:nvSpPr>
        <p:spPr>
          <a:xfrm>
            <a:off x="107951" y="2571750"/>
            <a:ext cx="6947605" cy="2033913"/>
          </a:xfrm>
        </p:spPr>
        <p:txBody>
          <a:bodyPr/>
          <a:lstStyle/>
          <a:p>
            <a:r>
              <a:rPr lang="sv-SE" dirty="0"/>
              <a:t>Ett stödmaterial för att skapa en bättre digital arbetsmiljö tillsammans.</a:t>
            </a:r>
          </a:p>
        </p:txBody>
      </p:sp>
    </p:spTree>
    <p:extLst>
      <p:ext uri="{BB962C8B-B14F-4D97-AF65-F5344CB8AC3E}">
        <p14:creationId xmlns:p14="http://schemas.microsoft.com/office/powerpoint/2010/main" val="4257165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CE193FED-8664-421E-9181-173B2EB9E0F0}"/>
              </a:ext>
            </a:extLst>
          </p:cNvPr>
          <p:cNvPicPr>
            <a:picLocks noChangeAspect="1"/>
          </p:cNvPicPr>
          <p:nvPr/>
        </p:nvPicPr>
        <p:blipFill>
          <a:blip r:embed="rId3"/>
          <a:stretch>
            <a:fillRect/>
          </a:stretch>
        </p:blipFill>
        <p:spPr>
          <a:xfrm>
            <a:off x="461528" y="1819958"/>
            <a:ext cx="3959072" cy="310741"/>
          </a:xfrm>
          <a:prstGeom prst="rect">
            <a:avLst/>
          </a:prstGeom>
        </p:spPr>
      </p:pic>
      <p:sp>
        <p:nvSpPr>
          <p:cNvPr id="6" name="Platshållare för text 2">
            <a:extLst>
              <a:ext uri="{FF2B5EF4-FFF2-40B4-BE49-F238E27FC236}">
                <a16:creationId xmlns:a16="http://schemas.microsoft.com/office/drawing/2014/main" id="{24CAEF55-7D2B-48C1-908C-1895B8D2EBF3}"/>
              </a:ext>
            </a:extLst>
          </p:cNvPr>
          <p:cNvSpPr txBox="1">
            <a:spLocks/>
          </p:cNvSpPr>
          <p:nvPr/>
        </p:nvSpPr>
        <p:spPr>
          <a:xfrm>
            <a:off x="57896" y="602394"/>
            <a:ext cx="4864546" cy="4028340"/>
          </a:xfrm>
          <a:prstGeom prst="rect">
            <a:avLst/>
          </a:prstGeom>
        </p:spPr>
        <p:txBody>
          <a:bodyPr vert="horz" lIns="288000" tIns="144000" rIns="288000" bIns="0" rtlCol="0">
            <a:noAutofit/>
          </a:bodyPr>
          <a:lstStyle>
            <a:lvl1pPr marL="171450" indent="-171450" algn="l" defTabSz="685800" rtl="0" eaLnBrk="1" latinLnBrk="0" hangingPunct="1">
              <a:lnSpc>
                <a:spcPts val="2500"/>
              </a:lnSpc>
              <a:spcBef>
                <a:spcPts val="1500"/>
              </a:spcBef>
              <a:buFont typeface="Arial" panose="020B0604020202020204" pitchFamily="34" charset="0"/>
              <a:buChar char="•"/>
              <a:defRPr sz="2000" b="0" i="0" kern="1200">
                <a:solidFill>
                  <a:schemeClr val="tx1"/>
                </a:solidFill>
                <a:latin typeface="Barlow" pitchFamily="2" charset="77"/>
                <a:ea typeface="+mn-ea"/>
                <a:cs typeface="+mn-cs"/>
              </a:defRPr>
            </a:lvl1pPr>
            <a:lvl2pPr marL="514350" indent="-171450" algn="l" defTabSz="685800" rtl="0" eaLnBrk="1" latinLnBrk="0" hangingPunct="1">
              <a:lnSpc>
                <a:spcPts val="2500"/>
              </a:lnSpc>
              <a:spcBef>
                <a:spcPts val="1500"/>
              </a:spcBef>
              <a:buFont typeface="Arial" panose="020B0604020202020204" pitchFamily="34" charset="0"/>
              <a:buChar char="•"/>
              <a:defRPr sz="1800" b="0" i="0" kern="1200">
                <a:solidFill>
                  <a:schemeClr val="tx1"/>
                </a:solidFill>
                <a:latin typeface="Barlow" pitchFamily="2" charset="77"/>
                <a:ea typeface="+mn-ea"/>
                <a:cs typeface="+mn-cs"/>
              </a:defRPr>
            </a:lvl2pPr>
            <a:lvl3pPr marL="857250" indent="-171450" algn="l" defTabSz="685800" rtl="0" eaLnBrk="1" latinLnBrk="0" hangingPunct="1">
              <a:lnSpc>
                <a:spcPts val="2500"/>
              </a:lnSpc>
              <a:spcBef>
                <a:spcPts val="1500"/>
              </a:spcBef>
              <a:buFont typeface="Arial" panose="020B0604020202020204" pitchFamily="34" charset="0"/>
              <a:buChar char="•"/>
              <a:defRPr sz="1600" b="0" i="0" kern="1200">
                <a:solidFill>
                  <a:schemeClr val="tx1"/>
                </a:solidFill>
                <a:latin typeface="Barlow" pitchFamily="2" charset="77"/>
                <a:ea typeface="+mn-ea"/>
                <a:cs typeface="+mn-cs"/>
              </a:defRPr>
            </a:lvl3pPr>
            <a:lvl4pPr marL="1200150" indent="-171450" algn="l" defTabSz="685800" rtl="0" eaLnBrk="1" latinLnBrk="0" hangingPunct="1">
              <a:lnSpc>
                <a:spcPts val="2500"/>
              </a:lnSpc>
              <a:spcBef>
                <a:spcPts val="1500"/>
              </a:spcBef>
              <a:buFont typeface="Arial" panose="020B0604020202020204" pitchFamily="34" charset="0"/>
              <a:buChar char="•"/>
              <a:defRPr sz="1400" b="0" i="0" kern="1200">
                <a:solidFill>
                  <a:schemeClr val="tx1"/>
                </a:solidFill>
                <a:latin typeface="Barlow" pitchFamily="2" charset="77"/>
                <a:ea typeface="+mn-ea"/>
                <a:cs typeface="+mn-cs"/>
              </a:defRPr>
            </a:lvl4pPr>
            <a:lvl5pPr marL="1543050" indent="-171450" algn="l" defTabSz="685800" rtl="0" eaLnBrk="1" latinLnBrk="0" hangingPunct="1">
              <a:lnSpc>
                <a:spcPts val="2500"/>
              </a:lnSpc>
              <a:spcBef>
                <a:spcPts val="1500"/>
              </a:spcBef>
              <a:buFont typeface="Arial" panose="020B0604020202020204" pitchFamily="34" charset="0"/>
              <a:buChar char="•"/>
              <a:defRPr sz="1200" b="0" i="0" kern="1200">
                <a:solidFill>
                  <a:schemeClr val="tx1"/>
                </a:solidFill>
                <a:latin typeface="Barlow"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sv-SE" sz="1400" b="1" dirty="0"/>
              <a:t>Innan du genomför workshopen</a:t>
            </a:r>
          </a:p>
          <a:p>
            <a:pPr>
              <a:lnSpc>
                <a:spcPct val="100000"/>
              </a:lnSpc>
            </a:pPr>
            <a:r>
              <a:rPr lang="sv-SE" sz="1200" dirty="0"/>
              <a:t>Läs igenom hela bildspelet inklusive anteckningarna vilka fungerar som stöd för respektive bild. Du kommer åt </a:t>
            </a:r>
            <a:r>
              <a:rPr lang="sv-SE" sz="1200" b="1" dirty="0"/>
              <a:t>Anteckningar</a:t>
            </a:r>
            <a:r>
              <a:rPr lang="sv-SE" sz="1200" dirty="0"/>
              <a:t> genom att klicka längs ner till höger på sidan:</a:t>
            </a:r>
          </a:p>
          <a:p>
            <a:pPr>
              <a:lnSpc>
                <a:spcPct val="100000"/>
              </a:lnSpc>
              <a:spcBef>
                <a:spcPts val="0"/>
              </a:spcBef>
            </a:pPr>
            <a:endParaRPr lang="sv-SE" sz="1200" dirty="0"/>
          </a:p>
          <a:p>
            <a:pPr>
              <a:lnSpc>
                <a:spcPct val="100000"/>
              </a:lnSpc>
            </a:pPr>
            <a:r>
              <a:rPr lang="sv-SE" sz="1200" dirty="0"/>
              <a:t>Detta stödmaterial används med fördel ensamt, för att skapa förutsättningar för reflektion. Det fungerar även bra att dela upp på flera tillfällen. Det finns fördjupningsuppgifter som stöd för att anpassa workshopen.</a:t>
            </a:r>
          </a:p>
          <a:p>
            <a:pPr>
              <a:lnSpc>
                <a:spcPct val="100000"/>
              </a:lnSpc>
            </a:pPr>
            <a:r>
              <a:rPr lang="sv-SE" sz="1200" dirty="0"/>
              <a:t>Tänk på att du alltid måste anpassa materialet till verksamheten och gruppens behov. Involvera gärna medarbetare i upplägg och genomförande.</a:t>
            </a:r>
          </a:p>
          <a:p>
            <a:pPr>
              <a:lnSpc>
                <a:spcPct val="100000"/>
              </a:lnSpc>
            </a:pPr>
            <a:r>
              <a:rPr lang="sv-SE" sz="1200" dirty="0"/>
              <a:t>Stödmaterialet är en fortsättning utifrån årlig uppföljning SAM år 2024, där digital arbetsmiljö identifierades som ett fokusområde. </a:t>
            </a:r>
          </a:p>
        </p:txBody>
      </p:sp>
      <p:sp>
        <p:nvSpPr>
          <p:cNvPr id="2" name="Rubrik 1">
            <a:extLst>
              <a:ext uri="{FF2B5EF4-FFF2-40B4-BE49-F238E27FC236}">
                <a16:creationId xmlns:a16="http://schemas.microsoft.com/office/drawing/2014/main" id="{CB2E8E5B-7BA0-4939-803B-799B56C0566F}"/>
              </a:ext>
            </a:extLst>
          </p:cNvPr>
          <p:cNvSpPr>
            <a:spLocks noGrp="1"/>
          </p:cNvSpPr>
          <p:nvPr>
            <p:ph type="title"/>
          </p:nvPr>
        </p:nvSpPr>
        <p:spPr>
          <a:xfrm>
            <a:off x="107999" y="238191"/>
            <a:ext cx="8921875" cy="728405"/>
          </a:xfrm>
        </p:spPr>
        <p:txBody>
          <a:bodyPr/>
          <a:lstStyle/>
          <a:p>
            <a:r>
              <a:rPr lang="sv-SE" dirty="0"/>
              <a:t>Instruktioner till dig som leder workshopen – Tema Digital arbetsmiljö</a:t>
            </a:r>
            <a:br>
              <a:rPr lang="sv-SE" dirty="0"/>
            </a:br>
            <a:endParaRPr lang="sv-SE" dirty="0"/>
          </a:p>
        </p:txBody>
      </p:sp>
      <p:sp>
        <p:nvSpPr>
          <p:cNvPr id="4" name="Platshållare för text 3">
            <a:extLst>
              <a:ext uri="{FF2B5EF4-FFF2-40B4-BE49-F238E27FC236}">
                <a16:creationId xmlns:a16="http://schemas.microsoft.com/office/drawing/2014/main" id="{B851A5EE-475A-493E-9DCB-D8D78F9828B0}"/>
              </a:ext>
            </a:extLst>
          </p:cNvPr>
          <p:cNvSpPr>
            <a:spLocks noGrp="1"/>
          </p:cNvSpPr>
          <p:nvPr>
            <p:ph type="body" sz="quarter" idx="16"/>
          </p:nvPr>
        </p:nvSpPr>
        <p:spPr>
          <a:xfrm>
            <a:off x="4745701" y="701695"/>
            <a:ext cx="4460914" cy="3548179"/>
          </a:xfrm>
        </p:spPr>
        <p:txBody>
          <a:bodyPr/>
          <a:lstStyle/>
          <a:p>
            <a:pPr marL="0" indent="0">
              <a:lnSpc>
                <a:spcPct val="100000"/>
              </a:lnSpc>
              <a:spcBef>
                <a:spcPts val="0"/>
              </a:spcBef>
              <a:buNone/>
            </a:pPr>
            <a:r>
              <a:rPr lang="sv-SE" sz="1400" b="1" dirty="0"/>
              <a:t>För att leda workshopen bör du ha läst igenom bildspelet och </a:t>
            </a:r>
            <a:r>
              <a:rPr lang="sv-SE" sz="1400" b="1" dirty="0" err="1"/>
              <a:t>talmanus</a:t>
            </a:r>
            <a:r>
              <a:rPr lang="sv-SE" sz="1400" b="1" dirty="0"/>
              <a:t> samt anpassat det utifrån de behov som föreligger hos er.</a:t>
            </a:r>
          </a:p>
        </p:txBody>
      </p:sp>
    </p:spTree>
    <p:extLst>
      <p:ext uri="{BB962C8B-B14F-4D97-AF65-F5344CB8AC3E}">
        <p14:creationId xmlns:p14="http://schemas.microsoft.com/office/powerpoint/2010/main" val="2946521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bild 3">
            <a:extLst>
              <a:ext uri="{FF2B5EF4-FFF2-40B4-BE49-F238E27FC236}">
                <a16:creationId xmlns:a16="http://schemas.microsoft.com/office/drawing/2014/main" id="{72AF142D-7032-4335-9451-81539C9F5FEF}"/>
              </a:ext>
            </a:extLst>
          </p:cNvPr>
          <p:cNvPicPr>
            <a:picLocks noGrp="1" noChangeAspect="1"/>
          </p:cNvPicPr>
          <p:nvPr>
            <p:ph type="pic" sz="quarter" idx="13"/>
          </p:nvPr>
        </p:nvPicPr>
        <p:blipFill>
          <a:blip r:embed="rId3"/>
          <a:srcRect t="12180" b="12180"/>
          <a:stretch>
            <a:fillRect/>
          </a:stretch>
        </p:blipFill>
        <p:spPr>
          <a:xfrm>
            <a:off x="107950" y="122238"/>
            <a:ext cx="8928100" cy="4502150"/>
          </a:xfrm>
        </p:spPr>
      </p:pic>
      <p:sp>
        <p:nvSpPr>
          <p:cNvPr id="5" name="Platshållare för text 4">
            <a:extLst>
              <a:ext uri="{FF2B5EF4-FFF2-40B4-BE49-F238E27FC236}">
                <a16:creationId xmlns:a16="http://schemas.microsoft.com/office/drawing/2014/main" id="{2324D19A-3D4D-4B1C-B151-B2DF2D7F4382}"/>
              </a:ext>
            </a:extLst>
          </p:cNvPr>
          <p:cNvSpPr>
            <a:spLocks noGrp="1"/>
          </p:cNvSpPr>
          <p:nvPr>
            <p:ph type="body" sz="quarter" idx="14"/>
          </p:nvPr>
        </p:nvSpPr>
        <p:spPr>
          <a:xfrm>
            <a:off x="107951" y="2373304"/>
            <a:ext cx="1418393" cy="576293"/>
          </a:xfrm>
          <a:solidFill>
            <a:srgbClr val="007FA3">
              <a:alpha val="89804"/>
            </a:srgbClr>
          </a:solidFill>
          <a:ln>
            <a:solidFill>
              <a:srgbClr val="007FA3"/>
            </a:solidFill>
          </a:ln>
        </p:spPr>
        <p:txBody>
          <a:bodyPr/>
          <a:lstStyle/>
          <a:p>
            <a:r>
              <a:rPr lang="sv-SE" dirty="0">
                <a:latin typeface="+mj-lt"/>
              </a:rPr>
              <a:t>Syfte:</a:t>
            </a:r>
          </a:p>
        </p:txBody>
      </p:sp>
      <p:sp>
        <p:nvSpPr>
          <p:cNvPr id="8" name="Platshållare för text 4">
            <a:extLst>
              <a:ext uri="{FF2B5EF4-FFF2-40B4-BE49-F238E27FC236}">
                <a16:creationId xmlns:a16="http://schemas.microsoft.com/office/drawing/2014/main" id="{3D9D76E7-416B-48D3-95B7-E2BDFF36BE5C}"/>
              </a:ext>
            </a:extLst>
          </p:cNvPr>
          <p:cNvSpPr txBox="1">
            <a:spLocks/>
          </p:cNvSpPr>
          <p:nvPr/>
        </p:nvSpPr>
        <p:spPr>
          <a:xfrm>
            <a:off x="107951" y="3004268"/>
            <a:ext cx="8510077" cy="961014"/>
          </a:xfrm>
          <a:prstGeom prst="rect">
            <a:avLst/>
          </a:prstGeom>
          <a:solidFill>
            <a:srgbClr val="007FA3">
              <a:alpha val="90000"/>
            </a:srgbClr>
          </a:solidFill>
          <a:ln>
            <a:solidFill>
              <a:srgbClr val="007FA3"/>
            </a:solidFill>
          </a:ln>
        </p:spPr>
        <p:txBody>
          <a:bodyPr vert="horz" wrap="none" lIns="288000" tIns="72000" rIns="288000" bIns="72000" rtlCol="0" anchor="ctr" anchorCtr="0">
            <a:spAutoFit/>
          </a:bodyPr>
          <a:lstStyle>
            <a:lvl1pPr marL="0" indent="0" algn="l" defTabSz="685800" rtl="0" eaLnBrk="1" latinLnBrk="0" hangingPunct="1">
              <a:lnSpc>
                <a:spcPct val="100000"/>
              </a:lnSpc>
              <a:spcBef>
                <a:spcPts val="1500"/>
              </a:spcBef>
              <a:buFont typeface="Arial" panose="020B0604020202020204" pitchFamily="34" charset="0"/>
              <a:buNone/>
              <a:defRPr sz="2800" b="0" i="0" kern="1200">
                <a:solidFill>
                  <a:schemeClr val="bg1"/>
                </a:solidFill>
                <a:latin typeface="Barlow Semi Condensed SemiBold" pitchFamily="2" charset="77"/>
                <a:ea typeface="+mn-ea"/>
                <a:cs typeface="+mn-cs"/>
              </a:defRPr>
            </a:lvl1pPr>
            <a:lvl2pPr marL="514350" indent="-171450" algn="l" defTabSz="685800" rtl="0" eaLnBrk="1" latinLnBrk="0" hangingPunct="1">
              <a:lnSpc>
                <a:spcPts val="2500"/>
              </a:lnSpc>
              <a:spcBef>
                <a:spcPts val="1500"/>
              </a:spcBef>
              <a:buFont typeface="Arial" panose="020B0604020202020204" pitchFamily="34" charset="0"/>
              <a:buChar char="•"/>
              <a:defRPr sz="1800" b="0" i="0" kern="1200">
                <a:solidFill>
                  <a:schemeClr val="tx1"/>
                </a:solidFill>
                <a:latin typeface="Barlow" pitchFamily="2" charset="77"/>
                <a:ea typeface="+mn-ea"/>
                <a:cs typeface="+mn-cs"/>
              </a:defRPr>
            </a:lvl2pPr>
            <a:lvl3pPr marL="857250" indent="-171450" algn="l" defTabSz="685800" rtl="0" eaLnBrk="1" latinLnBrk="0" hangingPunct="1">
              <a:lnSpc>
                <a:spcPts val="2500"/>
              </a:lnSpc>
              <a:spcBef>
                <a:spcPts val="1500"/>
              </a:spcBef>
              <a:buFont typeface="Arial" panose="020B0604020202020204" pitchFamily="34" charset="0"/>
              <a:buChar char="•"/>
              <a:defRPr sz="1600" b="0" i="0" kern="1200">
                <a:solidFill>
                  <a:schemeClr val="tx1"/>
                </a:solidFill>
                <a:latin typeface="Barlow" pitchFamily="2" charset="77"/>
                <a:ea typeface="+mn-ea"/>
                <a:cs typeface="+mn-cs"/>
              </a:defRPr>
            </a:lvl3pPr>
            <a:lvl4pPr marL="1200150" indent="-171450" algn="l" defTabSz="685800" rtl="0" eaLnBrk="1" latinLnBrk="0" hangingPunct="1">
              <a:lnSpc>
                <a:spcPts val="2500"/>
              </a:lnSpc>
              <a:spcBef>
                <a:spcPts val="1500"/>
              </a:spcBef>
              <a:buFont typeface="Arial" panose="020B0604020202020204" pitchFamily="34" charset="0"/>
              <a:buChar char="•"/>
              <a:defRPr sz="1400" b="0" i="0" kern="1200">
                <a:solidFill>
                  <a:schemeClr val="tx1"/>
                </a:solidFill>
                <a:latin typeface="Barlow" pitchFamily="2" charset="77"/>
                <a:ea typeface="+mn-ea"/>
                <a:cs typeface="+mn-cs"/>
              </a:defRPr>
            </a:lvl4pPr>
            <a:lvl5pPr marL="1543050" indent="-171450" algn="l" defTabSz="685800" rtl="0" eaLnBrk="1" latinLnBrk="0" hangingPunct="1">
              <a:lnSpc>
                <a:spcPts val="2500"/>
              </a:lnSpc>
              <a:spcBef>
                <a:spcPts val="1500"/>
              </a:spcBef>
              <a:buFont typeface="Arial" panose="020B0604020202020204" pitchFamily="34" charset="0"/>
              <a:buChar char="•"/>
              <a:defRPr sz="1200" b="0" i="0" kern="1200">
                <a:solidFill>
                  <a:schemeClr val="tx1"/>
                </a:solidFill>
                <a:latin typeface="Barlow"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600"/>
              </a:spcBef>
            </a:pPr>
            <a:r>
              <a:rPr lang="sv-SE" sz="2400" dirty="0">
                <a:latin typeface="Barlow Semi Condensed" panose="00000506000000000000" pitchFamily="50" charset="0"/>
              </a:rPr>
              <a:t>Skapa förutsättningar för en bättre arbetsmiljö. Genom att identifiera</a:t>
            </a:r>
          </a:p>
          <a:p>
            <a:pPr>
              <a:spcBef>
                <a:spcPts val="600"/>
              </a:spcBef>
            </a:pPr>
            <a:r>
              <a:rPr lang="sv-SE" sz="2400" dirty="0">
                <a:latin typeface="Barlow Semi Condensed" panose="00000506000000000000" pitchFamily="50" charset="0"/>
              </a:rPr>
              <a:t>arbetsplatsens behov och möjligheter avseende digital arbetsmiljö.</a:t>
            </a:r>
          </a:p>
        </p:txBody>
      </p:sp>
    </p:spTree>
    <p:extLst>
      <p:ext uri="{BB962C8B-B14F-4D97-AF65-F5344CB8AC3E}">
        <p14:creationId xmlns:p14="http://schemas.microsoft.com/office/powerpoint/2010/main" val="3905703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4F7018EA-7340-4375-86B7-E847A90A6800}"/>
              </a:ext>
            </a:extLst>
          </p:cNvPr>
          <p:cNvSpPr>
            <a:spLocks noGrp="1"/>
          </p:cNvSpPr>
          <p:nvPr>
            <p:ph type="title"/>
          </p:nvPr>
        </p:nvSpPr>
        <p:spPr/>
        <p:txBody>
          <a:bodyPr/>
          <a:lstStyle/>
          <a:p>
            <a:r>
              <a:rPr lang="sv-SE" dirty="0"/>
              <a:t>Vad är digital arbetsmiljö?</a:t>
            </a:r>
          </a:p>
        </p:txBody>
      </p:sp>
      <p:sp>
        <p:nvSpPr>
          <p:cNvPr id="4" name="Platshållare för text 3">
            <a:extLst>
              <a:ext uri="{FF2B5EF4-FFF2-40B4-BE49-F238E27FC236}">
                <a16:creationId xmlns:a16="http://schemas.microsoft.com/office/drawing/2014/main" id="{7C77683B-C818-4036-93C0-B906D64CA9F2}"/>
              </a:ext>
            </a:extLst>
          </p:cNvPr>
          <p:cNvSpPr>
            <a:spLocks noGrp="1"/>
          </p:cNvSpPr>
          <p:nvPr>
            <p:ph type="body" sz="quarter" idx="15"/>
          </p:nvPr>
        </p:nvSpPr>
        <p:spPr/>
        <p:txBody>
          <a:bodyPr/>
          <a:lstStyle/>
          <a:p>
            <a:pPr marL="0" indent="0">
              <a:buNone/>
            </a:pPr>
            <a:r>
              <a:rPr lang="sv-SE" dirty="0"/>
              <a:t>”Digital arbetsmiljö är de delar av arbetet där vi jobbar i eller styrs av digitala system”</a:t>
            </a:r>
          </a:p>
          <a:p>
            <a:pPr marL="0" indent="0">
              <a:buNone/>
            </a:pPr>
            <a:r>
              <a:rPr lang="sv-SE" sz="1400" dirty="0"/>
              <a:t>Källa: Sunt arbetsliv (2022)</a:t>
            </a:r>
          </a:p>
          <a:p>
            <a:pPr marL="0" indent="0">
              <a:buNone/>
            </a:pPr>
            <a:r>
              <a:rPr lang="sv-SE" dirty="0">
                <a:hlinkClick r:id="rId3"/>
              </a:rPr>
              <a:t>Film: Det här är digital arbetsmiljö</a:t>
            </a:r>
            <a:endParaRPr lang="sv-SE" dirty="0"/>
          </a:p>
          <a:p>
            <a:pPr marL="0" indent="0">
              <a:buNone/>
            </a:pPr>
            <a:endParaRPr lang="sv-SE" dirty="0"/>
          </a:p>
          <a:p>
            <a:pPr marL="0" indent="0">
              <a:buNone/>
            </a:pPr>
            <a:endParaRPr lang="sv-SE" dirty="0"/>
          </a:p>
        </p:txBody>
      </p:sp>
      <p:sp>
        <p:nvSpPr>
          <p:cNvPr id="5" name="Platshållare för bild 4">
            <a:extLst>
              <a:ext uri="{FF2B5EF4-FFF2-40B4-BE49-F238E27FC236}">
                <a16:creationId xmlns:a16="http://schemas.microsoft.com/office/drawing/2014/main" id="{D6ED3CA0-85C8-445C-BDF7-CD5367BA47A0}"/>
              </a:ext>
            </a:extLst>
          </p:cNvPr>
          <p:cNvSpPr>
            <a:spLocks noGrp="1"/>
          </p:cNvSpPr>
          <p:nvPr>
            <p:ph type="pic" sz="quarter" idx="13"/>
          </p:nvPr>
        </p:nvSpPr>
        <p:spPr/>
      </p:sp>
      <p:pic>
        <p:nvPicPr>
          <p:cNvPr id="6" name="Platshållare för bild 5">
            <a:extLst>
              <a:ext uri="{FF2B5EF4-FFF2-40B4-BE49-F238E27FC236}">
                <a16:creationId xmlns:a16="http://schemas.microsoft.com/office/drawing/2014/main" id="{BCD8B808-2B02-481F-BBF0-205CD6165A39}"/>
              </a:ext>
            </a:extLst>
          </p:cNvPr>
          <p:cNvPicPr>
            <a:picLocks noChangeAspect="1"/>
          </p:cNvPicPr>
          <p:nvPr/>
        </p:nvPicPr>
        <p:blipFill>
          <a:blip r:embed="rId4"/>
          <a:srcRect t="5160" b="5160"/>
          <a:stretch>
            <a:fillRect/>
          </a:stretch>
        </p:blipFill>
        <p:spPr>
          <a:xfrm>
            <a:off x="4568864" y="96268"/>
            <a:ext cx="4463950" cy="4503270"/>
          </a:xfrm>
          <a:prstGeom prst="rect">
            <a:avLst/>
          </a:prstGeom>
          <a:noFill/>
        </p:spPr>
      </p:pic>
    </p:spTree>
    <p:extLst>
      <p:ext uri="{BB962C8B-B14F-4D97-AF65-F5344CB8AC3E}">
        <p14:creationId xmlns:p14="http://schemas.microsoft.com/office/powerpoint/2010/main" val="1465812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 1">
            <a:extLst>
              <a:ext uri="{FF2B5EF4-FFF2-40B4-BE49-F238E27FC236}">
                <a16:creationId xmlns:a16="http://schemas.microsoft.com/office/drawing/2014/main" id="{92B96373-1364-4F51-8144-BC702454A007}"/>
              </a:ext>
            </a:extLst>
          </p:cNvPr>
          <p:cNvSpPr>
            <a:spLocks noGrp="1"/>
          </p:cNvSpPr>
          <p:nvPr>
            <p:ph type="pic" sz="quarter" idx="13"/>
          </p:nvPr>
        </p:nvSpPr>
        <p:spPr/>
      </p:sp>
      <p:sp>
        <p:nvSpPr>
          <p:cNvPr id="3" name="Rubrik 2">
            <a:extLst>
              <a:ext uri="{FF2B5EF4-FFF2-40B4-BE49-F238E27FC236}">
                <a16:creationId xmlns:a16="http://schemas.microsoft.com/office/drawing/2014/main" id="{69C47B60-1898-48B4-8FB3-E6EFF4466C2D}"/>
              </a:ext>
            </a:extLst>
          </p:cNvPr>
          <p:cNvSpPr>
            <a:spLocks noGrp="1"/>
          </p:cNvSpPr>
          <p:nvPr>
            <p:ph type="title"/>
          </p:nvPr>
        </p:nvSpPr>
        <p:spPr/>
        <p:txBody>
          <a:bodyPr/>
          <a:lstStyle/>
          <a:p>
            <a:r>
              <a:rPr lang="sv-SE" dirty="0"/>
              <a:t>Varför ska vi arbeta med digital arbetsmiljö?</a:t>
            </a:r>
          </a:p>
        </p:txBody>
      </p:sp>
      <p:sp>
        <p:nvSpPr>
          <p:cNvPr id="4" name="Platshållare för text 3">
            <a:extLst>
              <a:ext uri="{FF2B5EF4-FFF2-40B4-BE49-F238E27FC236}">
                <a16:creationId xmlns:a16="http://schemas.microsoft.com/office/drawing/2014/main" id="{20FF49D5-4956-4AB4-AABC-87069F58EC03}"/>
              </a:ext>
            </a:extLst>
          </p:cNvPr>
          <p:cNvSpPr>
            <a:spLocks noGrp="1"/>
          </p:cNvSpPr>
          <p:nvPr>
            <p:ph type="body" sz="quarter" idx="15"/>
          </p:nvPr>
        </p:nvSpPr>
        <p:spPr/>
        <p:txBody>
          <a:bodyPr/>
          <a:lstStyle/>
          <a:p>
            <a:r>
              <a:rPr lang="sv-SE" dirty="0"/>
              <a:t>Varje nytt teknikinförande blir ett nytt sätt att arbeta.</a:t>
            </a:r>
          </a:p>
          <a:p>
            <a:r>
              <a:rPr lang="sv-SE" dirty="0"/>
              <a:t>Samtliga arbetsmiljöförhållanden ska undersökas.</a:t>
            </a:r>
          </a:p>
          <a:p>
            <a:r>
              <a:rPr lang="sv-SE" dirty="0"/>
              <a:t>Systematiskt arbetsmiljöarbete (SAM) är verktyget.</a:t>
            </a:r>
          </a:p>
        </p:txBody>
      </p:sp>
      <p:pic>
        <p:nvPicPr>
          <p:cNvPr id="5" name="Platshållare för bild 5">
            <a:extLst>
              <a:ext uri="{FF2B5EF4-FFF2-40B4-BE49-F238E27FC236}">
                <a16:creationId xmlns:a16="http://schemas.microsoft.com/office/drawing/2014/main" id="{2B224F29-F84C-4578-8E8D-A9205D00A8F3}"/>
              </a:ext>
            </a:extLst>
          </p:cNvPr>
          <p:cNvPicPr>
            <a:picLocks noChangeAspect="1"/>
          </p:cNvPicPr>
          <p:nvPr/>
        </p:nvPicPr>
        <p:blipFill>
          <a:blip r:embed="rId3"/>
          <a:srcRect l="22103" r="22103"/>
          <a:stretch>
            <a:fillRect/>
          </a:stretch>
        </p:blipFill>
        <p:spPr>
          <a:xfrm>
            <a:off x="4572000" y="97304"/>
            <a:ext cx="4463950" cy="4503270"/>
          </a:xfrm>
          <a:prstGeom prst="rect">
            <a:avLst/>
          </a:prstGeom>
          <a:noFill/>
        </p:spPr>
      </p:pic>
    </p:spTree>
    <p:extLst>
      <p:ext uri="{BB962C8B-B14F-4D97-AF65-F5344CB8AC3E}">
        <p14:creationId xmlns:p14="http://schemas.microsoft.com/office/powerpoint/2010/main" val="1934773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D2BBB59-3EDD-461F-8828-8776DECE11E2}"/>
              </a:ext>
            </a:extLst>
          </p:cNvPr>
          <p:cNvSpPr>
            <a:spLocks noGrp="1"/>
          </p:cNvSpPr>
          <p:nvPr>
            <p:ph type="title"/>
          </p:nvPr>
        </p:nvSpPr>
        <p:spPr>
          <a:xfrm>
            <a:off x="107999" y="96785"/>
            <a:ext cx="8921875" cy="608065"/>
          </a:xfrm>
        </p:spPr>
        <p:txBody>
          <a:bodyPr/>
          <a:lstStyle/>
          <a:p>
            <a:r>
              <a:rPr lang="sv-SE" dirty="0"/>
              <a:t>Den digitala arbetsmiljön kan påverka oss på olika sätt… 1 (2)</a:t>
            </a:r>
          </a:p>
        </p:txBody>
      </p:sp>
      <p:sp>
        <p:nvSpPr>
          <p:cNvPr id="3" name="Platshållare för text 2">
            <a:extLst>
              <a:ext uri="{FF2B5EF4-FFF2-40B4-BE49-F238E27FC236}">
                <a16:creationId xmlns:a16="http://schemas.microsoft.com/office/drawing/2014/main" id="{0A3EE623-6CE1-4E14-B967-0A7738438A3E}"/>
              </a:ext>
            </a:extLst>
          </p:cNvPr>
          <p:cNvSpPr>
            <a:spLocks noGrp="1"/>
          </p:cNvSpPr>
          <p:nvPr>
            <p:ph type="body" sz="quarter" idx="15"/>
          </p:nvPr>
        </p:nvSpPr>
        <p:spPr>
          <a:xfrm>
            <a:off x="284212" y="2086764"/>
            <a:ext cx="4338637" cy="2404110"/>
          </a:xfrm>
        </p:spPr>
        <p:txBody>
          <a:bodyPr/>
          <a:lstStyle/>
          <a:p>
            <a:pPr marL="0" indent="0">
              <a:buNone/>
            </a:pPr>
            <a:r>
              <a:rPr lang="sv-SE" dirty="0">
                <a:latin typeface="Barlow Semi Condensed SemiBold" panose="00000706000000000000" pitchFamily="50" charset="0"/>
              </a:rPr>
              <a:t>Teknik som inte fungerar</a:t>
            </a:r>
          </a:p>
          <a:p>
            <a:pPr marL="0" indent="0">
              <a:spcBef>
                <a:spcPts val="600"/>
              </a:spcBef>
              <a:buNone/>
            </a:pPr>
            <a:r>
              <a:rPr lang="sv-SE" sz="1600" dirty="0"/>
              <a:t>Felaktig användning av hjälpmedel kan leda till tunga lyft och dålig arbetsställning.</a:t>
            </a:r>
          </a:p>
          <a:p>
            <a:pPr marL="0" indent="0">
              <a:buNone/>
            </a:pPr>
            <a:r>
              <a:rPr lang="sv-SE" dirty="0">
                <a:latin typeface="Barlow Semi Condensed SemiBold" panose="00000706000000000000" pitchFamily="50" charset="0"/>
              </a:rPr>
              <a:t>Dålig kontorsutrustning </a:t>
            </a:r>
          </a:p>
          <a:p>
            <a:pPr marL="0" indent="0">
              <a:spcBef>
                <a:spcPts val="600"/>
              </a:spcBef>
              <a:buNone/>
            </a:pPr>
            <a:r>
              <a:rPr lang="sv-SE" sz="1600" dirty="0"/>
              <a:t>Bristande belysning, dålig skärm &amp; skrivbord med fasta ben medför sämre synergonomi och mer stillasittande.</a:t>
            </a:r>
          </a:p>
        </p:txBody>
      </p:sp>
      <p:sp>
        <p:nvSpPr>
          <p:cNvPr id="4" name="Platshållare för text 3">
            <a:extLst>
              <a:ext uri="{FF2B5EF4-FFF2-40B4-BE49-F238E27FC236}">
                <a16:creationId xmlns:a16="http://schemas.microsoft.com/office/drawing/2014/main" id="{B4205711-0E21-4A09-9075-81F1A28BDE49}"/>
              </a:ext>
            </a:extLst>
          </p:cNvPr>
          <p:cNvSpPr>
            <a:spLocks noGrp="1"/>
          </p:cNvSpPr>
          <p:nvPr>
            <p:ph type="body" sz="quarter" idx="16"/>
          </p:nvPr>
        </p:nvSpPr>
        <p:spPr>
          <a:xfrm>
            <a:off x="4568960" y="2062002"/>
            <a:ext cx="4460914" cy="2538572"/>
          </a:xfrm>
        </p:spPr>
        <p:txBody>
          <a:bodyPr/>
          <a:lstStyle/>
          <a:p>
            <a:pPr marL="0" indent="0">
              <a:buNone/>
            </a:pPr>
            <a:r>
              <a:rPr lang="sv-SE" dirty="0">
                <a:latin typeface="+mj-lt"/>
              </a:rPr>
              <a:t>Flera digitala system</a:t>
            </a:r>
          </a:p>
          <a:p>
            <a:pPr marL="0" indent="0">
              <a:spcBef>
                <a:spcPts val="600"/>
              </a:spcBef>
              <a:buNone/>
            </a:pPr>
            <a:r>
              <a:rPr lang="sv-SE" sz="1600" dirty="0"/>
              <a:t>Risk för minskad mänsklig kontakt och otydlig arbetsfördelning.  </a:t>
            </a:r>
          </a:p>
          <a:p>
            <a:pPr marL="0" indent="0">
              <a:buNone/>
            </a:pPr>
            <a:r>
              <a:rPr lang="sv-SE" dirty="0">
                <a:latin typeface="+mj-lt"/>
              </a:rPr>
              <a:t>Ständig tillgänglighet </a:t>
            </a:r>
          </a:p>
          <a:p>
            <a:pPr marL="0" indent="0">
              <a:spcBef>
                <a:spcPts val="600"/>
              </a:spcBef>
              <a:buNone/>
            </a:pPr>
            <a:r>
              <a:rPr lang="sv-SE" sz="1600" dirty="0"/>
              <a:t>Kan skapa stress och upplevd obalans mellan arbete och fritid. </a:t>
            </a:r>
          </a:p>
        </p:txBody>
      </p:sp>
      <p:sp>
        <p:nvSpPr>
          <p:cNvPr id="5" name="Ellips 4">
            <a:extLst>
              <a:ext uri="{FF2B5EF4-FFF2-40B4-BE49-F238E27FC236}">
                <a16:creationId xmlns:a16="http://schemas.microsoft.com/office/drawing/2014/main" id="{272448A3-8309-4206-9205-707C5B53967D}"/>
              </a:ext>
            </a:extLst>
          </p:cNvPr>
          <p:cNvSpPr/>
          <p:nvPr/>
        </p:nvSpPr>
        <p:spPr>
          <a:xfrm>
            <a:off x="1030664" y="848837"/>
            <a:ext cx="2024936" cy="1213164"/>
          </a:xfrm>
          <a:prstGeom prst="ellipse">
            <a:avLst/>
          </a:prstGeom>
          <a:solidFill>
            <a:srgbClr val="B52555"/>
          </a:solidFill>
          <a:ln>
            <a:solidFill>
              <a:srgbClr val="B5255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sv-SE" dirty="0"/>
              <a:t>Fysisk påverkan</a:t>
            </a:r>
          </a:p>
        </p:txBody>
      </p:sp>
      <p:sp>
        <p:nvSpPr>
          <p:cNvPr id="6" name="Ellips 5">
            <a:extLst>
              <a:ext uri="{FF2B5EF4-FFF2-40B4-BE49-F238E27FC236}">
                <a16:creationId xmlns:a16="http://schemas.microsoft.com/office/drawing/2014/main" id="{85E92C6F-F8EE-4AD0-ACB5-7C0347C5896C}"/>
              </a:ext>
            </a:extLst>
          </p:cNvPr>
          <p:cNvSpPr/>
          <p:nvPr/>
        </p:nvSpPr>
        <p:spPr>
          <a:xfrm>
            <a:off x="5315412" y="848837"/>
            <a:ext cx="2024936" cy="1213164"/>
          </a:xfrm>
          <a:prstGeom prst="ellipse">
            <a:avLst/>
          </a:prstGeom>
          <a:solidFill>
            <a:srgbClr val="4E801F"/>
          </a:solidFill>
          <a:ln>
            <a:solidFill>
              <a:srgbClr val="4E801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sv-SE" dirty="0"/>
              <a:t>Social påverkan</a:t>
            </a:r>
          </a:p>
        </p:txBody>
      </p:sp>
      <p:pic>
        <p:nvPicPr>
          <p:cNvPr id="10" name="Bildobjekt 9">
            <a:extLst>
              <a:ext uri="{FF2B5EF4-FFF2-40B4-BE49-F238E27FC236}">
                <a16:creationId xmlns:a16="http://schemas.microsoft.com/office/drawing/2014/main" id="{0080B383-B162-490A-AC8D-8AB1D1FAA31C}"/>
              </a:ext>
            </a:extLst>
          </p:cNvPr>
          <p:cNvPicPr>
            <a:picLocks noChangeAspect="1"/>
          </p:cNvPicPr>
          <p:nvPr/>
        </p:nvPicPr>
        <p:blipFill>
          <a:blip r:embed="rId3"/>
          <a:stretch>
            <a:fillRect/>
          </a:stretch>
        </p:blipFill>
        <p:spPr>
          <a:xfrm>
            <a:off x="222311" y="2235994"/>
            <a:ext cx="261937" cy="261937"/>
          </a:xfrm>
          <a:prstGeom prst="rect">
            <a:avLst/>
          </a:prstGeom>
        </p:spPr>
      </p:pic>
      <p:pic>
        <p:nvPicPr>
          <p:cNvPr id="12" name="Bildobjekt 11">
            <a:extLst>
              <a:ext uri="{FF2B5EF4-FFF2-40B4-BE49-F238E27FC236}">
                <a16:creationId xmlns:a16="http://schemas.microsoft.com/office/drawing/2014/main" id="{8EB9D060-2398-4928-AB76-882C93725C81}"/>
              </a:ext>
            </a:extLst>
          </p:cNvPr>
          <p:cNvPicPr>
            <a:picLocks noChangeAspect="1"/>
          </p:cNvPicPr>
          <p:nvPr/>
        </p:nvPicPr>
        <p:blipFill>
          <a:blip r:embed="rId4"/>
          <a:stretch>
            <a:fillRect/>
          </a:stretch>
        </p:blipFill>
        <p:spPr>
          <a:xfrm>
            <a:off x="222311" y="3421854"/>
            <a:ext cx="261937" cy="261937"/>
          </a:xfrm>
          <a:prstGeom prst="rect">
            <a:avLst/>
          </a:prstGeom>
        </p:spPr>
      </p:pic>
      <p:pic>
        <p:nvPicPr>
          <p:cNvPr id="14" name="Bildobjekt 13">
            <a:extLst>
              <a:ext uri="{FF2B5EF4-FFF2-40B4-BE49-F238E27FC236}">
                <a16:creationId xmlns:a16="http://schemas.microsoft.com/office/drawing/2014/main" id="{AAA71579-CD19-47DA-A4B4-C65316C9D545}"/>
              </a:ext>
            </a:extLst>
          </p:cNvPr>
          <p:cNvPicPr>
            <a:picLocks noChangeAspect="1"/>
          </p:cNvPicPr>
          <p:nvPr/>
        </p:nvPicPr>
        <p:blipFill>
          <a:blip r:embed="rId5"/>
          <a:stretch>
            <a:fillRect/>
          </a:stretch>
        </p:blipFill>
        <p:spPr>
          <a:xfrm>
            <a:off x="4502944" y="2195511"/>
            <a:ext cx="302419" cy="302419"/>
          </a:xfrm>
          <a:prstGeom prst="rect">
            <a:avLst/>
          </a:prstGeom>
        </p:spPr>
      </p:pic>
      <p:pic>
        <p:nvPicPr>
          <p:cNvPr id="16" name="Bildobjekt 15">
            <a:extLst>
              <a:ext uri="{FF2B5EF4-FFF2-40B4-BE49-F238E27FC236}">
                <a16:creationId xmlns:a16="http://schemas.microsoft.com/office/drawing/2014/main" id="{30405E8F-AAA4-49BF-A664-33C6A8D0922B}"/>
              </a:ext>
            </a:extLst>
          </p:cNvPr>
          <p:cNvPicPr>
            <a:picLocks noChangeAspect="1"/>
          </p:cNvPicPr>
          <p:nvPr/>
        </p:nvPicPr>
        <p:blipFill>
          <a:blip r:embed="rId6"/>
          <a:stretch>
            <a:fillRect/>
          </a:stretch>
        </p:blipFill>
        <p:spPr>
          <a:xfrm>
            <a:off x="4538663" y="3387728"/>
            <a:ext cx="261937" cy="261937"/>
          </a:xfrm>
          <a:prstGeom prst="rect">
            <a:avLst/>
          </a:prstGeom>
        </p:spPr>
      </p:pic>
    </p:spTree>
    <p:extLst>
      <p:ext uri="{BB962C8B-B14F-4D97-AF65-F5344CB8AC3E}">
        <p14:creationId xmlns:p14="http://schemas.microsoft.com/office/powerpoint/2010/main" val="2427867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D2BBB59-3EDD-461F-8828-8776DECE11E2}"/>
              </a:ext>
            </a:extLst>
          </p:cNvPr>
          <p:cNvSpPr>
            <a:spLocks noGrp="1"/>
          </p:cNvSpPr>
          <p:nvPr>
            <p:ph type="title"/>
          </p:nvPr>
        </p:nvSpPr>
        <p:spPr>
          <a:xfrm>
            <a:off x="107999" y="96785"/>
            <a:ext cx="8921875" cy="608065"/>
          </a:xfrm>
        </p:spPr>
        <p:txBody>
          <a:bodyPr/>
          <a:lstStyle/>
          <a:p>
            <a:r>
              <a:rPr lang="sv-SE" dirty="0"/>
              <a:t>Den digitala arbetsmiljön kan påverka oss på olika sätt… 2 (2)</a:t>
            </a:r>
          </a:p>
        </p:txBody>
      </p:sp>
      <p:sp>
        <p:nvSpPr>
          <p:cNvPr id="3" name="Platshållare för text 2">
            <a:extLst>
              <a:ext uri="{FF2B5EF4-FFF2-40B4-BE49-F238E27FC236}">
                <a16:creationId xmlns:a16="http://schemas.microsoft.com/office/drawing/2014/main" id="{0A3EE623-6CE1-4E14-B967-0A7738438A3E}"/>
              </a:ext>
            </a:extLst>
          </p:cNvPr>
          <p:cNvSpPr>
            <a:spLocks noGrp="1"/>
          </p:cNvSpPr>
          <p:nvPr>
            <p:ph type="body" sz="quarter" idx="15"/>
          </p:nvPr>
        </p:nvSpPr>
        <p:spPr>
          <a:xfrm>
            <a:off x="284212" y="2086764"/>
            <a:ext cx="4338637" cy="2404110"/>
          </a:xfrm>
        </p:spPr>
        <p:txBody>
          <a:bodyPr/>
          <a:lstStyle/>
          <a:p>
            <a:pPr marL="0" indent="0">
              <a:buNone/>
            </a:pPr>
            <a:r>
              <a:rPr lang="sv-SE" dirty="0">
                <a:latin typeface="+mj-lt"/>
              </a:rPr>
              <a:t>Mer administration</a:t>
            </a:r>
          </a:p>
          <a:p>
            <a:pPr marL="0" indent="0">
              <a:spcBef>
                <a:spcPts val="600"/>
              </a:spcBef>
              <a:buNone/>
            </a:pPr>
            <a:r>
              <a:rPr lang="sv-SE" sz="1600" dirty="0"/>
              <a:t>Ökad arbetsbörda utan tydlig verksamhetsnytta. </a:t>
            </a:r>
          </a:p>
          <a:p>
            <a:pPr marL="0" indent="0">
              <a:buNone/>
            </a:pPr>
            <a:r>
              <a:rPr lang="sv-SE" dirty="0">
                <a:latin typeface="+mj-lt"/>
              </a:rPr>
              <a:t>Detaljstyrning och uppföljning </a:t>
            </a:r>
          </a:p>
          <a:p>
            <a:pPr marL="0" indent="0">
              <a:spcBef>
                <a:spcPts val="600"/>
              </a:spcBef>
              <a:buNone/>
            </a:pPr>
            <a:r>
              <a:rPr lang="sv-SE" sz="1600" dirty="0"/>
              <a:t>Kan skapa känsla av kontroll snarare än stöd. </a:t>
            </a:r>
          </a:p>
        </p:txBody>
      </p:sp>
      <p:sp>
        <p:nvSpPr>
          <p:cNvPr id="4" name="Platshållare för text 3">
            <a:extLst>
              <a:ext uri="{FF2B5EF4-FFF2-40B4-BE49-F238E27FC236}">
                <a16:creationId xmlns:a16="http://schemas.microsoft.com/office/drawing/2014/main" id="{B4205711-0E21-4A09-9075-81F1A28BDE49}"/>
              </a:ext>
            </a:extLst>
          </p:cNvPr>
          <p:cNvSpPr>
            <a:spLocks noGrp="1"/>
          </p:cNvSpPr>
          <p:nvPr>
            <p:ph type="body" sz="quarter" idx="16"/>
          </p:nvPr>
        </p:nvSpPr>
        <p:spPr>
          <a:xfrm>
            <a:off x="4568960" y="2062002"/>
            <a:ext cx="4460914" cy="2538572"/>
          </a:xfrm>
        </p:spPr>
        <p:txBody>
          <a:bodyPr/>
          <a:lstStyle/>
          <a:p>
            <a:pPr marL="0" indent="0">
              <a:buNone/>
            </a:pPr>
            <a:r>
              <a:rPr lang="sv-SE" dirty="0">
                <a:latin typeface="+mj-lt"/>
              </a:rPr>
              <a:t>Mer data</a:t>
            </a:r>
          </a:p>
          <a:p>
            <a:pPr marL="0" indent="0">
              <a:spcBef>
                <a:spcPts val="600"/>
              </a:spcBef>
              <a:buNone/>
            </a:pPr>
            <a:r>
              <a:rPr lang="sv-SE" sz="1600" dirty="0"/>
              <a:t>Svårt att sålla och fokusera i informationsflödet. </a:t>
            </a:r>
          </a:p>
          <a:p>
            <a:pPr marL="0" indent="0">
              <a:buNone/>
            </a:pPr>
            <a:r>
              <a:rPr lang="sv-SE" dirty="0">
                <a:latin typeface="+mj-lt"/>
              </a:rPr>
              <a:t>Icke synkade system </a:t>
            </a:r>
          </a:p>
          <a:p>
            <a:pPr marL="0" indent="0">
              <a:spcBef>
                <a:spcPts val="600"/>
              </a:spcBef>
              <a:buNone/>
            </a:pPr>
            <a:r>
              <a:rPr lang="sv-SE" sz="1600" dirty="0"/>
              <a:t>Ökad mental belastning vid tekniskt strul eller bristande samverkan. </a:t>
            </a:r>
          </a:p>
        </p:txBody>
      </p:sp>
      <p:sp>
        <p:nvSpPr>
          <p:cNvPr id="11" name="Ellips 10">
            <a:extLst>
              <a:ext uri="{FF2B5EF4-FFF2-40B4-BE49-F238E27FC236}">
                <a16:creationId xmlns:a16="http://schemas.microsoft.com/office/drawing/2014/main" id="{E50CDC09-67E3-4271-BCFB-30D26E98F691}"/>
              </a:ext>
            </a:extLst>
          </p:cNvPr>
          <p:cNvSpPr/>
          <p:nvPr/>
        </p:nvSpPr>
        <p:spPr>
          <a:xfrm>
            <a:off x="919474" y="848837"/>
            <a:ext cx="2024936" cy="1213164"/>
          </a:xfrm>
          <a:prstGeom prst="ellipse">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sv-SE" dirty="0"/>
              <a:t>Organisatorisk påverkan</a:t>
            </a:r>
          </a:p>
        </p:txBody>
      </p:sp>
      <p:sp>
        <p:nvSpPr>
          <p:cNvPr id="13" name="Ellips 12">
            <a:extLst>
              <a:ext uri="{FF2B5EF4-FFF2-40B4-BE49-F238E27FC236}">
                <a16:creationId xmlns:a16="http://schemas.microsoft.com/office/drawing/2014/main" id="{F6317721-AB02-45A1-B368-379E58FD8693}"/>
              </a:ext>
            </a:extLst>
          </p:cNvPr>
          <p:cNvSpPr/>
          <p:nvPr/>
        </p:nvSpPr>
        <p:spPr>
          <a:xfrm>
            <a:off x="5432935" y="848837"/>
            <a:ext cx="2024936" cy="1213164"/>
          </a:xfrm>
          <a:prstGeom prst="ellipse">
            <a:avLst/>
          </a:prstGeom>
          <a:solidFill>
            <a:srgbClr val="007367"/>
          </a:solidFill>
          <a:ln>
            <a:solidFill>
              <a:srgbClr val="00736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sv-SE" dirty="0"/>
              <a:t>Kognitiv påverkan</a:t>
            </a:r>
          </a:p>
        </p:txBody>
      </p:sp>
      <p:pic>
        <p:nvPicPr>
          <p:cNvPr id="8" name="Bildobjekt 7">
            <a:extLst>
              <a:ext uri="{FF2B5EF4-FFF2-40B4-BE49-F238E27FC236}">
                <a16:creationId xmlns:a16="http://schemas.microsoft.com/office/drawing/2014/main" id="{BF27A3A6-B268-430A-84E5-1BF39BCAED83}"/>
              </a:ext>
            </a:extLst>
          </p:cNvPr>
          <p:cNvPicPr>
            <a:picLocks noChangeAspect="1"/>
          </p:cNvPicPr>
          <p:nvPr/>
        </p:nvPicPr>
        <p:blipFill>
          <a:blip r:embed="rId3"/>
          <a:stretch>
            <a:fillRect/>
          </a:stretch>
        </p:blipFill>
        <p:spPr>
          <a:xfrm>
            <a:off x="222311" y="2207416"/>
            <a:ext cx="261937" cy="261937"/>
          </a:xfrm>
          <a:prstGeom prst="rect">
            <a:avLst/>
          </a:prstGeom>
        </p:spPr>
      </p:pic>
      <p:pic>
        <p:nvPicPr>
          <p:cNvPr id="15" name="Bildobjekt 14">
            <a:extLst>
              <a:ext uri="{FF2B5EF4-FFF2-40B4-BE49-F238E27FC236}">
                <a16:creationId xmlns:a16="http://schemas.microsoft.com/office/drawing/2014/main" id="{D573007B-E08B-4291-A9BE-67C32A8A02D6}"/>
              </a:ext>
            </a:extLst>
          </p:cNvPr>
          <p:cNvPicPr>
            <a:picLocks noChangeAspect="1"/>
          </p:cNvPicPr>
          <p:nvPr/>
        </p:nvPicPr>
        <p:blipFill>
          <a:blip r:embed="rId4"/>
          <a:stretch>
            <a:fillRect/>
          </a:stretch>
        </p:blipFill>
        <p:spPr>
          <a:xfrm>
            <a:off x="222311" y="3398843"/>
            <a:ext cx="261938" cy="261938"/>
          </a:xfrm>
          <a:prstGeom prst="rect">
            <a:avLst/>
          </a:prstGeom>
        </p:spPr>
      </p:pic>
      <p:pic>
        <p:nvPicPr>
          <p:cNvPr id="20" name="Bildobjekt 19">
            <a:extLst>
              <a:ext uri="{FF2B5EF4-FFF2-40B4-BE49-F238E27FC236}">
                <a16:creationId xmlns:a16="http://schemas.microsoft.com/office/drawing/2014/main" id="{AD30DE48-A7E8-438D-B57C-DC6FF11BC333}"/>
              </a:ext>
            </a:extLst>
          </p:cNvPr>
          <p:cNvPicPr>
            <a:picLocks noChangeAspect="1"/>
          </p:cNvPicPr>
          <p:nvPr/>
        </p:nvPicPr>
        <p:blipFill>
          <a:blip r:embed="rId5"/>
          <a:stretch>
            <a:fillRect/>
          </a:stretch>
        </p:blipFill>
        <p:spPr>
          <a:xfrm>
            <a:off x="4538663" y="2207415"/>
            <a:ext cx="261937" cy="261937"/>
          </a:xfrm>
          <a:prstGeom prst="rect">
            <a:avLst/>
          </a:prstGeom>
        </p:spPr>
      </p:pic>
      <p:pic>
        <p:nvPicPr>
          <p:cNvPr id="22" name="Bildobjekt 21">
            <a:extLst>
              <a:ext uri="{FF2B5EF4-FFF2-40B4-BE49-F238E27FC236}">
                <a16:creationId xmlns:a16="http://schemas.microsoft.com/office/drawing/2014/main" id="{C282015A-48C7-4237-BC53-EFA7859C28AC}"/>
              </a:ext>
            </a:extLst>
          </p:cNvPr>
          <p:cNvPicPr>
            <a:picLocks noChangeAspect="1"/>
          </p:cNvPicPr>
          <p:nvPr/>
        </p:nvPicPr>
        <p:blipFill>
          <a:blip r:embed="rId6"/>
          <a:stretch>
            <a:fillRect/>
          </a:stretch>
        </p:blipFill>
        <p:spPr>
          <a:xfrm>
            <a:off x="4553780" y="3436327"/>
            <a:ext cx="261939" cy="261939"/>
          </a:xfrm>
          <a:prstGeom prst="rect">
            <a:avLst/>
          </a:prstGeom>
        </p:spPr>
      </p:pic>
    </p:spTree>
    <p:extLst>
      <p:ext uri="{BB962C8B-B14F-4D97-AF65-F5344CB8AC3E}">
        <p14:creationId xmlns:p14="http://schemas.microsoft.com/office/powerpoint/2010/main" val="2701955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2DDF68A0-415A-496B-9C56-51BE0D3702EF}"/>
              </a:ext>
            </a:extLst>
          </p:cNvPr>
          <p:cNvSpPr>
            <a:spLocks noGrp="1"/>
          </p:cNvSpPr>
          <p:nvPr>
            <p:ph type="body" sz="quarter" idx="15"/>
          </p:nvPr>
        </p:nvSpPr>
        <p:spPr>
          <a:xfrm>
            <a:off x="107950" y="1038498"/>
            <a:ext cx="4460914" cy="3562076"/>
          </a:xfrm>
        </p:spPr>
        <p:txBody>
          <a:bodyPr/>
          <a:lstStyle/>
          <a:p>
            <a:pPr marL="0" indent="0">
              <a:buNone/>
            </a:pPr>
            <a:br>
              <a:rPr lang="sv-SE" dirty="0"/>
            </a:br>
            <a:r>
              <a:rPr lang="sv-SE" dirty="0">
                <a:latin typeface="Barlow Semi Condensed SemiBold" panose="00000706000000000000" pitchFamily="50" charset="0"/>
              </a:rPr>
              <a:t>I vilka sammanhang i arbetet kommer vi i kontakt med digital arbetsmiljö?</a:t>
            </a:r>
          </a:p>
          <a:p>
            <a:pPr marL="457200" indent="-457200">
              <a:buAutoNum type="arabicPeriod"/>
            </a:pPr>
            <a:r>
              <a:rPr lang="sv-SE" dirty="0"/>
              <a:t>Samtala i mindre grupper</a:t>
            </a:r>
            <a:br>
              <a:rPr lang="sv-SE" dirty="0"/>
            </a:br>
            <a:r>
              <a:rPr lang="sv-SE" dirty="0"/>
              <a:t>(5 min).</a:t>
            </a:r>
          </a:p>
          <a:p>
            <a:pPr marL="457200" indent="-457200">
              <a:buAutoNum type="arabicPeriod"/>
            </a:pPr>
            <a:r>
              <a:rPr lang="sv-SE" dirty="0"/>
              <a:t>Delge övriga vilka sammanhang ni har identifierat.</a:t>
            </a:r>
          </a:p>
          <a:p>
            <a:endParaRPr lang="sv-SE" dirty="0"/>
          </a:p>
        </p:txBody>
      </p:sp>
      <p:pic>
        <p:nvPicPr>
          <p:cNvPr id="7" name="Platshållare för bild 6">
            <a:extLst>
              <a:ext uri="{FF2B5EF4-FFF2-40B4-BE49-F238E27FC236}">
                <a16:creationId xmlns:a16="http://schemas.microsoft.com/office/drawing/2014/main" id="{BDA8B99B-86A9-49D2-BA18-FFC38528B489}"/>
              </a:ext>
            </a:extLst>
          </p:cNvPr>
          <p:cNvPicPr>
            <a:picLocks noGrp="1" noChangeAspect="1"/>
          </p:cNvPicPr>
          <p:nvPr>
            <p:ph type="pic" sz="quarter" idx="13"/>
          </p:nvPr>
        </p:nvPicPr>
        <p:blipFill>
          <a:blip r:embed="rId3"/>
          <a:srcRect l="22742" r="22742"/>
          <a:stretch>
            <a:fillRect/>
          </a:stretch>
        </p:blipFill>
        <p:spPr/>
      </p:pic>
      <p:pic>
        <p:nvPicPr>
          <p:cNvPr id="9" name="Bildobjekt 8">
            <a:extLst>
              <a:ext uri="{FF2B5EF4-FFF2-40B4-BE49-F238E27FC236}">
                <a16:creationId xmlns:a16="http://schemas.microsoft.com/office/drawing/2014/main" id="{A8952CA0-3219-4B42-A406-FD6FBFD164B0}"/>
              </a:ext>
            </a:extLst>
          </p:cNvPr>
          <p:cNvPicPr>
            <a:picLocks noChangeAspect="1"/>
          </p:cNvPicPr>
          <p:nvPr/>
        </p:nvPicPr>
        <p:blipFill>
          <a:blip r:embed="rId4"/>
          <a:stretch>
            <a:fillRect/>
          </a:stretch>
        </p:blipFill>
        <p:spPr>
          <a:xfrm>
            <a:off x="6886009" y="162962"/>
            <a:ext cx="2050610" cy="1367073"/>
          </a:xfrm>
          <a:prstGeom prst="rect">
            <a:avLst/>
          </a:prstGeom>
          <a:ln>
            <a:noFill/>
          </a:ln>
          <a:effectLst>
            <a:softEdge rad="112500"/>
          </a:effectLst>
        </p:spPr>
      </p:pic>
      <p:pic>
        <p:nvPicPr>
          <p:cNvPr id="13" name="Bildobjekt 12">
            <a:extLst>
              <a:ext uri="{FF2B5EF4-FFF2-40B4-BE49-F238E27FC236}">
                <a16:creationId xmlns:a16="http://schemas.microsoft.com/office/drawing/2014/main" id="{4457E842-749E-472C-84BE-99EA0BC5B0EF}"/>
              </a:ext>
            </a:extLst>
          </p:cNvPr>
          <p:cNvPicPr>
            <a:picLocks noChangeAspect="1"/>
          </p:cNvPicPr>
          <p:nvPr/>
        </p:nvPicPr>
        <p:blipFill rotWithShape="1">
          <a:blip r:embed="rId5"/>
          <a:srcRect l="16194" t="31929" r="31016" b="19725"/>
          <a:stretch/>
        </p:blipFill>
        <p:spPr>
          <a:xfrm rot="5400000">
            <a:off x="4221882" y="2698539"/>
            <a:ext cx="2236203" cy="1535968"/>
          </a:xfrm>
          <a:prstGeom prst="rect">
            <a:avLst/>
          </a:prstGeom>
          <a:ln>
            <a:noFill/>
          </a:ln>
          <a:effectLst>
            <a:softEdge rad="112500"/>
          </a:effectLst>
        </p:spPr>
      </p:pic>
      <p:sp>
        <p:nvSpPr>
          <p:cNvPr id="3" name="Rubrik 2">
            <a:extLst>
              <a:ext uri="{FF2B5EF4-FFF2-40B4-BE49-F238E27FC236}">
                <a16:creationId xmlns:a16="http://schemas.microsoft.com/office/drawing/2014/main" id="{055A51F7-2792-4BE2-97AD-4976AE92602B}"/>
              </a:ext>
            </a:extLst>
          </p:cNvPr>
          <p:cNvSpPr>
            <a:spLocks noGrp="1"/>
          </p:cNvSpPr>
          <p:nvPr>
            <p:ph type="title"/>
          </p:nvPr>
        </p:nvSpPr>
        <p:spPr>
          <a:xfrm>
            <a:off x="108000" y="96784"/>
            <a:ext cx="4464000" cy="941713"/>
          </a:xfrm>
        </p:spPr>
        <p:txBody>
          <a:bodyPr/>
          <a:lstStyle/>
          <a:p>
            <a:r>
              <a:rPr lang="sv-SE" dirty="0"/>
              <a:t>Reflektion &amp; dialog</a:t>
            </a:r>
          </a:p>
        </p:txBody>
      </p:sp>
    </p:spTree>
    <p:extLst>
      <p:ext uri="{BB962C8B-B14F-4D97-AF65-F5344CB8AC3E}">
        <p14:creationId xmlns:p14="http://schemas.microsoft.com/office/powerpoint/2010/main" val="3232130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4">
            <a:extLst>
              <a:ext uri="{FF2B5EF4-FFF2-40B4-BE49-F238E27FC236}">
                <a16:creationId xmlns:a16="http://schemas.microsoft.com/office/drawing/2014/main" id="{29E2BBB7-1CB8-4E85-B217-F8FD5F0334A9}"/>
              </a:ext>
            </a:extLst>
          </p:cNvPr>
          <p:cNvPicPr>
            <a:picLocks noGrp="1" noChangeAspect="1"/>
          </p:cNvPicPr>
          <p:nvPr>
            <p:ph type="pic" sz="quarter" idx="13"/>
          </p:nvPr>
        </p:nvPicPr>
        <p:blipFill>
          <a:blip r:embed="rId3"/>
          <a:srcRect t="12167" b="12167"/>
          <a:stretch>
            <a:fillRect/>
          </a:stretch>
        </p:blipFill>
        <p:spPr/>
      </p:pic>
      <p:sp>
        <p:nvSpPr>
          <p:cNvPr id="3" name="Platshållare för text 2">
            <a:extLst>
              <a:ext uri="{FF2B5EF4-FFF2-40B4-BE49-F238E27FC236}">
                <a16:creationId xmlns:a16="http://schemas.microsoft.com/office/drawing/2014/main" id="{D994297F-0077-4EC0-8ED1-5DC750349EB6}"/>
              </a:ext>
            </a:extLst>
          </p:cNvPr>
          <p:cNvSpPr>
            <a:spLocks noGrp="1"/>
          </p:cNvSpPr>
          <p:nvPr>
            <p:ph type="body" sz="quarter" idx="14"/>
          </p:nvPr>
        </p:nvSpPr>
        <p:spPr>
          <a:xfrm>
            <a:off x="107951" y="2060274"/>
            <a:ext cx="5182243" cy="576293"/>
          </a:xfrm>
          <a:solidFill>
            <a:srgbClr val="007FA3">
              <a:alpha val="90000"/>
            </a:srgbClr>
          </a:solidFill>
          <a:ln>
            <a:solidFill>
              <a:srgbClr val="007FA3"/>
            </a:solidFill>
          </a:ln>
        </p:spPr>
        <p:txBody>
          <a:bodyPr/>
          <a:lstStyle/>
          <a:p>
            <a:r>
              <a:rPr lang="sv-SE" dirty="0"/>
              <a:t>Identifiera risker och möjligheter</a:t>
            </a:r>
          </a:p>
        </p:txBody>
      </p:sp>
    </p:spTree>
    <p:extLst>
      <p:ext uri="{BB962C8B-B14F-4D97-AF65-F5344CB8AC3E}">
        <p14:creationId xmlns:p14="http://schemas.microsoft.com/office/powerpoint/2010/main" val="1448578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a:extLst>
              <a:ext uri="{FF2B5EF4-FFF2-40B4-BE49-F238E27FC236}">
                <a16:creationId xmlns:a16="http://schemas.microsoft.com/office/drawing/2014/main" id="{A3980A9D-EE5D-488A-A9B5-12DA7DCF19A3}"/>
              </a:ext>
            </a:extLst>
          </p:cNvPr>
          <p:cNvPicPr>
            <a:picLocks noGrp="1" noChangeAspect="1"/>
          </p:cNvPicPr>
          <p:nvPr>
            <p:ph type="pic" sz="quarter" idx="13"/>
          </p:nvPr>
        </p:nvPicPr>
        <p:blipFill>
          <a:blip r:embed="rId3"/>
          <a:srcRect l="441" r="441"/>
          <a:stretch>
            <a:fillRect/>
          </a:stretch>
        </p:blipFill>
        <p:spPr/>
      </p:pic>
      <p:sp>
        <p:nvSpPr>
          <p:cNvPr id="3" name="Rubrik 2">
            <a:extLst>
              <a:ext uri="{FF2B5EF4-FFF2-40B4-BE49-F238E27FC236}">
                <a16:creationId xmlns:a16="http://schemas.microsoft.com/office/drawing/2014/main" id="{A845517C-B943-48FE-A3A4-77937F179BB5}"/>
              </a:ext>
            </a:extLst>
          </p:cNvPr>
          <p:cNvSpPr>
            <a:spLocks noGrp="1"/>
          </p:cNvSpPr>
          <p:nvPr>
            <p:ph type="title"/>
          </p:nvPr>
        </p:nvSpPr>
        <p:spPr>
          <a:xfrm>
            <a:off x="108000" y="96785"/>
            <a:ext cx="4581566" cy="837209"/>
          </a:xfrm>
        </p:spPr>
        <p:txBody>
          <a:bodyPr/>
          <a:lstStyle/>
          <a:p>
            <a:r>
              <a:rPr lang="sv-SE" dirty="0"/>
              <a:t>Reflektion &amp; dialog</a:t>
            </a:r>
          </a:p>
        </p:txBody>
      </p:sp>
      <p:sp>
        <p:nvSpPr>
          <p:cNvPr id="4" name="Platshållare för text 3">
            <a:extLst>
              <a:ext uri="{FF2B5EF4-FFF2-40B4-BE49-F238E27FC236}">
                <a16:creationId xmlns:a16="http://schemas.microsoft.com/office/drawing/2014/main" id="{E24E8090-0D09-4653-AF16-77B9E745FAB8}"/>
              </a:ext>
            </a:extLst>
          </p:cNvPr>
          <p:cNvSpPr>
            <a:spLocks noGrp="1"/>
          </p:cNvSpPr>
          <p:nvPr>
            <p:ph type="body" sz="quarter" idx="15"/>
          </p:nvPr>
        </p:nvSpPr>
        <p:spPr>
          <a:xfrm>
            <a:off x="107950" y="1097281"/>
            <a:ext cx="4581566" cy="3503294"/>
          </a:xfrm>
        </p:spPr>
        <p:txBody>
          <a:bodyPr/>
          <a:lstStyle/>
          <a:p>
            <a:pPr marL="0" indent="0">
              <a:buNone/>
            </a:pPr>
            <a:r>
              <a:rPr lang="sv-SE" dirty="0">
                <a:latin typeface="Barlow Semi Condensed SemiBold" panose="00000706000000000000" pitchFamily="50" charset="0"/>
              </a:rPr>
              <a:t>3. Vad i den digitala arbetsmiljön </a:t>
            </a:r>
            <a:r>
              <a:rPr lang="sv-SE" u="sng" dirty="0">
                <a:latin typeface="Barlow Semi Condensed SemiBold" panose="00000706000000000000" pitchFamily="50" charset="0"/>
              </a:rPr>
              <a:t>försvårar arbetet</a:t>
            </a:r>
            <a:r>
              <a:rPr lang="sv-SE" dirty="0">
                <a:latin typeface="Barlow Semi Condensed SemiBold" panose="00000706000000000000" pitchFamily="50" charset="0"/>
              </a:rPr>
              <a:t>? (risker)</a:t>
            </a:r>
          </a:p>
          <a:p>
            <a:pPr marL="0" indent="0">
              <a:buNone/>
            </a:pPr>
            <a:r>
              <a:rPr lang="sv-SE" dirty="0"/>
              <a:t>Samtala i mindre grupper (10 min).</a:t>
            </a:r>
          </a:p>
          <a:p>
            <a:pPr marL="0" indent="0">
              <a:buNone/>
            </a:pPr>
            <a:r>
              <a:rPr lang="sv-SE" dirty="0">
                <a:latin typeface="Barlow Semi Condensed SemiBold" panose="00000706000000000000" pitchFamily="50" charset="0"/>
              </a:rPr>
              <a:t>4. Vad i den digitala arbetsmiljön </a:t>
            </a:r>
            <a:r>
              <a:rPr lang="sv-SE" u="sng" dirty="0">
                <a:latin typeface="Barlow Semi Condensed SemiBold" panose="00000706000000000000" pitchFamily="50" charset="0"/>
              </a:rPr>
              <a:t>fungerar bra</a:t>
            </a:r>
            <a:r>
              <a:rPr lang="sv-SE" dirty="0">
                <a:latin typeface="Barlow Semi Condensed SemiBold" panose="00000706000000000000" pitchFamily="50" charset="0"/>
              </a:rPr>
              <a:t>? (stödjande faktorer)</a:t>
            </a:r>
          </a:p>
          <a:p>
            <a:pPr marL="0" indent="0">
              <a:buNone/>
            </a:pPr>
            <a:r>
              <a:rPr lang="sv-SE" dirty="0"/>
              <a:t>Samtala i mindre grupper (10 min).</a:t>
            </a:r>
          </a:p>
          <a:p>
            <a:pPr marL="0" indent="0">
              <a:buNone/>
            </a:pPr>
            <a:br>
              <a:rPr lang="sv-SE" dirty="0"/>
            </a:br>
            <a:endParaRPr lang="sv-SE" dirty="0"/>
          </a:p>
        </p:txBody>
      </p:sp>
    </p:spTree>
    <p:extLst>
      <p:ext uri="{BB962C8B-B14F-4D97-AF65-F5344CB8AC3E}">
        <p14:creationId xmlns:p14="http://schemas.microsoft.com/office/powerpoint/2010/main" val="3848150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bild 6">
            <a:extLst>
              <a:ext uri="{FF2B5EF4-FFF2-40B4-BE49-F238E27FC236}">
                <a16:creationId xmlns:a16="http://schemas.microsoft.com/office/drawing/2014/main" id="{13E10F8C-8317-4C6E-B578-4B64F9A8B7C1}"/>
              </a:ext>
            </a:extLst>
          </p:cNvPr>
          <p:cNvPicPr>
            <a:picLocks noGrp="1" noChangeAspect="1"/>
          </p:cNvPicPr>
          <p:nvPr>
            <p:ph type="pic" sz="quarter" idx="13"/>
          </p:nvPr>
        </p:nvPicPr>
        <p:blipFill>
          <a:blip r:embed="rId3"/>
          <a:srcRect t="12167" b="12167"/>
          <a:stretch>
            <a:fillRect/>
          </a:stretch>
        </p:blipFill>
        <p:spPr/>
      </p:pic>
      <p:sp>
        <p:nvSpPr>
          <p:cNvPr id="3" name="Platshållare för text 2">
            <a:extLst>
              <a:ext uri="{FF2B5EF4-FFF2-40B4-BE49-F238E27FC236}">
                <a16:creationId xmlns:a16="http://schemas.microsoft.com/office/drawing/2014/main" id="{B693657A-1AF3-4C25-B1C8-635DF5B8EC19}"/>
              </a:ext>
            </a:extLst>
          </p:cNvPr>
          <p:cNvSpPr>
            <a:spLocks noGrp="1"/>
          </p:cNvSpPr>
          <p:nvPr>
            <p:ph type="body" sz="quarter" idx="14"/>
          </p:nvPr>
        </p:nvSpPr>
        <p:spPr>
          <a:xfrm>
            <a:off x="107951" y="2060274"/>
            <a:ext cx="2191040" cy="576293"/>
          </a:xfrm>
          <a:solidFill>
            <a:srgbClr val="007FA3">
              <a:alpha val="90000"/>
            </a:srgbClr>
          </a:solidFill>
          <a:ln>
            <a:solidFill>
              <a:srgbClr val="007FA3"/>
            </a:solidFill>
          </a:ln>
        </p:spPr>
        <p:txBody>
          <a:bodyPr/>
          <a:lstStyle/>
          <a:p>
            <a:r>
              <a:rPr lang="sv-SE" dirty="0"/>
              <a:t>Summering</a:t>
            </a:r>
          </a:p>
        </p:txBody>
      </p:sp>
    </p:spTree>
    <p:extLst>
      <p:ext uri="{BB962C8B-B14F-4D97-AF65-F5344CB8AC3E}">
        <p14:creationId xmlns:p14="http://schemas.microsoft.com/office/powerpoint/2010/main" val="498091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4D37B74D-6EEB-457B-BA5C-2ACEF64679C0}"/>
              </a:ext>
            </a:extLst>
          </p:cNvPr>
          <p:cNvSpPr>
            <a:spLocks noGrp="1"/>
          </p:cNvSpPr>
          <p:nvPr>
            <p:ph type="body" sz="quarter" idx="14"/>
          </p:nvPr>
        </p:nvSpPr>
        <p:spPr/>
        <p:txBody>
          <a:bodyPr/>
          <a:lstStyle/>
          <a:p>
            <a:pPr>
              <a:spcBef>
                <a:spcPts val="0"/>
              </a:spcBef>
            </a:pPr>
            <a:r>
              <a:rPr lang="sv-SE" dirty="0"/>
              <a:t>Fördjupning för chef och skyddsombud</a:t>
            </a:r>
          </a:p>
          <a:p>
            <a:pPr>
              <a:spcBef>
                <a:spcPts val="0"/>
              </a:spcBef>
            </a:pPr>
            <a:r>
              <a:rPr lang="sv-SE" dirty="0"/>
              <a:t>och/eller stödfunktioner</a:t>
            </a:r>
          </a:p>
        </p:txBody>
      </p:sp>
      <p:sp>
        <p:nvSpPr>
          <p:cNvPr id="3" name="Underrubrik 2">
            <a:extLst>
              <a:ext uri="{FF2B5EF4-FFF2-40B4-BE49-F238E27FC236}">
                <a16:creationId xmlns:a16="http://schemas.microsoft.com/office/drawing/2014/main" id="{D824B5FD-8EEF-44EB-8FBF-E06635A48283}"/>
              </a:ext>
            </a:extLst>
          </p:cNvPr>
          <p:cNvSpPr>
            <a:spLocks noGrp="1"/>
          </p:cNvSpPr>
          <p:nvPr>
            <p:ph type="subTitle" idx="1"/>
          </p:nvPr>
        </p:nvSpPr>
        <p:spPr/>
        <p:txBody>
          <a:bodyPr/>
          <a:lstStyle/>
          <a:p>
            <a:endParaRPr lang="sv-SE"/>
          </a:p>
        </p:txBody>
      </p:sp>
    </p:spTree>
    <p:extLst>
      <p:ext uri="{BB962C8B-B14F-4D97-AF65-F5344CB8AC3E}">
        <p14:creationId xmlns:p14="http://schemas.microsoft.com/office/powerpoint/2010/main" val="218415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EBE088EE-0790-43F8-95EA-AE26AAB3F9E2}"/>
              </a:ext>
            </a:extLst>
          </p:cNvPr>
          <p:cNvPicPr>
            <a:picLocks noGrp="1" noChangeAspect="1"/>
          </p:cNvPicPr>
          <p:nvPr>
            <p:ph type="pic" sz="quarter" idx="13"/>
          </p:nvPr>
        </p:nvPicPr>
        <p:blipFill>
          <a:blip r:embed="rId3"/>
          <a:srcRect l="441" r="441"/>
          <a:stretch>
            <a:fillRect/>
          </a:stretch>
        </p:blipFill>
        <p:spPr/>
      </p:pic>
      <p:sp>
        <p:nvSpPr>
          <p:cNvPr id="3" name="Rubrik 2">
            <a:extLst>
              <a:ext uri="{FF2B5EF4-FFF2-40B4-BE49-F238E27FC236}">
                <a16:creationId xmlns:a16="http://schemas.microsoft.com/office/drawing/2014/main" id="{9619A5B6-DDED-4F14-B54A-4FA2AEAE4EC9}"/>
              </a:ext>
            </a:extLst>
          </p:cNvPr>
          <p:cNvSpPr>
            <a:spLocks noGrp="1"/>
          </p:cNvSpPr>
          <p:nvPr>
            <p:ph type="title"/>
          </p:nvPr>
        </p:nvSpPr>
        <p:spPr/>
        <p:txBody>
          <a:bodyPr/>
          <a:lstStyle/>
          <a:p>
            <a:r>
              <a:rPr lang="sv-SE" dirty="0"/>
              <a:t>Vad vill vi undersöka?</a:t>
            </a:r>
          </a:p>
        </p:txBody>
      </p:sp>
      <p:sp>
        <p:nvSpPr>
          <p:cNvPr id="4" name="Platshållare för text 3">
            <a:extLst>
              <a:ext uri="{FF2B5EF4-FFF2-40B4-BE49-F238E27FC236}">
                <a16:creationId xmlns:a16="http://schemas.microsoft.com/office/drawing/2014/main" id="{179DFB90-755F-43FB-938C-73A25738C4B2}"/>
              </a:ext>
            </a:extLst>
          </p:cNvPr>
          <p:cNvSpPr>
            <a:spLocks noGrp="1"/>
          </p:cNvSpPr>
          <p:nvPr>
            <p:ph type="body" sz="quarter" idx="15"/>
          </p:nvPr>
        </p:nvSpPr>
        <p:spPr/>
        <p:txBody>
          <a:bodyPr/>
          <a:lstStyle/>
          <a:p>
            <a:r>
              <a:rPr lang="sv-SE" dirty="0"/>
              <a:t>Anpassning till människan</a:t>
            </a:r>
            <a:br>
              <a:rPr lang="sv-SE" dirty="0"/>
            </a:br>
            <a:r>
              <a:rPr lang="sv-SE" dirty="0">
                <a:hlinkClick r:id="rId4"/>
              </a:rPr>
              <a:t>Länk till checklista</a:t>
            </a:r>
            <a:endParaRPr lang="sv-SE" dirty="0"/>
          </a:p>
          <a:p>
            <a:r>
              <a:rPr lang="sv-SE" dirty="0"/>
              <a:t>Stöd för verksamheten</a:t>
            </a:r>
            <a:br>
              <a:rPr lang="sv-SE" dirty="0"/>
            </a:br>
            <a:r>
              <a:rPr lang="sv-SE" dirty="0">
                <a:hlinkClick r:id="rId5"/>
              </a:rPr>
              <a:t>Länk till checklista</a:t>
            </a:r>
            <a:endParaRPr lang="sv-SE" dirty="0"/>
          </a:p>
          <a:p>
            <a:r>
              <a:rPr lang="sv-SE" dirty="0"/>
              <a:t>Fungerande teknik</a:t>
            </a:r>
            <a:br>
              <a:rPr lang="sv-SE" dirty="0"/>
            </a:br>
            <a:r>
              <a:rPr lang="sv-SE" dirty="0">
                <a:hlinkClick r:id="rId6"/>
              </a:rPr>
              <a:t>Länk till checklista</a:t>
            </a:r>
            <a:br>
              <a:rPr lang="sv-SE" dirty="0"/>
            </a:br>
            <a:br>
              <a:rPr lang="sv-SE" dirty="0"/>
            </a:br>
            <a:r>
              <a:rPr lang="sv-SE" dirty="0">
                <a:latin typeface="+mj-lt"/>
              </a:rPr>
              <a:t>Vem ska delta när vi undersöker?</a:t>
            </a:r>
          </a:p>
        </p:txBody>
      </p:sp>
    </p:spTree>
    <p:extLst>
      <p:ext uri="{BB962C8B-B14F-4D97-AF65-F5344CB8AC3E}">
        <p14:creationId xmlns:p14="http://schemas.microsoft.com/office/powerpoint/2010/main" val="2002490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 1">
            <a:extLst>
              <a:ext uri="{FF2B5EF4-FFF2-40B4-BE49-F238E27FC236}">
                <a16:creationId xmlns:a16="http://schemas.microsoft.com/office/drawing/2014/main" id="{964C714E-BB81-4BA7-A5E8-A62B2CB0FED2}"/>
              </a:ext>
            </a:extLst>
          </p:cNvPr>
          <p:cNvSpPr>
            <a:spLocks noGrp="1"/>
          </p:cNvSpPr>
          <p:nvPr>
            <p:ph type="pic" sz="quarter" idx="13"/>
          </p:nvPr>
        </p:nvSpPr>
        <p:spPr/>
      </p:sp>
      <p:sp>
        <p:nvSpPr>
          <p:cNvPr id="3" name="Rubrik 2">
            <a:extLst>
              <a:ext uri="{FF2B5EF4-FFF2-40B4-BE49-F238E27FC236}">
                <a16:creationId xmlns:a16="http://schemas.microsoft.com/office/drawing/2014/main" id="{44CCE1A7-6C2E-4C77-A77D-E495B168EF21}"/>
              </a:ext>
            </a:extLst>
          </p:cNvPr>
          <p:cNvSpPr>
            <a:spLocks noGrp="1"/>
          </p:cNvSpPr>
          <p:nvPr>
            <p:ph type="title"/>
          </p:nvPr>
        </p:nvSpPr>
        <p:spPr/>
        <p:txBody>
          <a:bodyPr/>
          <a:lstStyle/>
          <a:p>
            <a:r>
              <a:rPr lang="sv-SE" dirty="0"/>
              <a:t>Riskbedömning enligt Arbetsmiljölagen</a:t>
            </a:r>
          </a:p>
        </p:txBody>
      </p:sp>
      <p:sp>
        <p:nvSpPr>
          <p:cNvPr id="4" name="Platshållare för text 3">
            <a:extLst>
              <a:ext uri="{FF2B5EF4-FFF2-40B4-BE49-F238E27FC236}">
                <a16:creationId xmlns:a16="http://schemas.microsoft.com/office/drawing/2014/main" id="{07C09F6B-3B5C-4615-88AD-E53B1B8FBB46}"/>
              </a:ext>
            </a:extLst>
          </p:cNvPr>
          <p:cNvSpPr>
            <a:spLocks noGrp="1"/>
          </p:cNvSpPr>
          <p:nvPr>
            <p:ph type="body" sz="quarter" idx="15"/>
          </p:nvPr>
        </p:nvSpPr>
        <p:spPr/>
        <p:txBody>
          <a:bodyPr/>
          <a:lstStyle/>
          <a:p>
            <a:r>
              <a:rPr lang="sv-SE"/>
              <a:t>Allvarlig?</a:t>
            </a:r>
            <a:endParaRPr lang="sv-SE" dirty="0"/>
          </a:p>
          <a:p>
            <a:r>
              <a:rPr lang="sv-SE" dirty="0"/>
              <a:t>Sammanvägning av sannolikhet och konsekvens.</a:t>
            </a:r>
          </a:p>
          <a:p>
            <a:r>
              <a:rPr lang="sv-SE" dirty="0"/>
              <a:t>Konsekvens (K) om ohälsa eller olycka inträffar.</a:t>
            </a:r>
            <a:br>
              <a:rPr lang="sv-SE" dirty="0"/>
            </a:br>
            <a:r>
              <a:rPr lang="sv-SE" dirty="0"/>
              <a:t>Sannolikhet (S) för ohälsa eller olycka.</a:t>
            </a:r>
            <a:br>
              <a:rPr lang="sv-SE" dirty="0"/>
            </a:br>
            <a:br>
              <a:rPr lang="sv-SE" dirty="0"/>
            </a:br>
            <a:r>
              <a:rPr lang="sv-SE" dirty="0"/>
              <a:t>Risk = K×S</a:t>
            </a:r>
          </a:p>
        </p:txBody>
      </p:sp>
      <p:pic>
        <p:nvPicPr>
          <p:cNvPr id="5" name="Platshållare för bild 5">
            <a:extLst>
              <a:ext uri="{FF2B5EF4-FFF2-40B4-BE49-F238E27FC236}">
                <a16:creationId xmlns:a16="http://schemas.microsoft.com/office/drawing/2014/main" id="{A8C257C6-1191-4AB2-86D1-54EA8B0CD85E}"/>
              </a:ext>
            </a:extLst>
          </p:cNvPr>
          <p:cNvPicPr>
            <a:picLocks noChangeAspect="1"/>
          </p:cNvPicPr>
          <p:nvPr/>
        </p:nvPicPr>
        <p:blipFill>
          <a:blip r:embed="rId3"/>
          <a:srcRect l="22103" r="22103"/>
          <a:stretch>
            <a:fillRect/>
          </a:stretch>
        </p:blipFill>
        <p:spPr>
          <a:xfrm>
            <a:off x="4572000" y="97304"/>
            <a:ext cx="4463950" cy="4503270"/>
          </a:xfrm>
          <a:prstGeom prst="rect">
            <a:avLst/>
          </a:prstGeom>
          <a:noFill/>
        </p:spPr>
      </p:pic>
      <p:pic>
        <p:nvPicPr>
          <p:cNvPr id="7" name="Bildobjekt 6">
            <a:extLst>
              <a:ext uri="{FF2B5EF4-FFF2-40B4-BE49-F238E27FC236}">
                <a16:creationId xmlns:a16="http://schemas.microsoft.com/office/drawing/2014/main" id="{26EA574C-BA98-4622-B054-F59DD17E74B0}"/>
              </a:ext>
            </a:extLst>
          </p:cNvPr>
          <p:cNvPicPr>
            <a:picLocks noChangeAspect="1"/>
          </p:cNvPicPr>
          <p:nvPr/>
        </p:nvPicPr>
        <p:blipFill>
          <a:blip r:embed="rId4"/>
          <a:stretch>
            <a:fillRect/>
          </a:stretch>
        </p:blipFill>
        <p:spPr>
          <a:xfrm>
            <a:off x="1981775" y="3542389"/>
            <a:ext cx="3162463" cy="1358970"/>
          </a:xfrm>
          <a:prstGeom prst="rect">
            <a:avLst/>
          </a:prstGeom>
        </p:spPr>
      </p:pic>
    </p:spTree>
    <p:extLst>
      <p:ext uri="{BB962C8B-B14F-4D97-AF65-F5344CB8AC3E}">
        <p14:creationId xmlns:p14="http://schemas.microsoft.com/office/powerpoint/2010/main" val="1173342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4">
            <a:extLst>
              <a:ext uri="{FF2B5EF4-FFF2-40B4-BE49-F238E27FC236}">
                <a16:creationId xmlns:a16="http://schemas.microsoft.com/office/drawing/2014/main" id="{7858DA6A-6747-485D-819F-9DE8605417C8}"/>
              </a:ext>
            </a:extLst>
          </p:cNvPr>
          <p:cNvPicPr>
            <a:picLocks noGrp="1" noChangeAspect="1"/>
          </p:cNvPicPr>
          <p:nvPr>
            <p:ph type="pic" sz="quarter" idx="13"/>
          </p:nvPr>
        </p:nvPicPr>
        <p:blipFill>
          <a:blip r:embed="rId3"/>
          <a:srcRect t="5160" b="5160"/>
          <a:stretch>
            <a:fillRect/>
          </a:stretch>
        </p:blipFill>
        <p:spPr/>
      </p:pic>
      <p:sp>
        <p:nvSpPr>
          <p:cNvPr id="3" name="Platshållare för text 2">
            <a:extLst>
              <a:ext uri="{FF2B5EF4-FFF2-40B4-BE49-F238E27FC236}">
                <a16:creationId xmlns:a16="http://schemas.microsoft.com/office/drawing/2014/main" id="{AB9C9BF5-DE08-4761-BB1F-669212E8F03A}"/>
              </a:ext>
            </a:extLst>
          </p:cNvPr>
          <p:cNvSpPr>
            <a:spLocks noGrp="1"/>
          </p:cNvSpPr>
          <p:nvPr>
            <p:ph type="body" sz="quarter" idx="14"/>
          </p:nvPr>
        </p:nvSpPr>
        <p:spPr>
          <a:xfrm>
            <a:off x="107951" y="2060274"/>
            <a:ext cx="8599846" cy="576293"/>
          </a:xfrm>
        </p:spPr>
        <p:txBody>
          <a:bodyPr/>
          <a:lstStyle/>
          <a:p>
            <a:r>
              <a:rPr lang="sv-SE" dirty="0"/>
              <a:t>Undersöka digital arbetsmiljö med ett bredare perspektiv</a:t>
            </a:r>
          </a:p>
        </p:txBody>
      </p:sp>
      <p:sp>
        <p:nvSpPr>
          <p:cNvPr id="7" name="Ellips 6">
            <a:extLst>
              <a:ext uri="{FF2B5EF4-FFF2-40B4-BE49-F238E27FC236}">
                <a16:creationId xmlns:a16="http://schemas.microsoft.com/office/drawing/2014/main" id="{ECCCCE08-6730-4A63-95F0-BDA17C91AAF8}"/>
              </a:ext>
            </a:extLst>
          </p:cNvPr>
          <p:cNvSpPr/>
          <p:nvPr/>
        </p:nvSpPr>
        <p:spPr>
          <a:xfrm>
            <a:off x="944282" y="310776"/>
            <a:ext cx="1972236" cy="1267012"/>
          </a:xfrm>
          <a:prstGeom prst="ellipse">
            <a:avLst/>
          </a:prstGeom>
          <a:solidFill>
            <a:srgbClr val="007367"/>
          </a:solidFill>
          <a:ln>
            <a:solidFill>
              <a:srgbClr val="00736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sv-SE" dirty="0"/>
              <a:t>Hjärnvänlig arbetsmiljö</a:t>
            </a:r>
          </a:p>
        </p:txBody>
      </p:sp>
      <p:sp>
        <p:nvSpPr>
          <p:cNvPr id="8" name="Ellips 7">
            <a:extLst>
              <a:ext uri="{FF2B5EF4-FFF2-40B4-BE49-F238E27FC236}">
                <a16:creationId xmlns:a16="http://schemas.microsoft.com/office/drawing/2014/main" id="{1E69CCD5-8468-4BB2-A1AA-4F683CEAA5BB}"/>
              </a:ext>
            </a:extLst>
          </p:cNvPr>
          <p:cNvSpPr/>
          <p:nvPr/>
        </p:nvSpPr>
        <p:spPr>
          <a:xfrm>
            <a:off x="3585882" y="642470"/>
            <a:ext cx="1972236" cy="1267012"/>
          </a:xfrm>
          <a:prstGeom prst="ellipse">
            <a:avLst/>
          </a:prstGeom>
          <a:solidFill>
            <a:srgbClr val="B52555"/>
          </a:solidFill>
          <a:ln>
            <a:solidFill>
              <a:srgbClr val="B5255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sv-SE" dirty="0"/>
              <a:t>Introduktion av nya stödsystem</a:t>
            </a:r>
          </a:p>
        </p:txBody>
      </p:sp>
      <p:sp>
        <p:nvSpPr>
          <p:cNvPr id="9" name="Ellips 8">
            <a:extLst>
              <a:ext uri="{FF2B5EF4-FFF2-40B4-BE49-F238E27FC236}">
                <a16:creationId xmlns:a16="http://schemas.microsoft.com/office/drawing/2014/main" id="{7DF19A0F-6A59-40FE-9145-AD84DACB9E96}"/>
              </a:ext>
            </a:extLst>
          </p:cNvPr>
          <p:cNvSpPr/>
          <p:nvPr/>
        </p:nvSpPr>
        <p:spPr>
          <a:xfrm>
            <a:off x="2037975" y="2829194"/>
            <a:ext cx="1972236" cy="1267012"/>
          </a:xfrm>
          <a:prstGeom prst="ellipse">
            <a:avLst/>
          </a:prstGeom>
          <a:solidFill>
            <a:srgbClr val="4E801F"/>
          </a:solidFill>
          <a:ln>
            <a:solidFill>
              <a:srgbClr val="4E801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sv-SE" dirty="0"/>
              <a:t>Att leda på distans</a:t>
            </a:r>
          </a:p>
        </p:txBody>
      </p:sp>
      <p:sp>
        <p:nvSpPr>
          <p:cNvPr id="10" name="Ellips 9">
            <a:extLst>
              <a:ext uri="{FF2B5EF4-FFF2-40B4-BE49-F238E27FC236}">
                <a16:creationId xmlns:a16="http://schemas.microsoft.com/office/drawing/2014/main" id="{2AE7DA67-883E-40C2-B005-AFF608E4B075}"/>
              </a:ext>
            </a:extLst>
          </p:cNvPr>
          <p:cNvSpPr/>
          <p:nvPr/>
        </p:nvSpPr>
        <p:spPr>
          <a:xfrm>
            <a:off x="5477435" y="2829194"/>
            <a:ext cx="1972236" cy="1267012"/>
          </a:xfrm>
          <a:prstGeom prst="ellipse">
            <a:avLst/>
          </a:prstGeom>
          <a:solidFill>
            <a:srgbClr val="007367"/>
          </a:solidFill>
          <a:ln>
            <a:solidFill>
              <a:srgbClr val="00736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sv-SE" dirty="0"/>
              <a:t>Mejlkultur</a:t>
            </a:r>
          </a:p>
        </p:txBody>
      </p:sp>
      <p:sp>
        <p:nvSpPr>
          <p:cNvPr id="11" name="Ellips 10">
            <a:extLst>
              <a:ext uri="{FF2B5EF4-FFF2-40B4-BE49-F238E27FC236}">
                <a16:creationId xmlns:a16="http://schemas.microsoft.com/office/drawing/2014/main" id="{A1B2202E-6786-4666-8A73-0C26455DBB5A}"/>
              </a:ext>
            </a:extLst>
          </p:cNvPr>
          <p:cNvSpPr/>
          <p:nvPr/>
        </p:nvSpPr>
        <p:spPr>
          <a:xfrm>
            <a:off x="6227482" y="310776"/>
            <a:ext cx="1972236" cy="1267012"/>
          </a:xfrm>
          <a:prstGeom prst="ellipse">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sv-SE" dirty="0"/>
              <a:t>Annat?</a:t>
            </a:r>
          </a:p>
        </p:txBody>
      </p:sp>
    </p:spTree>
    <p:extLst>
      <p:ext uri="{BB962C8B-B14F-4D97-AF65-F5344CB8AC3E}">
        <p14:creationId xmlns:p14="http://schemas.microsoft.com/office/powerpoint/2010/main" val="3475711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0BA6F645-7BAB-43B6-8F34-0A53AA1388CF}"/>
              </a:ext>
            </a:extLst>
          </p:cNvPr>
          <p:cNvSpPr>
            <a:spLocks noGrp="1"/>
          </p:cNvSpPr>
          <p:nvPr>
            <p:ph type="title"/>
          </p:nvPr>
        </p:nvSpPr>
        <p:spPr>
          <a:xfrm>
            <a:off x="108000" y="96785"/>
            <a:ext cx="4460914" cy="756655"/>
          </a:xfrm>
        </p:spPr>
        <p:txBody>
          <a:bodyPr/>
          <a:lstStyle/>
          <a:p>
            <a:r>
              <a:rPr lang="sv-SE" dirty="0"/>
              <a:t>Länkar för vidare läsning </a:t>
            </a:r>
          </a:p>
        </p:txBody>
      </p:sp>
      <p:sp>
        <p:nvSpPr>
          <p:cNvPr id="4" name="Platshållare för text 3">
            <a:extLst>
              <a:ext uri="{FF2B5EF4-FFF2-40B4-BE49-F238E27FC236}">
                <a16:creationId xmlns:a16="http://schemas.microsoft.com/office/drawing/2014/main" id="{3A7609D8-C046-4500-8688-7DD2F44BA292}"/>
              </a:ext>
            </a:extLst>
          </p:cNvPr>
          <p:cNvSpPr>
            <a:spLocks noGrp="1"/>
          </p:cNvSpPr>
          <p:nvPr>
            <p:ph type="body" sz="quarter" idx="15"/>
          </p:nvPr>
        </p:nvSpPr>
        <p:spPr/>
        <p:txBody>
          <a:bodyPr/>
          <a:lstStyle/>
          <a:p>
            <a:r>
              <a:rPr lang="sv-SE" dirty="0">
                <a:hlinkClick r:id="rId3"/>
              </a:rPr>
              <a:t>Digital arbetsmiljö – Motala</a:t>
            </a:r>
            <a:endParaRPr lang="sv-SE" dirty="0"/>
          </a:p>
          <a:p>
            <a:r>
              <a:rPr lang="sv-SE" dirty="0">
                <a:hlinkClick r:id="rId4"/>
              </a:rPr>
              <a:t>Arbeta hemifrån – Motala</a:t>
            </a:r>
            <a:endParaRPr lang="sv-SE" dirty="0"/>
          </a:p>
          <a:p>
            <a:r>
              <a:rPr lang="sv-SE" dirty="0">
                <a:hlinkClick r:id="rId5"/>
              </a:rPr>
              <a:t>Datorer och bildskärmar – Arbetsmiljöverket</a:t>
            </a:r>
            <a:endParaRPr lang="sv-SE" dirty="0"/>
          </a:p>
          <a:p>
            <a:r>
              <a:rPr lang="sv-SE" dirty="0" err="1">
                <a:hlinkClick r:id="rId6"/>
              </a:rPr>
              <a:t>Digi</a:t>
            </a:r>
            <a:r>
              <a:rPr lang="sv-SE" dirty="0">
                <a:hlinkClick r:id="rId6"/>
              </a:rPr>
              <a:t>-ronden - för en bättre digital arbetsmiljö – Suntarbetsliv</a:t>
            </a:r>
            <a:endParaRPr lang="sv-SE" dirty="0"/>
          </a:p>
          <a:p>
            <a:r>
              <a:rPr lang="sv-SE" dirty="0">
                <a:hlinkClick r:id="rId7"/>
              </a:rPr>
              <a:t>Digital arbetsmiljö</a:t>
            </a:r>
            <a:r>
              <a:rPr lang="sv-SE" dirty="0"/>
              <a:t> (Prevent)</a:t>
            </a:r>
          </a:p>
        </p:txBody>
      </p:sp>
      <p:pic>
        <p:nvPicPr>
          <p:cNvPr id="6" name="Platshållare för bild 5">
            <a:extLst>
              <a:ext uri="{FF2B5EF4-FFF2-40B4-BE49-F238E27FC236}">
                <a16:creationId xmlns:a16="http://schemas.microsoft.com/office/drawing/2014/main" id="{E9DB83E5-9B28-476E-B075-E32B4C8E9AE5}"/>
              </a:ext>
            </a:extLst>
          </p:cNvPr>
          <p:cNvPicPr>
            <a:picLocks noGrp="1" noChangeAspect="1"/>
          </p:cNvPicPr>
          <p:nvPr>
            <p:ph type="pic" sz="quarter" idx="13"/>
          </p:nvPr>
        </p:nvPicPr>
        <p:blipFill>
          <a:blip r:embed="rId8"/>
          <a:srcRect t="5160" b="5160"/>
          <a:stretch>
            <a:fillRect/>
          </a:stretch>
        </p:blipFill>
        <p:spPr>
          <a:xfrm>
            <a:off x="4568864" y="97304"/>
            <a:ext cx="4463950" cy="4503270"/>
          </a:xfrm>
        </p:spPr>
      </p:pic>
    </p:spTree>
    <p:extLst>
      <p:ext uri="{BB962C8B-B14F-4D97-AF65-F5344CB8AC3E}">
        <p14:creationId xmlns:p14="http://schemas.microsoft.com/office/powerpoint/2010/main" val="431282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tema">
  <a:themeElements>
    <a:clrScheme name="Motala kommun">
      <a:dk1>
        <a:srgbClr val="000000"/>
      </a:dk1>
      <a:lt1>
        <a:srgbClr val="FFFFFF"/>
      </a:lt1>
      <a:dk2>
        <a:srgbClr val="515151"/>
      </a:dk2>
      <a:lt2>
        <a:srgbClr val="E7E6E6"/>
      </a:lt2>
      <a:accent1>
        <a:srgbClr val="007FA3"/>
      </a:accent1>
      <a:accent2>
        <a:srgbClr val="007367"/>
      </a:accent2>
      <a:accent3>
        <a:srgbClr val="4E801F"/>
      </a:accent3>
      <a:accent4>
        <a:srgbClr val="CA3604"/>
      </a:accent4>
      <a:accent5>
        <a:srgbClr val="B52555"/>
      </a:accent5>
      <a:accent6>
        <a:srgbClr val="003C71"/>
      </a:accent6>
      <a:hlink>
        <a:srgbClr val="007FA3"/>
      </a:hlink>
      <a:folHlink>
        <a:srgbClr val="003C71"/>
      </a:folHlink>
    </a:clrScheme>
    <a:fontScheme name="Anpassat 1">
      <a:majorFont>
        <a:latin typeface="Barlow Semi Condensed SemiBold"/>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alpha val="5000"/>
          </a:schemeClr>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otalakommun_test" id="{60392D21-73CE-4DE6-9890-5EF7B8BA69BD}" vid="{D347AD52-D9D7-4836-A5A9-4908D0480ED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Motalakommun</Template>
  <TotalTime>7810</TotalTime>
  <Words>2713</Words>
  <Application>Microsoft Office PowerPoint</Application>
  <PresentationFormat>Bildspel på skärmen (16:9)</PresentationFormat>
  <Paragraphs>241</Paragraphs>
  <Slides>16</Slides>
  <Notes>16</Notes>
  <HiddenSlides>1</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16</vt:i4>
      </vt:variant>
    </vt:vector>
  </HeadingPairs>
  <TitlesOfParts>
    <vt:vector size="22" baseType="lpstr">
      <vt:lpstr>Arial</vt:lpstr>
      <vt:lpstr>Calibri</vt:lpstr>
      <vt:lpstr>Barlow Semi Condensed SemiBold</vt:lpstr>
      <vt:lpstr>Barlow Semi Condensed</vt:lpstr>
      <vt:lpstr>Barlow</vt:lpstr>
      <vt:lpstr>Office-tema</vt:lpstr>
      <vt:lpstr>PowerPoint-presentation</vt:lpstr>
      <vt:lpstr>Instruktioner till dig som leder workshopen – Tema Digital arbetsmiljö </vt:lpstr>
      <vt:lpstr>PowerPoint-presentation</vt:lpstr>
      <vt:lpstr>Vad är digital arbetsmiljö?</vt:lpstr>
      <vt:lpstr>Varför ska vi arbeta med digital arbetsmiljö?</vt:lpstr>
      <vt:lpstr>Den digitala arbetsmiljön kan påverka oss på olika sätt… 1 (2)</vt:lpstr>
      <vt:lpstr>Den digitala arbetsmiljön kan påverka oss på olika sätt… 2 (2)</vt:lpstr>
      <vt:lpstr>Reflektion &amp; dialog</vt:lpstr>
      <vt:lpstr>PowerPoint-presentation</vt:lpstr>
      <vt:lpstr>Reflektion &amp; dialog</vt:lpstr>
      <vt:lpstr>PowerPoint-presentation</vt:lpstr>
      <vt:lpstr>PowerPoint-presentation</vt:lpstr>
      <vt:lpstr>Vad vill vi undersöka?</vt:lpstr>
      <vt:lpstr>Riskbedömning enligt Arbetsmiljölagen</vt:lpstr>
      <vt:lpstr>PowerPoint-presentation</vt:lpstr>
      <vt:lpstr>Länkar för vidare läsning </vt:lpstr>
    </vt:vector>
  </TitlesOfParts>
  <Company>Motala kommun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Frida Dufwenberg</dc:creator>
  <cp:lastModifiedBy>Karolina Krus</cp:lastModifiedBy>
  <cp:revision>442</cp:revision>
  <dcterms:created xsi:type="dcterms:W3CDTF">2020-03-09T13:56:37Z</dcterms:created>
  <dcterms:modified xsi:type="dcterms:W3CDTF">2025-10-15T06:13:48Z</dcterms:modified>
</cp:coreProperties>
</file>