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8"/>
  </p:notesMasterIdLst>
  <p:sldIdLst>
    <p:sldId id="257" r:id="rId2"/>
    <p:sldId id="361" r:id="rId3"/>
    <p:sldId id="283" r:id="rId4"/>
    <p:sldId id="285" r:id="rId5"/>
    <p:sldId id="366" r:id="rId6"/>
    <p:sldId id="306" r:id="rId7"/>
    <p:sldId id="362" r:id="rId8"/>
    <p:sldId id="313" r:id="rId9"/>
    <p:sldId id="363" r:id="rId10"/>
    <p:sldId id="364" r:id="rId11"/>
    <p:sldId id="365" r:id="rId12"/>
    <p:sldId id="286" r:id="rId13"/>
    <p:sldId id="325" r:id="rId14"/>
    <p:sldId id="299" r:id="rId15"/>
    <p:sldId id="367" r:id="rId16"/>
    <p:sldId id="334" r:id="rId17"/>
    <p:sldId id="335" r:id="rId18"/>
    <p:sldId id="337" r:id="rId19"/>
    <p:sldId id="338" r:id="rId20"/>
    <p:sldId id="340" r:id="rId21"/>
    <p:sldId id="339" r:id="rId22"/>
    <p:sldId id="342" r:id="rId23"/>
    <p:sldId id="341" r:id="rId24"/>
    <p:sldId id="343" r:id="rId25"/>
    <p:sldId id="344" r:id="rId26"/>
    <p:sldId id="345" r:id="rId27"/>
    <p:sldId id="348" r:id="rId28"/>
    <p:sldId id="349" r:id="rId29"/>
    <p:sldId id="352" r:id="rId30"/>
    <p:sldId id="353" r:id="rId31"/>
    <p:sldId id="358" r:id="rId32"/>
    <p:sldId id="354" r:id="rId33"/>
    <p:sldId id="368" r:id="rId34"/>
    <p:sldId id="360" r:id="rId35"/>
    <p:sldId id="357" r:id="rId36"/>
    <p:sldId id="359" r:id="rId37"/>
  </p:sldIdLst>
  <p:sldSz cx="9144000" cy="5143500" type="screen16x9"/>
  <p:notesSz cx="6799263" cy="9929813"/>
  <p:embeddedFontLst>
    <p:embeddedFont>
      <p:font typeface="Barlow" panose="00000500000000000000" pitchFamily="50" charset="0"/>
      <p:regular r:id="rId39"/>
      <p:bold r:id="rId40"/>
      <p:italic r:id="rId41"/>
      <p:boldItalic r:id="rId42"/>
    </p:embeddedFont>
    <p:embeddedFont>
      <p:font typeface="Barlow Semi Condensed SemiBold" panose="00000706000000000000" pitchFamily="50" charset="0"/>
      <p:bold r:id="rId43"/>
      <p:boldItalic r:id="rId44"/>
    </p:embeddedFont>
    <p:embeddedFont>
      <p:font typeface="Calibri" panose="020F0502020204030204" pitchFamily="34" charset="0"/>
      <p:regular r:id="rId45"/>
      <p:bold r:id="rId46"/>
      <p:italic r:id="rId47"/>
      <p:boldItalic r:id="rId48"/>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arina Persson" initials="KP" lastIdx="2" clrIdx="0">
    <p:extLst>
      <p:ext uri="{19B8F6BF-5375-455C-9EA6-DF929625EA0E}">
        <p15:presenceInfo xmlns:p15="http://schemas.microsoft.com/office/powerpoint/2012/main" userId="S-1-5-21-3129517240-3831381594-2042686634-83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9" autoAdjust="0"/>
    <p:restoredTop sz="76842" autoAdjust="0"/>
  </p:normalViewPr>
  <p:slideViewPr>
    <p:cSldViewPr snapToGrid="0" snapToObjects="1">
      <p:cViewPr varScale="1">
        <p:scale>
          <a:sx n="116" d="100"/>
          <a:sy n="116" d="100"/>
        </p:scale>
        <p:origin x="12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motala.se\dfs\gem\MAS\Patients&#228;kerhetsber&#228;ttelse\2024\Diagram%20i%20Microsoft%20PowerPoi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motala.se\dfs\gem\Omsorgsstaben\Kvalitets-%20och%20patients&#228;kerhetsber&#228;ttelse\2022\Arbetsmaterial\L&#228;kemedelsgenomg&#229;ng%20Diagram%20i%20Microsoft%20Wor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Utveckling avvikelser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5.0222891768685385E-2"/>
          <c:y val="0.22787368421052634"/>
          <c:w val="0.9341298820577727"/>
          <c:h val="0.63303682829120045"/>
        </c:manualLayout>
      </c:layout>
      <c:barChart>
        <c:barDir val="col"/>
        <c:grouping val="clustered"/>
        <c:varyColors val="0"/>
        <c:ser>
          <c:idx val="0"/>
          <c:order val="0"/>
          <c:tx>
            <c:strRef>
              <c:f>Blad1!$B$14</c:f>
              <c:strCache>
                <c:ptCount val="1"/>
                <c:pt idx="0">
                  <c:v>HSL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Blad1!$A$15:$A$18</c:f>
              <c:numCache>
                <c:formatCode>General</c:formatCode>
                <c:ptCount val="4"/>
                <c:pt idx="0">
                  <c:v>2021</c:v>
                </c:pt>
                <c:pt idx="1">
                  <c:v>2022</c:v>
                </c:pt>
                <c:pt idx="2">
                  <c:v>2023</c:v>
                </c:pt>
                <c:pt idx="3">
                  <c:v>2024</c:v>
                </c:pt>
              </c:numCache>
            </c:numRef>
          </c:cat>
          <c:val>
            <c:numRef>
              <c:f>Blad1!$B$15:$B$18</c:f>
              <c:numCache>
                <c:formatCode>General</c:formatCode>
                <c:ptCount val="4"/>
                <c:pt idx="0">
                  <c:v>901</c:v>
                </c:pt>
                <c:pt idx="1">
                  <c:v>1381</c:v>
                </c:pt>
                <c:pt idx="2">
                  <c:v>1867</c:v>
                </c:pt>
                <c:pt idx="3">
                  <c:v>2058</c:v>
                </c:pt>
              </c:numCache>
            </c:numRef>
          </c:val>
          <c:extLst>
            <c:ext xmlns:c16="http://schemas.microsoft.com/office/drawing/2014/chart" uri="{C3380CC4-5D6E-409C-BE32-E72D297353CC}">
              <c16:uniqueId val="{00000000-537B-4D6C-B4BB-A17D63027036}"/>
            </c:ext>
          </c:extLst>
        </c:ser>
        <c:ser>
          <c:idx val="1"/>
          <c:order val="1"/>
          <c:tx>
            <c:strRef>
              <c:f>Blad1!$C$14</c:f>
              <c:strCache>
                <c:ptCount val="1"/>
                <c:pt idx="0">
                  <c:v>Fall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Blad1!$A$15:$A$18</c:f>
              <c:numCache>
                <c:formatCode>General</c:formatCode>
                <c:ptCount val="4"/>
                <c:pt idx="0">
                  <c:v>2021</c:v>
                </c:pt>
                <c:pt idx="1">
                  <c:v>2022</c:v>
                </c:pt>
                <c:pt idx="2">
                  <c:v>2023</c:v>
                </c:pt>
                <c:pt idx="3">
                  <c:v>2024</c:v>
                </c:pt>
              </c:numCache>
            </c:numRef>
          </c:cat>
          <c:val>
            <c:numRef>
              <c:f>Blad1!$C$15:$C$18</c:f>
              <c:numCache>
                <c:formatCode>General</c:formatCode>
                <c:ptCount val="4"/>
                <c:pt idx="0">
                  <c:v>1023</c:v>
                </c:pt>
                <c:pt idx="1">
                  <c:v>1574</c:v>
                </c:pt>
                <c:pt idx="2">
                  <c:v>2394</c:v>
                </c:pt>
                <c:pt idx="3">
                  <c:v>2510</c:v>
                </c:pt>
              </c:numCache>
            </c:numRef>
          </c:val>
          <c:extLst>
            <c:ext xmlns:c16="http://schemas.microsoft.com/office/drawing/2014/chart" uri="{C3380CC4-5D6E-409C-BE32-E72D297353CC}">
              <c16:uniqueId val="{00000001-537B-4D6C-B4BB-A17D63027036}"/>
            </c:ext>
          </c:extLst>
        </c:ser>
        <c:dLbls>
          <c:showLegendKey val="0"/>
          <c:showVal val="0"/>
          <c:showCatName val="0"/>
          <c:showSerName val="0"/>
          <c:showPercent val="0"/>
          <c:showBubbleSize val="0"/>
        </c:dLbls>
        <c:gapWidth val="219"/>
        <c:overlap val="-27"/>
        <c:axId val="1309705200"/>
        <c:axId val="1430211632"/>
      </c:barChart>
      <c:lineChart>
        <c:grouping val="standard"/>
        <c:varyColors val="0"/>
        <c:ser>
          <c:idx val="2"/>
          <c:order val="2"/>
          <c:tx>
            <c:strRef>
              <c:f>Blad1!$D$14</c:f>
              <c:strCache>
                <c:ptCount val="1"/>
                <c:pt idx="0">
                  <c:v>Totalt</c:v>
                </c:pt>
              </c:strCache>
            </c:strRef>
          </c:tx>
          <c:spPr>
            <a:ln w="28575" cap="rnd">
              <a:solidFill>
                <a:schemeClr val="accent3"/>
              </a:solidFill>
              <a:round/>
            </a:ln>
            <a:effectLst/>
          </c:spPr>
          <c:marker>
            <c:symbol val="none"/>
          </c:marker>
          <c:cat>
            <c:numRef>
              <c:f>Blad1!$A$15:$A$18</c:f>
              <c:numCache>
                <c:formatCode>General</c:formatCode>
                <c:ptCount val="4"/>
                <c:pt idx="0">
                  <c:v>2021</c:v>
                </c:pt>
                <c:pt idx="1">
                  <c:v>2022</c:v>
                </c:pt>
                <c:pt idx="2">
                  <c:v>2023</c:v>
                </c:pt>
                <c:pt idx="3">
                  <c:v>2024</c:v>
                </c:pt>
              </c:numCache>
            </c:numRef>
          </c:cat>
          <c:val>
            <c:numRef>
              <c:f>Blad1!$D$15:$D$18</c:f>
              <c:numCache>
                <c:formatCode>General</c:formatCode>
                <c:ptCount val="4"/>
                <c:pt idx="0">
                  <c:v>1924</c:v>
                </c:pt>
                <c:pt idx="1">
                  <c:v>2955</c:v>
                </c:pt>
                <c:pt idx="2">
                  <c:v>4261</c:v>
                </c:pt>
                <c:pt idx="3">
                  <c:v>4568</c:v>
                </c:pt>
              </c:numCache>
            </c:numRef>
          </c:val>
          <c:smooth val="0"/>
          <c:extLst>
            <c:ext xmlns:c16="http://schemas.microsoft.com/office/drawing/2014/chart" uri="{C3380CC4-5D6E-409C-BE32-E72D297353CC}">
              <c16:uniqueId val="{00000002-537B-4D6C-B4BB-A17D63027036}"/>
            </c:ext>
          </c:extLst>
        </c:ser>
        <c:dLbls>
          <c:showLegendKey val="0"/>
          <c:showVal val="0"/>
          <c:showCatName val="0"/>
          <c:showSerName val="0"/>
          <c:showPercent val="0"/>
          <c:showBubbleSize val="0"/>
        </c:dLbls>
        <c:marker val="1"/>
        <c:smooth val="0"/>
        <c:axId val="1309705200"/>
        <c:axId val="1430211632"/>
      </c:lineChart>
      <c:catAx>
        <c:axId val="130970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30211632"/>
        <c:crosses val="autoZero"/>
        <c:auto val="1"/>
        <c:lblAlgn val="ctr"/>
        <c:lblOffset val="100"/>
        <c:noMultiLvlLbl val="0"/>
      </c:catAx>
      <c:valAx>
        <c:axId val="1430211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309705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576877358778888E-2"/>
          <c:y val="6.1484360411332012E-2"/>
          <c:w val="0.91842045785943427"/>
          <c:h val="0.81066084720533504"/>
        </c:manualLayout>
      </c:layout>
      <c:barChart>
        <c:barDir val="col"/>
        <c:grouping val="stacked"/>
        <c:varyColors val="0"/>
        <c:ser>
          <c:idx val="0"/>
          <c:order val="0"/>
          <c:tx>
            <c:strRef>
              <c:f>Blad1!$B$1</c:f>
              <c:strCache>
                <c:ptCount val="1"/>
                <c:pt idx="0">
                  <c:v>SÄBO </c:v>
                </c:pt>
              </c:strCache>
            </c:strRef>
          </c:tx>
          <c:spPr>
            <a:solidFill>
              <a:schemeClr val="accent1"/>
            </a:solidFill>
            <a:ln>
              <a:noFill/>
            </a:ln>
            <a:effectLst/>
          </c:spPr>
          <c:invertIfNegative val="0"/>
          <c:cat>
            <c:numRef>
              <c:f>Blad1!$A$2:$A$5</c:f>
              <c:numCache>
                <c:formatCode>General</c:formatCode>
                <c:ptCount val="4"/>
                <c:pt idx="0">
                  <c:v>2021</c:v>
                </c:pt>
                <c:pt idx="1">
                  <c:v>2022</c:v>
                </c:pt>
                <c:pt idx="2">
                  <c:v>2023</c:v>
                </c:pt>
                <c:pt idx="3">
                  <c:v>2024</c:v>
                </c:pt>
              </c:numCache>
            </c:numRef>
          </c:cat>
          <c:val>
            <c:numRef>
              <c:f>Blad1!$B$2:$B$5</c:f>
              <c:numCache>
                <c:formatCode>General</c:formatCode>
                <c:ptCount val="4"/>
                <c:pt idx="0">
                  <c:v>0</c:v>
                </c:pt>
                <c:pt idx="1">
                  <c:v>903</c:v>
                </c:pt>
                <c:pt idx="2">
                  <c:v>1958</c:v>
                </c:pt>
                <c:pt idx="3">
                  <c:v>2067</c:v>
                </c:pt>
              </c:numCache>
            </c:numRef>
          </c:val>
          <c:extLst>
            <c:ext xmlns:c16="http://schemas.microsoft.com/office/drawing/2014/chart" uri="{C3380CC4-5D6E-409C-BE32-E72D297353CC}">
              <c16:uniqueId val="{00000000-B73E-4352-B250-A21442C5EB45}"/>
            </c:ext>
          </c:extLst>
        </c:ser>
        <c:ser>
          <c:idx val="1"/>
          <c:order val="1"/>
          <c:tx>
            <c:strRef>
              <c:f>Blad1!$C$1</c:f>
              <c:strCache>
                <c:ptCount val="1"/>
                <c:pt idx="0">
                  <c:v>Ordinärt</c:v>
                </c:pt>
              </c:strCache>
            </c:strRef>
          </c:tx>
          <c:spPr>
            <a:solidFill>
              <a:schemeClr val="accent2"/>
            </a:solidFill>
            <a:ln>
              <a:noFill/>
            </a:ln>
            <a:effectLst/>
          </c:spPr>
          <c:invertIfNegative val="0"/>
          <c:cat>
            <c:numRef>
              <c:f>Blad1!$A$2:$A$5</c:f>
              <c:numCache>
                <c:formatCode>General</c:formatCode>
                <c:ptCount val="4"/>
                <c:pt idx="0">
                  <c:v>2021</c:v>
                </c:pt>
                <c:pt idx="1">
                  <c:v>2022</c:v>
                </c:pt>
                <c:pt idx="2">
                  <c:v>2023</c:v>
                </c:pt>
                <c:pt idx="3">
                  <c:v>2024</c:v>
                </c:pt>
              </c:numCache>
            </c:numRef>
          </c:cat>
          <c:val>
            <c:numRef>
              <c:f>Blad1!$C$2:$C$5</c:f>
              <c:numCache>
                <c:formatCode>General</c:formatCode>
                <c:ptCount val="4"/>
                <c:pt idx="0">
                  <c:v>0</c:v>
                </c:pt>
                <c:pt idx="1">
                  <c:v>328</c:v>
                </c:pt>
                <c:pt idx="2">
                  <c:v>1606</c:v>
                </c:pt>
                <c:pt idx="3">
                  <c:v>1581</c:v>
                </c:pt>
              </c:numCache>
            </c:numRef>
          </c:val>
          <c:extLst>
            <c:ext xmlns:c16="http://schemas.microsoft.com/office/drawing/2014/chart" uri="{C3380CC4-5D6E-409C-BE32-E72D297353CC}">
              <c16:uniqueId val="{00000001-B73E-4352-B250-A21442C5EB45}"/>
            </c:ext>
          </c:extLst>
        </c:ser>
        <c:ser>
          <c:idx val="2"/>
          <c:order val="2"/>
          <c:tx>
            <c:strRef>
              <c:f>Blad1!$D$1</c:f>
              <c:strCache>
                <c:ptCount val="1"/>
                <c:pt idx="0">
                  <c:v>ULS</c:v>
                </c:pt>
              </c:strCache>
            </c:strRef>
          </c:tx>
          <c:spPr>
            <a:solidFill>
              <a:schemeClr val="accent3"/>
            </a:solidFill>
            <a:ln>
              <a:noFill/>
            </a:ln>
            <a:effectLst/>
          </c:spPr>
          <c:invertIfNegative val="0"/>
          <c:cat>
            <c:numRef>
              <c:f>Blad1!$A$2:$A$5</c:f>
              <c:numCache>
                <c:formatCode>General</c:formatCode>
                <c:ptCount val="4"/>
                <c:pt idx="0">
                  <c:v>2021</c:v>
                </c:pt>
                <c:pt idx="1">
                  <c:v>2022</c:v>
                </c:pt>
                <c:pt idx="2">
                  <c:v>2023</c:v>
                </c:pt>
                <c:pt idx="3">
                  <c:v>2024</c:v>
                </c:pt>
              </c:numCache>
            </c:numRef>
          </c:cat>
          <c:val>
            <c:numRef>
              <c:f>Blad1!$D$2:$D$5</c:f>
              <c:numCache>
                <c:formatCode>General</c:formatCode>
                <c:ptCount val="4"/>
                <c:pt idx="0">
                  <c:v>0</c:v>
                </c:pt>
                <c:pt idx="1">
                  <c:v>110</c:v>
                </c:pt>
                <c:pt idx="2">
                  <c:v>255</c:v>
                </c:pt>
                <c:pt idx="3">
                  <c:v>264</c:v>
                </c:pt>
              </c:numCache>
            </c:numRef>
          </c:val>
          <c:extLst>
            <c:ext xmlns:c16="http://schemas.microsoft.com/office/drawing/2014/chart" uri="{C3380CC4-5D6E-409C-BE32-E72D297353CC}">
              <c16:uniqueId val="{00000002-B73E-4352-B250-A21442C5EB45}"/>
            </c:ext>
          </c:extLst>
        </c:ser>
        <c:ser>
          <c:idx val="3"/>
          <c:order val="3"/>
          <c:tx>
            <c:strRef>
              <c:f>Blad1!$E$1</c:f>
              <c:strCache>
                <c:ptCount val="1"/>
                <c:pt idx="0">
                  <c:v>HSV</c:v>
                </c:pt>
              </c:strCache>
            </c:strRef>
          </c:tx>
          <c:spPr>
            <a:solidFill>
              <a:schemeClr val="accent4"/>
            </a:solidFill>
            <a:ln>
              <a:noFill/>
            </a:ln>
            <a:effectLst/>
          </c:spPr>
          <c:invertIfNegative val="0"/>
          <c:cat>
            <c:numRef>
              <c:f>Blad1!$A$2:$A$5</c:f>
              <c:numCache>
                <c:formatCode>General</c:formatCode>
                <c:ptCount val="4"/>
                <c:pt idx="0">
                  <c:v>2021</c:v>
                </c:pt>
                <c:pt idx="1">
                  <c:v>2022</c:v>
                </c:pt>
                <c:pt idx="2">
                  <c:v>2023</c:v>
                </c:pt>
                <c:pt idx="3">
                  <c:v>2024</c:v>
                </c:pt>
              </c:numCache>
            </c:numRef>
          </c:cat>
          <c:val>
            <c:numRef>
              <c:f>Blad1!$E$2:$E$5</c:f>
              <c:numCache>
                <c:formatCode>General</c:formatCode>
                <c:ptCount val="4"/>
                <c:pt idx="0">
                  <c:v>0</c:v>
                </c:pt>
                <c:pt idx="1">
                  <c:v>257</c:v>
                </c:pt>
                <c:pt idx="2">
                  <c:v>443</c:v>
                </c:pt>
                <c:pt idx="3">
                  <c:v>658</c:v>
                </c:pt>
              </c:numCache>
            </c:numRef>
          </c:val>
          <c:extLst>
            <c:ext xmlns:c16="http://schemas.microsoft.com/office/drawing/2014/chart" uri="{C3380CC4-5D6E-409C-BE32-E72D297353CC}">
              <c16:uniqueId val="{00000003-B73E-4352-B250-A21442C5EB45}"/>
            </c:ext>
          </c:extLst>
        </c:ser>
        <c:dLbls>
          <c:showLegendKey val="0"/>
          <c:showVal val="0"/>
          <c:showCatName val="0"/>
          <c:showSerName val="0"/>
          <c:showPercent val="0"/>
          <c:showBubbleSize val="0"/>
        </c:dLbls>
        <c:gapWidth val="150"/>
        <c:overlap val="100"/>
        <c:axId val="39954304"/>
        <c:axId val="40090240"/>
      </c:barChart>
      <c:catAx>
        <c:axId val="399543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0090240"/>
        <c:crosses val="autoZero"/>
        <c:auto val="1"/>
        <c:lblAlgn val="ctr"/>
        <c:lblOffset val="100"/>
        <c:noMultiLvlLbl val="0"/>
      </c:catAx>
      <c:valAx>
        <c:axId val="40090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39954304"/>
        <c:crosses val="autoZero"/>
        <c:crossBetween val="between"/>
      </c:valAx>
      <c:spPr>
        <a:noFill/>
        <a:ln>
          <a:noFill/>
        </a:ln>
        <a:effectLst/>
      </c:spPr>
    </c:plotArea>
    <c:legend>
      <c:legendPos val="b"/>
      <c:layout>
        <c:manualLayout>
          <c:xMode val="edge"/>
          <c:yMode val="edge"/>
          <c:x val="0.28779249987506156"/>
          <c:y val="4.9915890230469047E-4"/>
          <c:w val="0.50436060721694076"/>
          <c:h val="0.1953693344419294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 (2)'!$B$1</c:f>
              <c:strCache>
                <c:ptCount val="1"/>
                <c:pt idx="0">
                  <c:v>KHSV</c:v>
                </c:pt>
              </c:strCache>
            </c:strRef>
          </c:tx>
          <c:spPr>
            <a:solidFill>
              <a:schemeClr val="accent1"/>
            </a:solidFill>
            <a:ln>
              <a:noFill/>
            </a:ln>
            <a:effectLst/>
          </c:spPr>
          <c:invertIfNegative val="0"/>
          <c:cat>
            <c:numRef>
              <c:f>'Blad1 (2)'!$A$2:$A$11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'Blad1 (2)'!$B$2:$B$11</c:f>
              <c:numCache>
                <c:formatCode>General</c:formatCode>
                <c:ptCount val="10"/>
                <c:pt idx="0">
                  <c:v>103</c:v>
                </c:pt>
                <c:pt idx="1">
                  <c:v>63</c:v>
                </c:pt>
                <c:pt idx="2">
                  <c:v>32</c:v>
                </c:pt>
                <c:pt idx="3">
                  <c:v>74</c:v>
                </c:pt>
                <c:pt idx="4">
                  <c:v>87</c:v>
                </c:pt>
                <c:pt idx="5">
                  <c:v>14</c:v>
                </c:pt>
                <c:pt idx="6">
                  <c:v>11</c:v>
                </c:pt>
                <c:pt idx="7">
                  <c:v>4</c:v>
                </c:pt>
                <c:pt idx="8">
                  <c:v>6</c:v>
                </c:pt>
                <c:pt idx="9">
                  <c:v>7</c:v>
                </c:pt>
              </c:numCache>
            </c:numRef>
          </c:val>
          <c:extLst>
            <c:ext xmlns:c16="http://schemas.microsoft.com/office/drawing/2014/chart" uri="{C3380CC4-5D6E-409C-BE32-E72D297353CC}">
              <c16:uniqueId val="{00000000-575B-482E-9A69-5A4D7C1673D0}"/>
            </c:ext>
          </c:extLst>
        </c:ser>
        <c:ser>
          <c:idx val="1"/>
          <c:order val="1"/>
          <c:tx>
            <c:strRef>
              <c:f>'Blad1 (2)'!$C$1</c:f>
              <c:strCache>
                <c:ptCount val="1"/>
                <c:pt idx="0">
                  <c:v>SÄBO</c:v>
                </c:pt>
              </c:strCache>
            </c:strRef>
          </c:tx>
          <c:spPr>
            <a:solidFill>
              <a:schemeClr val="accent2"/>
            </a:solidFill>
            <a:ln>
              <a:noFill/>
            </a:ln>
            <a:effectLst/>
          </c:spPr>
          <c:invertIfNegative val="0"/>
          <c:cat>
            <c:numRef>
              <c:f>'Blad1 (2)'!$A$2:$A$11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'Blad1 (2)'!$C$2:$C$11</c:f>
              <c:numCache>
                <c:formatCode>General</c:formatCode>
                <c:ptCount val="10"/>
                <c:pt idx="0">
                  <c:v>347</c:v>
                </c:pt>
                <c:pt idx="1">
                  <c:v>165</c:v>
                </c:pt>
                <c:pt idx="2">
                  <c:v>87</c:v>
                </c:pt>
                <c:pt idx="3">
                  <c:v>227</c:v>
                </c:pt>
                <c:pt idx="4">
                  <c:v>223</c:v>
                </c:pt>
                <c:pt idx="5">
                  <c:v>201</c:v>
                </c:pt>
                <c:pt idx="6">
                  <c:v>256</c:v>
                </c:pt>
                <c:pt idx="7">
                  <c:v>337</c:v>
                </c:pt>
                <c:pt idx="8">
                  <c:v>220</c:v>
                </c:pt>
                <c:pt idx="9">
                  <c:v>149</c:v>
                </c:pt>
              </c:numCache>
            </c:numRef>
          </c:val>
          <c:extLst>
            <c:ext xmlns:c16="http://schemas.microsoft.com/office/drawing/2014/chart" uri="{C3380CC4-5D6E-409C-BE32-E72D297353CC}">
              <c16:uniqueId val="{00000001-575B-482E-9A69-5A4D7C1673D0}"/>
            </c:ext>
          </c:extLst>
        </c:ser>
        <c:dLbls>
          <c:showLegendKey val="0"/>
          <c:showVal val="0"/>
          <c:showCatName val="0"/>
          <c:showSerName val="0"/>
          <c:showPercent val="0"/>
          <c:showBubbleSize val="0"/>
        </c:dLbls>
        <c:gapWidth val="219"/>
        <c:overlap val="-27"/>
        <c:axId val="1067218912"/>
        <c:axId val="1061162720"/>
      </c:barChart>
      <c:catAx>
        <c:axId val="1067218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61162720"/>
        <c:crosses val="autoZero"/>
        <c:auto val="1"/>
        <c:lblAlgn val="ctr"/>
        <c:lblOffset val="100"/>
        <c:noMultiLvlLbl val="0"/>
      </c:catAx>
      <c:valAx>
        <c:axId val="1061162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6721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89428D-DFC6-4928-AB67-3C8DA4B2725B}"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sv-SE"/>
        </a:p>
      </dgm:t>
    </dgm:pt>
    <dgm:pt modelId="{E35970BB-7321-44B2-866B-84BC6AF10FEF}">
      <dgm:prSet phldrT="[Text]"/>
      <dgm:spPr/>
      <dgm:t>
        <a:bodyPr/>
        <a:lstStyle/>
        <a:p>
          <a:r>
            <a:rPr lang="sv-SE" dirty="0"/>
            <a:t>Sårbar</a:t>
          </a:r>
        </a:p>
        <a:p>
          <a:r>
            <a:rPr lang="sv-SE" dirty="0"/>
            <a:t>- Accepterar att incidenter händer </a:t>
          </a:r>
        </a:p>
        <a:p>
          <a:r>
            <a:rPr lang="sv-SE" dirty="0"/>
            <a:t>- Liten eftertanke om det egna beteendet </a:t>
          </a:r>
        </a:p>
      </dgm:t>
    </dgm:pt>
    <dgm:pt modelId="{20B6C9FC-3A67-4680-8827-5A3F6C76CF33}" type="parTrans" cxnId="{79D2703B-21C1-4CC5-8D12-D8CEEE2F3300}">
      <dgm:prSet/>
      <dgm:spPr/>
      <dgm:t>
        <a:bodyPr/>
        <a:lstStyle/>
        <a:p>
          <a:endParaRPr lang="sv-SE"/>
        </a:p>
      </dgm:t>
    </dgm:pt>
    <dgm:pt modelId="{D3B78E14-EB28-4184-904F-71D1D8DCC742}" type="sibTrans" cxnId="{79D2703B-21C1-4CC5-8D12-D8CEEE2F3300}">
      <dgm:prSet/>
      <dgm:spPr/>
      <dgm:t>
        <a:bodyPr/>
        <a:lstStyle/>
        <a:p>
          <a:endParaRPr lang="sv-SE"/>
        </a:p>
      </dgm:t>
    </dgm:pt>
    <dgm:pt modelId="{AEDA0CCD-F8DF-4B90-9DBF-A88FCEC41A27}">
      <dgm:prSet phldrT="[Text]"/>
      <dgm:spPr/>
      <dgm:t>
        <a:bodyPr/>
        <a:lstStyle/>
        <a:p>
          <a:r>
            <a:rPr lang="sv-SE" dirty="0"/>
            <a:t>Reaktiv</a:t>
          </a:r>
        </a:p>
        <a:p>
          <a:r>
            <a:rPr lang="sv-SE" dirty="0"/>
            <a:t>- Förhindrar liknande incident </a:t>
          </a:r>
        </a:p>
        <a:p>
          <a:r>
            <a:rPr lang="sv-SE" dirty="0"/>
            <a:t>- Höft fokus på skadestatistik  </a:t>
          </a:r>
        </a:p>
      </dgm:t>
    </dgm:pt>
    <dgm:pt modelId="{B2A3405D-D7DF-4626-A567-08B81FFC5285}" type="parTrans" cxnId="{189D9820-3677-434F-BA13-24155BCC508E}">
      <dgm:prSet/>
      <dgm:spPr/>
      <dgm:t>
        <a:bodyPr/>
        <a:lstStyle/>
        <a:p>
          <a:endParaRPr lang="sv-SE"/>
        </a:p>
      </dgm:t>
    </dgm:pt>
    <dgm:pt modelId="{0A0D1F95-A79E-49A6-9BAA-C540CD14B529}" type="sibTrans" cxnId="{189D9820-3677-434F-BA13-24155BCC508E}">
      <dgm:prSet/>
      <dgm:spPr/>
      <dgm:t>
        <a:bodyPr/>
        <a:lstStyle/>
        <a:p>
          <a:endParaRPr lang="sv-SE"/>
        </a:p>
      </dgm:t>
    </dgm:pt>
    <dgm:pt modelId="{F9B4BDE4-AF9A-403B-89FB-566EA69B2731}">
      <dgm:prSet phldrT="[Text]"/>
      <dgm:spPr/>
      <dgm:t>
        <a:bodyPr/>
        <a:lstStyle/>
        <a:p>
          <a:r>
            <a:rPr lang="sv-SE" dirty="0"/>
            <a:t>Efterlevnad</a:t>
          </a:r>
        </a:p>
        <a:p>
          <a:r>
            <a:rPr lang="sv-SE" dirty="0"/>
            <a:t>- Förhindrar incidenter innan det uppstår </a:t>
          </a:r>
        </a:p>
        <a:p>
          <a:r>
            <a:rPr lang="sv-SE" dirty="0"/>
            <a:t>- Fokus på riskanalys och riskbedömning </a:t>
          </a:r>
        </a:p>
      </dgm:t>
    </dgm:pt>
    <dgm:pt modelId="{BC324151-BB56-4AED-AB3F-04A27838988B}" type="parTrans" cxnId="{24C620B4-0DFD-4ACE-90DB-8413A39A476E}">
      <dgm:prSet/>
      <dgm:spPr/>
      <dgm:t>
        <a:bodyPr/>
        <a:lstStyle/>
        <a:p>
          <a:endParaRPr lang="sv-SE"/>
        </a:p>
      </dgm:t>
    </dgm:pt>
    <dgm:pt modelId="{DEFA8405-BED3-4E28-B5EF-048D7ACABB3A}" type="sibTrans" cxnId="{24C620B4-0DFD-4ACE-90DB-8413A39A476E}">
      <dgm:prSet/>
      <dgm:spPr/>
      <dgm:t>
        <a:bodyPr/>
        <a:lstStyle/>
        <a:p>
          <a:endParaRPr lang="sv-SE"/>
        </a:p>
      </dgm:t>
    </dgm:pt>
    <dgm:pt modelId="{9E411763-1520-497F-B2B5-81851C07FDBF}">
      <dgm:prSet/>
      <dgm:spPr/>
      <dgm:t>
        <a:bodyPr/>
        <a:lstStyle/>
        <a:p>
          <a:r>
            <a:rPr lang="sv-SE" dirty="0"/>
            <a:t>Proaktiv</a:t>
          </a:r>
        </a:p>
        <a:p>
          <a:r>
            <a:rPr lang="sv-SE" dirty="0"/>
            <a:t>- Hög nivå på medvetenhet och utbildning </a:t>
          </a:r>
        </a:p>
        <a:p>
          <a:r>
            <a:rPr lang="sv-SE" dirty="0"/>
            <a:t>-Samverkan  </a:t>
          </a:r>
        </a:p>
      </dgm:t>
    </dgm:pt>
    <dgm:pt modelId="{B911840B-41F8-4EF8-85A4-C5463B16E9C7}" type="parTrans" cxnId="{AB752CD4-FAE2-494C-9916-C582F4C2DB32}">
      <dgm:prSet/>
      <dgm:spPr/>
      <dgm:t>
        <a:bodyPr/>
        <a:lstStyle/>
        <a:p>
          <a:endParaRPr lang="sv-SE"/>
        </a:p>
      </dgm:t>
    </dgm:pt>
    <dgm:pt modelId="{49A4E1C7-925D-4FED-944B-39813EEE5F48}" type="sibTrans" cxnId="{AB752CD4-FAE2-494C-9916-C582F4C2DB32}">
      <dgm:prSet/>
      <dgm:spPr/>
      <dgm:t>
        <a:bodyPr/>
        <a:lstStyle/>
        <a:p>
          <a:endParaRPr lang="sv-SE"/>
        </a:p>
      </dgm:t>
    </dgm:pt>
    <dgm:pt modelId="{20D268BC-ABFD-40FD-8A64-AE9C799FF84F}">
      <dgm:prSet/>
      <dgm:spPr/>
      <dgm:t>
        <a:bodyPr/>
        <a:lstStyle/>
        <a:p>
          <a:r>
            <a:rPr lang="sv-SE" dirty="0"/>
            <a:t>Robust</a:t>
          </a:r>
        </a:p>
        <a:p>
          <a:r>
            <a:rPr lang="sv-SE" dirty="0"/>
            <a:t>- Alla är personligt engagerade för att förhindra incidenter</a:t>
          </a:r>
        </a:p>
        <a:p>
          <a:r>
            <a:rPr lang="sv-SE" dirty="0"/>
            <a:t>- Att arbeta säkert är en etablerad vana  </a:t>
          </a:r>
        </a:p>
      </dgm:t>
    </dgm:pt>
    <dgm:pt modelId="{3E4DF3C2-FDA1-415C-9124-9AC7C62E2EF0}" type="parTrans" cxnId="{5E7D6135-597B-42E3-B505-6F4A20F1DEFC}">
      <dgm:prSet/>
      <dgm:spPr/>
      <dgm:t>
        <a:bodyPr/>
        <a:lstStyle/>
        <a:p>
          <a:endParaRPr lang="sv-SE"/>
        </a:p>
      </dgm:t>
    </dgm:pt>
    <dgm:pt modelId="{9F23E34F-AD18-4FD7-8A85-FA1A94242659}" type="sibTrans" cxnId="{5E7D6135-597B-42E3-B505-6F4A20F1DEFC}">
      <dgm:prSet/>
      <dgm:spPr/>
      <dgm:t>
        <a:bodyPr/>
        <a:lstStyle/>
        <a:p>
          <a:endParaRPr lang="sv-SE"/>
        </a:p>
      </dgm:t>
    </dgm:pt>
    <dgm:pt modelId="{ACAB0EC4-EBB2-435A-B5F6-706C77716645}" type="pres">
      <dgm:prSet presAssocID="{8489428D-DFC6-4928-AB67-3C8DA4B2725B}" presName="rootnode" presStyleCnt="0">
        <dgm:presLayoutVars>
          <dgm:chMax/>
          <dgm:chPref/>
          <dgm:dir/>
          <dgm:animLvl val="lvl"/>
        </dgm:presLayoutVars>
      </dgm:prSet>
      <dgm:spPr/>
    </dgm:pt>
    <dgm:pt modelId="{BF63BF90-DB42-4EA4-89AF-40C1144F25C1}" type="pres">
      <dgm:prSet presAssocID="{E35970BB-7321-44B2-866B-84BC6AF10FEF}" presName="composite" presStyleCnt="0"/>
      <dgm:spPr/>
    </dgm:pt>
    <dgm:pt modelId="{DE7CE5E2-E540-4972-A9E8-1C63C4B3AB96}" type="pres">
      <dgm:prSet presAssocID="{E35970BB-7321-44B2-866B-84BC6AF10FEF}" presName="LShape" presStyleLbl="alignNode1" presStyleIdx="0" presStyleCnt="9"/>
      <dgm:spPr/>
    </dgm:pt>
    <dgm:pt modelId="{4C169BFE-6E19-4FC5-8AA7-BB7590EC40FC}" type="pres">
      <dgm:prSet presAssocID="{E35970BB-7321-44B2-866B-84BC6AF10FEF}" presName="ParentText" presStyleLbl="revTx" presStyleIdx="0" presStyleCnt="5">
        <dgm:presLayoutVars>
          <dgm:chMax val="0"/>
          <dgm:chPref val="0"/>
          <dgm:bulletEnabled val="1"/>
        </dgm:presLayoutVars>
      </dgm:prSet>
      <dgm:spPr/>
    </dgm:pt>
    <dgm:pt modelId="{E606A838-8C4D-4EB9-A755-FCD211598B14}" type="pres">
      <dgm:prSet presAssocID="{E35970BB-7321-44B2-866B-84BC6AF10FEF}" presName="Triangle" presStyleLbl="alignNode1" presStyleIdx="1" presStyleCnt="9"/>
      <dgm:spPr/>
    </dgm:pt>
    <dgm:pt modelId="{3CD7B200-2B9D-43D2-8EEC-DBCE8253894F}" type="pres">
      <dgm:prSet presAssocID="{D3B78E14-EB28-4184-904F-71D1D8DCC742}" presName="sibTrans" presStyleCnt="0"/>
      <dgm:spPr/>
    </dgm:pt>
    <dgm:pt modelId="{D1BCBCFB-A69E-4AAF-A77F-5437B9A3F7D2}" type="pres">
      <dgm:prSet presAssocID="{D3B78E14-EB28-4184-904F-71D1D8DCC742}" presName="space" presStyleCnt="0"/>
      <dgm:spPr/>
    </dgm:pt>
    <dgm:pt modelId="{E9117B68-CD69-403E-A06F-9CE5F1E49761}" type="pres">
      <dgm:prSet presAssocID="{AEDA0CCD-F8DF-4B90-9DBF-A88FCEC41A27}" presName="composite" presStyleCnt="0"/>
      <dgm:spPr/>
    </dgm:pt>
    <dgm:pt modelId="{B9A06D1E-82AB-471B-BE14-0F2580484B1B}" type="pres">
      <dgm:prSet presAssocID="{AEDA0CCD-F8DF-4B90-9DBF-A88FCEC41A27}" presName="LShape" presStyleLbl="alignNode1" presStyleIdx="2" presStyleCnt="9"/>
      <dgm:spPr/>
    </dgm:pt>
    <dgm:pt modelId="{5BA2C7F9-5911-4837-9532-FB30959312BB}" type="pres">
      <dgm:prSet presAssocID="{AEDA0CCD-F8DF-4B90-9DBF-A88FCEC41A27}" presName="ParentText" presStyleLbl="revTx" presStyleIdx="1" presStyleCnt="5">
        <dgm:presLayoutVars>
          <dgm:chMax val="0"/>
          <dgm:chPref val="0"/>
          <dgm:bulletEnabled val="1"/>
        </dgm:presLayoutVars>
      </dgm:prSet>
      <dgm:spPr/>
    </dgm:pt>
    <dgm:pt modelId="{E0AB6734-9D5F-4812-920A-97698C9000C1}" type="pres">
      <dgm:prSet presAssocID="{AEDA0CCD-F8DF-4B90-9DBF-A88FCEC41A27}" presName="Triangle" presStyleLbl="alignNode1" presStyleIdx="3" presStyleCnt="9"/>
      <dgm:spPr/>
    </dgm:pt>
    <dgm:pt modelId="{8DAD37B7-FA9C-4252-B3D9-05B030AE13C2}" type="pres">
      <dgm:prSet presAssocID="{0A0D1F95-A79E-49A6-9BAA-C540CD14B529}" presName="sibTrans" presStyleCnt="0"/>
      <dgm:spPr/>
    </dgm:pt>
    <dgm:pt modelId="{F0768E6E-77AF-474B-8EB2-2803AD6A9636}" type="pres">
      <dgm:prSet presAssocID="{0A0D1F95-A79E-49A6-9BAA-C540CD14B529}" presName="space" presStyleCnt="0"/>
      <dgm:spPr/>
    </dgm:pt>
    <dgm:pt modelId="{8FC68641-CFFF-4F5E-9CF4-FC22690337F8}" type="pres">
      <dgm:prSet presAssocID="{F9B4BDE4-AF9A-403B-89FB-566EA69B2731}" presName="composite" presStyleCnt="0"/>
      <dgm:spPr/>
    </dgm:pt>
    <dgm:pt modelId="{9246AA66-4580-41E0-BA82-0579822AC0A5}" type="pres">
      <dgm:prSet presAssocID="{F9B4BDE4-AF9A-403B-89FB-566EA69B2731}" presName="LShape" presStyleLbl="alignNode1" presStyleIdx="4" presStyleCnt="9"/>
      <dgm:spPr/>
    </dgm:pt>
    <dgm:pt modelId="{FDAADE92-653B-48DA-95D1-2E3F68B80F14}" type="pres">
      <dgm:prSet presAssocID="{F9B4BDE4-AF9A-403B-89FB-566EA69B2731}" presName="ParentText" presStyleLbl="revTx" presStyleIdx="2" presStyleCnt="5">
        <dgm:presLayoutVars>
          <dgm:chMax val="0"/>
          <dgm:chPref val="0"/>
          <dgm:bulletEnabled val="1"/>
        </dgm:presLayoutVars>
      </dgm:prSet>
      <dgm:spPr/>
    </dgm:pt>
    <dgm:pt modelId="{967D6E9A-AE73-4364-9F5E-6C4B67EBBE8B}" type="pres">
      <dgm:prSet presAssocID="{F9B4BDE4-AF9A-403B-89FB-566EA69B2731}" presName="Triangle" presStyleLbl="alignNode1" presStyleIdx="5" presStyleCnt="9"/>
      <dgm:spPr/>
    </dgm:pt>
    <dgm:pt modelId="{BEE3FAE0-42E3-4729-BC29-D6D2452626BB}" type="pres">
      <dgm:prSet presAssocID="{DEFA8405-BED3-4E28-B5EF-048D7ACABB3A}" presName="sibTrans" presStyleCnt="0"/>
      <dgm:spPr/>
    </dgm:pt>
    <dgm:pt modelId="{CA286CC1-69A2-4D23-973A-C27E0BD9C0D0}" type="pres">
      <dgm:prSet presAssocID="{DEFA8405-BED3-4E28-B5EF-048D7ACABB3A}" presName="space" presStyleCnt="0"/>
      <dgm:spPr/>
    </dgm:pt>
    <dgm:pt modelId="{E6E60A66-86F6-4B3F-B104-8C5052A1B818}" type="pres">
      <dgm:prSet presAssocID="{9E411763-1520-497F-B2B5-81851C07FDBF}" presName="composite" presStyleCnt="0"/>
      <dgm:spPr/>
    </dgm:pt>
    <dgm:pt modelId="{436AD0D6-C68F-4C06-AF3F-16564407EE4E}" type="pres">
      <dgm:prSet presAssocID="{9E411763-1520-497F-B2B5-81851C07FDBF}" presName="LShape" presStyleLbl="alignNode1" presStyleIdx="6" presStyleCnt="9"/>
      <dgm:spPr/>
    </dgm:pt>
    <dgm:pt modelId="{3123A9FA-1C7D-4150-923E-2A49E20DC2D5}" type="pres">
      <dgm:prSet presAssocID="{9E411763-1520-497F-B2B5-81851C07FDBF}" presName="ParentText" presStyleLbl="revTx" presStyleIdx="3" presStyleCnt="5">
        <dgm:presLayoutVars>
          <dgm:chMax val="0"/>
          <dgm:chPref val="0"/>
          <dgm:bulletEnabled val="1"/>
        </dgm:presLayoutVars>
      </dgm:prSet>
      <dgm:spPr/>
    </dgm:pt>
    <dgm:pt modelId="{16241411-17C0-4BC6-B0E4-029E156EB5E1}" type="pres">
      <dgm:prSet presAssocID="{9E411763-1520-497F-B2B5-81851C07FDBF}" presName="Triangle" presStyleLbl="alignNode1" presStyleIdx="7" presStyleCnt="9"/>
      <dgm:spPr/>
    </dgm:pt>
    <dgm:pt modelId="{21715275-DD79-4217-870B-328380476371}" type="pres">
      <dgm:prSet presAssocID="{49A4E1C7-925D-4FED-944B-39813EEE5F48}" presName="sibTrans" presStyleCnt="0"/>
      <dgm:spPr/>
    </dgm:pt>
    <dgm:pt modelId="{F3D46DE1-8B22-440D-8F16-E6B5C2DC0D1C}" type="pres">
      <dgm:prSet presAssocID="{49A4E1C7-925D-4FED-944B-39813EEE5F48}" presName="space" presStyleCnt="0"/>
      <dgm:spPr/>
    </dgm:pt>
    <dgm:pt modelId="{108E3972-CEB4-417E-A356-E6461E69AC15}" type="pres">
      <dgm:prSet presAssocID="{20D268BC-ABFD-40FD-8A64-AE9C799FF84F}" presName="composite" presStyleCnt="0"/>
      <dgm:spPr/>
    </dgm:pt>
    <dgm:pt modelId="{3F8073E4-82FB-4A8F-9B43-20A9AE8101F0}" type="pres">
      <dgm:prSet presAssocID="{20D268BC-ABFD-40FD-8A64-AE9C799FF84F}" presName="LShape" presStyleLbl="alignNode1" presStyleIdx="8" presStyleCnt="9"/>
      <dgm:spPr/>
    </dgm:pt>
    <dgm:pt modelId="{A89B4C0D-09E2-433D-8BE9-483246C99CF1}" type="pres">
      <dgm:prSet presAssocID="{20D268BC-ABFD-40FD-8A64-AE9C799FF84F}" presName="ParentText" presStyleLbl="revTx" presStyleIdx="4" presStyleCnt="5">
        <dgm:presLayoutVars>
          <dgm:chMax val="0"/>
          <dgm:chPref val="0"/>
          <dgm:bulletEnabled val="1"/>
        </dgm:presLayoutVars>
      </dgm:prSet>
      <dgm:spPr/>
    </dgm:pt>
  </dgm:ptLst>
  <dgm:cxnLst>
    <dgm:cxn modelId="{189D9820-3677-434F-BA13-24155BCC508E}" srcId="{8489428D-DFC6-4928-AB67-3C8DA4B2725B}" destId="{AEDA0CCD-F8DF-4B90-9DBF-A88FCEC41A27}" srcOrd="1" destOrd="0" parTransId="{B2A3405D-D7DF-4626-A567-08B81FFC5285}" sibTransId="{0A0D1F95-A79E-49A6-9BAA-C540CD14B529}"/>
    <dgm:cxn modelId="{60E13F27-F761-4A33-978A-0AF470953082}" type="presOf" srcId="{F9B4BDE4-AF9A-403B-89FB-566EA69B2731}" destId="{FDAADE92-653B-48DA-95D1-2E3F68B80F14}" srcOrd="0" destOrd="0" presId="urn:microsoft.com/office/officeart/2009/3/layout/StepUpProcess"/>
    <dgm:cxn modelId="{5E7D6135-597B-42E3-B505-6F4A20F1DEFC}" srcId="{8489428D-DFC6-4928-AB67-3C8DA4B2725B}" destId="{20D268BC-ABFD-40FD-8A64-AE9C799FF84F}" srcOrd="4" destOrd="0" parTransId="{3E4DF3C2-FDA1-415C-9124-9AC7C62E2EF0}" sibTransId="{9F23E34F-AD18-4FD7-8A85-FA1A94242659}"/>
    <dgm:cxn modelId="{79D2703B-21C1-4CC5-8D12-D8CEEE2F3300}" srcId="{8489428D-DFC6-4928-AB67-3C8DA4B2725B}" destId="{E35970BB-7321-44B2-866B-84BC6AF10FEF}" srcOrd="0" destOrd="0" parTransId="{20B6C9FC-3A67-4680-8827-5A3F6C76CF33}" sibTransId="{D3B78E14-EB28-4184-904F-71D1D8DCC742}"/>
    <dgm:cxn modelId="{49894169-B295-42E6-9577-F477E85CF8C1}" type="presOf" srcId="{20D268BC-ABFD-40FD-8A64-AE9C799FF84F}" destId="{A89B4C0D-09E2-433D-8BE9-483246C99CF1}" srcOrd="0" destOrd="0" presId="urn:microsoft.com/office/officeart/2009/3/layout/StepUpProcess"/>
    <dgm:cxn modelId="{06245F9F-F381-4D85-9CB6-3EC0604F106D}" type="presOf" srcId="{E35970BB-7321-44B2-866B-84BC6AF10FEF}" destId="{4C169BFE-6E19-4FC5-8AA7-BB7590EC40FC}" srcOrd="0" destOrd="0" presId="urn:microsoft.com/office/officeart/2009/3/layout/StepUpProcess"/>
    <dgm:cxn modelId="{24C620B4-0DFD-4ACE-90DB-8413A39A476E}" srcId="{8489428D-DFC6-4928-AB67-3C8DA4B2725B}" destId="{F9B4BDE4-AF9A-403B-89FB-566EA69B2731}" srcOrd="2" destOrd="0" parTransId="{BC324151-BB56-4AED-AB3F-04A27838988B}" sibTransId="{DEFA8405-BED3-4E28-B5EF-048D7ACABB3A}"/>
    <dgm:cxn modelId="{8112F1C6-4145-4564-A1EE-7D0DB03F59EE}" type="presOf" srcId="{9E411763-1520-497F-B2B5-81851C07FDBF}" destId="{3123A9FA-1C7D-4150-923E-2A49E20DC2D5}" srcOrd="0" destOrd="0" presId="urn:microsoft.com/office/officeart/2009/3/layout/StepUpProcess"/>
    <dgm:cxn modelId="{AB752CD4-FAE2-494C-9916-C582F4C2DB32}" srcId="{8489428D-DFC6-4928-AB67-3C8DA4B2725B}" destId="{9E411763-1520-497F-B2B5-81851C07FDBF}" srcOrd="3" destOrd="0" parTransId="{B911840B-41F8-4EF8-85A4-C5463B16E9C7}" sibTransId="{49A4E1C7-925D-4FED-944B-39813EEE5F48}"/>
    <dgm:cxn modelId="{BADB6BDB-65B5-4382-9049-11F94B2B38D3}" type="presOf" srcId="{8489428D-DFC6-4928-AB67-3C8DA4B2725B}" destId="{ACAB0EC4-EBB2-435A-B5F6-706C77716645}" srcOrd="0" destOrd="0" presId="urn:microsoft.com/office/officeart/2009/3/layout/StepUpProcess"/>
    <dgm:cxn modelId="{B8A532E8-D8DD-43FD-8DA0-F1A497A390E8}" type="presOf" srcId="{AEDA0CCD-F8DF-4B90-9DBF-A88FCEC41A27}" destId="{5BA2C7F9-5911-4837-9532-FB30959312BB}" srcOrd="0" destOrd="0" presId="urn:microsoft.com/office/officeart/2009/3/layout/StepUpProcess"/>
    <dgm:cxn modelId="{D0FF1BE8-8DBF-4D9C-8169-31CB57E33FFE}" type="presParOf" srcId="{ACAB0EC4-EBB2-435A-B5F6-706C77716645}" destId="{BF63BF90-DB42-4EA4-89AF-40C1144F25C1}" srcOrd="0" destOrd="0" presId="urn:microsoft.com/office/officeart/2009/3/layout/StepUpProcess"/>
    <dgm:cxn modelId="{DD1FE88A-A6D8-4437-BD02-F8C70B1629AD}" type="presParOf" srcId="{BF63BF90-DB42-4EA4-89AF-40C1144F25C1}" destId="{DE7CE5E2-E540-4972-A9E8-1C63C4B3AB96}" srcOrd="0" destOrd="0" presId="urn:microsoft.com/office/officeart/2009/3/layout/StepUpProcess"/>
    <dgm:cxn modelId="{D9852F9A-F1EF-4C2E-B5B2-0EA01438A1B6}" type="presParOf" srcId="{BF63BF90-DB42-4EA4-89AF-40C1144F25C1}" destId="{4C169BFE-6E19-4FC5-8AA7-BB7590EC40FC}" srcOrd="1" destOrd="0" presId="urn:microsoft.com/office/officeart/2009/3/layout/StepUpProcess"/>
    <dgm:cxn modelId="{2E4205F4-6BCF-4B3B-8F8F-570EE1993FDD}" type="presParOf" srcId="{BF63BF90-DB42-4EA4-89AF-40C1144F25C1}" destId="{E606A838-8C4D-4EB9-A755-FCD211598B14}" srcOrd="2" destOrd="0" presId="urn:microsoft.com/office/officeart/2009/3/layout/StepUpProcess"/>
    <dgm:cxn modelId="{B380CBD1-DE01-44FF-9497-D8AD6DA82428}" type="presParOf" srcId="{ACAB0EC4-EBB2-435A-B5F6-706C77716645}" destId="{3CD7B200-2B9D-43D2-8EEC-DBCE8253894F}" srcOrd="1" destOrd="0" presId="urn:microsoft.com/office/officeart/2009/3/layout/StepUpProcess"/>
    <dgm:cxn modelId="{4C6F2C89-7A6B-44E7-A445-B2D1E5746CA8}" type="presParOf" srcId="{3CD7B200-2B9D-43D2-8EEC-DBCE8253894F}" destId="{D1BCBCFB-A69E-4AAF-A77F-5437B9A3F7D2}" srcOrd="0" destOrd="0" presId="urn:microsoft.com/office/officeart/2009/3/layout/StepUpProcess"/>
    <dgm:cxn modelId="{0B507953-F39C-486F-9ADF-6104196333E1}" type="presParOf" srcId="{ACAB0EC4-EBB2-435A-B5F6-706C77716645}" destId="{E9117B68-CD69-403E-A06F-9CE5F1E49761}" srcOrd="2" destOrd="0" presId="urn:microsoft.com/office/officeart/2009/3/layout/StepUpProcess"/>
    <dgm:cxn modelId="{574C95E0-0805-4679-A8DD-362D4147E320}" type="presParOf" srcId="{E9117B68-CD69-403E-A06F-9CE5F1E49761}" destId="{B9A06D1E-82AB-471B-BE14-0F2580484B1B}" srcOrd="0" destOrd="0" presId="urn:microsoft.com/office/officeart/2009/3/layout/StepUpProcess"/>
    <dgm:cxn modelId="{1238D51A-1C77-4E1B-A210-B313A282A405}" type="presParOf" srcId="{E9117B68-CD69-403E-A06F-9CE5F1E49761}" destId="{5BA2C7F9-5911-4837-9532-FB30959312BB}" srcOrd="1" destOrd="0" presId="urn:microsoft.com/office/officeart/2009/3/layout/StepUpProcess"/>
    <dgm:cxn modelId="{C0C5F107-4C45-4315-91F5-C52EFB8A42A1}" type="presParOf" srcId="{E9117B68-CD69-403E-A06F-9CE5F1E49761}" destId="{E0AB6734-9D5F-4812-920A-97698C9000C1}" srcOrd="2" destOrd="0" presId="urn:microsoft.com/office/officeart/2009/3/layout/StepUpProcess"/>
    <dgm:cxn modelId="{4EC012ED-5FAA-4378-87A3-4A1C14150675}" type="presParOf" srcId="{ACAB0EC4-EBB2-435A-B5F6-706C77716645}" destId="{8DAD37B7-FA9C-4252-B3D9-05B030AE13C2}" srcOrd="3" destOrd="0" presId="urn:microsoft.com/office/officeart/2009/3/layout/StepUpProcess"/>
    <dgm:cxn modelId="{4BFBA439-5901-4E23-BF60-98D91A18F3A9}" type="presParOf" srcId="{8DAD37B7-FA9C-4252-B3D9-05B030AE13C2}" destId="{F0768E6E-77AF-474B-8EB2-2803AD6A9636}" srcOrd="0" destOrd="0" presId="urn:microsoft.com/office/officeart/2009/3/layout/StepUpProcess"/>
    <dgm:cxn modelId="{EE7C67B6-068A-414D-9805-7D9F817F3C3E}" type="presParOf" srcId="{ACAB0EC4-EBB2-435A-B5F6-706C77716645}" destId="{8FC68641-CFFF-4F5E-9CF4-FC22690337F8}" srcOrd="4" destOrd="0" presId="urn:microsoft.com/office/officeart/2009/3/layout/StepUpProcess"/>
    <dgm:cxn modelId="{123E66F0-7106-409B-B03E-43E4088FAC3C}" type="presParOf" srcId="{8FC68641-CFFF-4F5E-9CF4-FC22690337F8}" destId="{9246AA66-4580-41E0-BA82-0579822AC0A5}" srcOrd="0" destOrd="0" presId="urn:microsoft.com/office/officeart/2009/3/layout/StepUpProcess"/>
    <dgm:cxn modelId="{2D72BD29-2FB6-4240-AB98-3FEBD1CA163D}" type="presParOf" srcId="{8FC68641-CFFF-4F5E-9CF4-FC22690337F8}" destId="{FDAADE92-653B-48DA-95D1-2E3F68B80F14}" srcOrd="1" destOrd="0" presId="urn:microsoft.com/office/officeart/2009/3/layout/StepUpProcess"/>
    <dgm:cxn modelId="{86046BB6-BCB7-4275-A077-08DD693A86C6}" type="presParOf" srcId="{8FC68641-CFFF-4F5E-9CF4-FC22690337F8}" destId="{967D6E9A-AE73-4364-9F5E-6C4B67EBBE8B}" srcOrd="2" destOrd="0" presId="urn:microsoft.com/office/officeart/2009/3/layout/StepUpProcess"/>
    <dgm:cxn modelId="{733616A7-4F5B-49E0-9A2F-30E5958CF87D}" type="presParOf" srcId="{ACAB0EC4-EBB2-435A-B5F6-706C77716645}" destId="{BEE3FAE0-42E3-4729-BC29-D6D2452626BB}" srcOrd="5" destOrd="0" presId="urn:microsoft.com/office/officeart/2009/3/layout/StepUpProcess"/>
    <dgm:cxn modelId="{F6D47D27-1B6C-4AB0-9DEA-639C4A7EC895}" type="presParOf" srcId="{BEE3FAE0-42E3-4729-BC29-D6D2452626BB}" destId="{CA286CC1-69A2-4D23-973A-C27E0BD9C0D0}" srcOrd="0" destOrd="0" presId="urn:microsoft.com/office/officeart/2009/3/layout/StepUpProcess"/>
    <dgm:cxn modelId="{0F8BB355-D60B-4A6E-B903-3B0337D7A2D9}" type="presParOf" srcId="{ACAB0EC4-EBB2-435A-B5F6-706C77716645}" destId="{E6E60A66-86F6-4B3F-B104-8C5052A1B818}" srcOrd="6" destOrd="0" presId="urn:microsoft.com/office/officeart/2009/3/layout/StepUpProcess"/>
    <dgm:cxn modelId="{131BC5FF-845F-4C2A-9262-BFCB5C245752}" type="presParOf" srcId="{E6E60A66-86F6-4B3F-B104-8C5052A1B818}" destId="{436AD0D6-C68F-4C06-AF3F-16564407EE4E}" srcOrd="0" destOrd="0" presId="urn:microsoft.com/office/officeart/2009/3/layout/StepUpProcess"/>
    <dgm:cxn modelId="{78A9483A-2F77-43B7-989D-18EB46E5FDE6}" type="presParOf" srcId="{E6E60A66-86F6-4B3F-B104-8C5052A1B818}" destId="{3123A9FA-1C7D-4150-923E-2A49E20DC2D5}" srcOrd="1" destOrd="0" presId="urn:microsoft.com/office/officeart/2009/3/layout/StepUpProcess"/>
    <dgm:cxn modelId="{9E918243-7DCB-4E29-A2FB-297F698A1462}" type="presParOf" srcId="{E6E60A66-86F6-4B3F-B104-8C5052A1B818}" destId="{16241411-17C0-4BC6-B0E4-029E156EB5E1}" srcOrd="2" destOrd="0" presId="urn:microsoft.com/office/officeart/2009/3/layout/StepUpProcess"/>
    <dgm:cxn modelId="{67C9AF33-377D-4032-B6B7-35E740F7147F}" type="presParOf" srcId="{ACAB0EC4-EBB2-435A-B5F6-706C77716645}" destId="{21715275-DD79-4217-870B-328380476371}" srcOrd="7" destOrd="0" presId="urn:microsoft.com/office/officeart/2009/3/layout/StepUpProcess"/>
    <dgm:cxn modelId="{1CF270A9-B6E6-411C-B7BE-545889F6CC42}" type="presParOf" srcId="{21715275-DD79-4217-870B-328380476371}" destId="{F3D46DE1-8B22-440D-8F16-E6B5C2DC0D1C}" srcOrd="0" destOrd="0" presId="urn:microsoft.com/office/officeart/2009/3/layout/StepUpProcess"/>
    <dgm:cxn modelId="{4506233F-F6E4-4DEE-8899-69E5AFB2FCD4}" type="presParOf" srcId="{ACAB0EC4-EBB2-435A-B5F6-706C77716645}" destId="{108E3972-CEB4-417E-A356-E6461E69AC15}" srcOrd="8" destOrd="0" presId="urn:microsoft.com/office/officeart/2009/3/layout/StepUpProcess"/>
    <dgm:cxn modelId="{43DE1F18-EE7D-46B5-9CAF-943E73265B26}" type="presParOf" srcId="{108E3972-CEB4-417E-A356-E6461E69AC15}" destId="{3F8073E4-82FB-4A8F-9B43-20A9AE8101F0}" srcOrd="0" destOrd="0" presId="urn:microsoft.com/office/officeart/2009/3/layout/StepUpProcess"/>
    <dgm:cxn modelId="{7CB9122C-78C3-4C28-B8BD-0D7A154E8B80}" type="presParOf" srcId="{108E3972-CEB4-417E-A356-E6461E69AC15}" destId="{A89B4C0D-09E2-433D-8BE9-483246C99CF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957098-2C8B-4903-BE06-FD62616B97E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sv-SE"/>
        </a:p>
      </dgm:t>
    </dgm:pt>
    <dgm:pt modelId="{3F06ABDD-F293-44C4-A9C3-EECF2A94C48B}">
      <dgm:prSet phldrT="[Text]" custT="1"/>
      <dgm:spPr>
        <a:solidFill>
          <a:schemeClr val="accent6">
            <a:lumMod val="60000"/>
            <a:lumOff val="40000"/>
          </a:schemeClr>
        </a:solidFill>
      </dgm:spPr>
      <dgm:t>
        <a:bodyPr/>
        <a:lstStyle/>
        <a:p>
          <a:pPr algn="ctr"/>
          <a:r>
            <a:rPr lang="sv-SE" sz="900" dirty="0">
              <a:solidFill>
                <a:schemeClr val="tx1"/>
              </a:solidFill>
            </a:rPr>
            <a:t>Systematiskt</a:t>
          </a:r>
          <a:r>
            <a:rPr lang="sv-SE" sz="1000" dirty="0">
              <a:solidFill>
                <a:schemeClr val="tx1"/>
              </a:solidFill>
            </a:rPr>
            <a:t> </a:t>
          </a:r>
          <a:r>
            <a:rPr lang="sv-SE" sz="900" dirty="0">
              <a:solidFill>
                <a:schemeClr val="tx1"/>
              </a:solidFill>
            </a:rPr>
            <a:t>kvalitetsarbete</a:t>
          </a:r>
          <a:r>
            <a:rPr lang="sv-SE" sz="1000" dirty="0">
              <a:solidFill>
                <a:schemeClr val="tx1"/>
              </a:solidFill>
            </a:rPr>
            <a:t> </a:t>
          </a:r>
        </a:p>
      </dgm:t>
    </dgm:pt>
    <dgm:pt modelId="{3FFAAB84-F2F9-416D-A428-5A001C2E27A6}" type="parTrans" cxnId="{3C133DD7-F093-44D4-AACE-5BF5C0E503BF}">
      <dgm:prSet/>
      <dgm:spPr/>
      <dgm:t>
        <a:bodyPr/>
        <a:lstStyle/>
        <a:p>
          <a:pPr algn="ctr"/>
          <a:endParaRPr lang="sv-SE" sz="2000"/>
        </a:p>
      </dgm:t>
    </dgm:pt>
    <dgm:pt modelId="{48996002-7FA3-4630-9173-2300BF0DC9E3}" type="sibTrans" cxnId="{3C133DD7-F093-44D4-AACE-5BF5C0E503BF}">
      <dgm:prSet/>
      <dgm:spPr/>
      <dgm:t>
        <a:bodyPr/>
        <a:lstStyle/>
        <a:p>
          <a:pPr algn="ctr"/>
          <a:endParaRPr lang="sv-SE" sz="2000"/>
        </a:p>
      </dgm:t>
    </dgm:pt>
    <dgm:pt modelId="{1A4AC684-3652-4C6B-83D7-DB6A10F73049}">
      <dgm:prSet phldrT="[Text]" custT="1"/>
      <dgm:spPr>
        <a:solidFill>
          <a:srgbClr val="6B91CF"/>
        </a:solidFill>
      </dgm:spPr>
      <dgm:t>
        <a:bodyPr/>
        <a:lstStyle/>
        <a:p>
          <a:pPr algn="ctr"/>
          <a:r>
            <a:rPr lang="sv-SE" sz="900" dirty="0">
              <a:solidFill>
                <a:schemeClr val="tx1"/>
              </a:solidFill>
            </a:rPr>
            <a:t>Synpunkter och klagomål                </a:t>
          </a:r>
        </a:p>
      </dgm:t>
    </dgm:pt>
    <dgm:pt modelId="{B992938E-581A-4156-A8CD-5A22A6C06BE2}" type="parTrans" cxnId="{EA68E53A-84F2-49E2-BA7E-8332D81FC48C}">
      <dgm:prSet/>
      <dgm:spPr/>
      <dgm:t>
        <a:bodyPr/>
        <a:lstStyle/>
        <a:p>
          <a:pPr algn="ctr"/>
          <a:endParaRPr lang="sv-SE" sz="2000"/>
        </a:p>
      </dgm:t>
    </dgm:pt>
    <dgm:pt modelId="{000B309C-5073-46C6-866B-E12B15A19852}" type="sibTrans" cxnId="{EA68E53A-84F2-49E2-BA7E-8332D81FC48C}">
      <dgm:prSet/>
      <dgm:spPr/>
      <dgm:t>
        <a:bodyPr/>
        <a:lstStyle/>
        <a:p>
          <a:pPr algn="ctr"/>
          <a:endParaRPr lang="sv-SE" sz="2000"/>
        </a:p>
      </dgm:t>
    </dgm:pt>
    <dgm:pt modelId="{A537E61E-CA3F-448A-B559-0A48AF57422A}">
      <dgm:prSet phldrT="[Text]" custT="1"/>
      <dgm:spPr>
        <a:solidFill>
          <a:srgbClr val="ED8137"/>
        </a:solidFill>
      </dgm:spPr>
      <dgm:t>
        <a:bodyPr/>
        <a:lstStyle/>
        <a:p>
          <a:pPr algn="ctr"/>
          <a:r>
            <a:rPr lang="sv-SE" sz="900" dirty="0">
              <a:solidFill>
                <a:schemeClr val="tx1"/>
              </a:solidFill>
            </a:rPr>
            <a:t>Avvikelser</a:t>
          </a:r>
          <a:endParaRPr lang="sv-SE" sz="1050" dirty="0">
            <a:solidFill>
              <a:schemeClr val="tx1"/>
            </a:solidFill>
          </a:endParaRPr>
        </a:p>
      </dgm:t>
    </dgm:pt>
    <dgm:pt modelId="{7F7C8CDA-A426-4F39-8A72-F7D29C569C9F}" type="parTrans" cxnId="{25E68EE1-24C7-4E59-81CB-51A4528037F2}">
      <dgm:prSet/>
      <dgm:spPr/>
      <dgm:t>
        <a:bodyPr/>
        <a:lstStyle/>
        <a:p>
          <a:pPr algn="ctr"/>
          <a:endParaRPr lang="sv-SE" sz="2000"/>
        </a:p>
      </dgm:t>
    </dgm:pt>
    <dgm:pt modelId="{982356E4-3230-415E-9553-DF419360897B}" type="sibTrans" cxnId="{25E68EE1-24C7-4E59-81CB-51A4528037F2}">
      <dgm:prSet/>
      <dgm:spPr/>
      <dgm:t>
        <a:bodyPr/>
        <a:lstStyle/>
        <a:p>
          <a:pPr algn="ctr"/>
          <a:endParaRPr lang="sv-SE" sz="2000"/>
        </a:p>
      </dgm:t>
    </dgm:pt>
    <dgm:pt modelId="{F26D8612-D981-4230-A6D9-5620AEE063B1}">
      <dgm:prSet phldrT="[Text]" custT="1"/>
      <dgm:spPr>
        <a:solidFill>
          <a:schemeClr val="accent4">
            <a:lumMod val="60000"/>
            <a:lumOff val="40000"/>
          </a:schemeClr>
        </a:solidFill>
      </dgm:spPr>
      <dgm:t>
        <a:bodyPr/>
        <a:lstStyle/>
        <a:p>
          <a:pPr algn="ctr"/>
          <a:r>
            <a:rPr lang="sv-SE" sz="900" dirty="0">
              <a:solidFill>
                <a:schemeClr val="tx1"/>
              </a:solidFill>
            </a:rPr>
            <a:t>Riskanalys</a:t>
          </a:r>
          <a:r>
            <a:rPr lang="sv-SE" sz="1100" dirty="0">
              <a:solidFill>
                <a:schemeClr val="tx1"/>
              </a:solidFill>
            </a:rPr>
            <a:t> </a:t>
          </a:r>
        </a:p>
      </dgm:t>
    </dgm:pt>
    <dgm:pt modelId="{2F666704-9E1F-4D0D-8161-93710455E082}" type="parTrans" cxnId="{1B51C485-B1FD-4A66-BA26-6E7031C454AC}">
      <dgm:prSet/>
      <dgm:spPr/>
      <dgm:t>
        <a:bodyPr/>
        <a:lstStyle/>
        <a:p>
          <a:pPr algn="ctr"/>
          <a:endParaRPr lang="sv-SE" sz="2000"/>
        </a:p>
      </dgm:t>
    </dgm:pt>
    <dgm:pt modelId="{E09982C0-96E7-4BA2-9FF6-E61AA15DADD3}" type="sibTrans" cxnId="{1B51C485-B1FD-4A66-BA26-6E7031C454AC}">
      <dgm:prSet/>
      <dgm:spPr/>
      <dgm:t>
        <a:bodyPr/>
        <a:lstStyle/>
        <a:p>
          <a:pPr algn="ctr"/>
          <a:endParaRPr lang="sv-SE" sz="2000"/>
        </a:p>
      </dgm:t>
    </dgm:pt>
    <dgm:pt modelId="{6D7D7636-CD6C-4CAD-A05C-E018A5B47454}">
      <dgm:prSet phldrT="[Text]" custT="1"/>
      <dgm:spPr>
        <a:solidFill>
          <a:srgbClr val="64A469"/>
        </a:solidFill>
      </dgm:spPr>
      <dgm:t>
        <a:bodyPr/>
        <a:lstStyle/>
        <a:p>
          <a:pPr algn="ctr"/>
          <a:r>
            <a:rPr lang="sv-SE" sz="900" dirty="0">
              <a:solidFill>
                <a:schemeClr val="tx1"/>
              </a:solidFill>
            </a:rPr>
            <a:t>Processer och rutiner </a:t>
          </a:r>
        </a:p>
      </dgm:t>
    </dgm:pt>
    <dgm:pt modelId="{3080A723-6140-4EE3-9B01-E6205A464FFC}" type="parTrans" cxnId="{881D24CE-5DBB-4EF9-8AD1-61E2C597EFF8}">
      <dgm:prSet/>
      <dgm:spPr/>
      <dgm:t>
        <a:bodyPr/>
        <a:lstStyle/>
        <a:p>
          <a:pPr algn="ctr"/>
          <a:endParaRPr lang="sv-SE" sz="2000"/>
        </a:p>
      </dgm:t>
    </dgm:pt>
    <dgm:pt modelId="{7AD5DC65-C6B0-48A3-92D6-3FE4C21B9A9A}" type="sibTrans" cxnId="{881D24CE-5DBB-4EF9-8AD1-61E2C597EFF8}">
      <dgm:prSet/>
      <dgm:spPr/>
      <dgm:t>
        <a:bodyPr/>
        <a:lstStyle/>
        <a:p>
          <a:pPr algn="ctr"/>
          <a:endParaRPr lang="sv-SE" sz="2000"/>
        </a:p>
      </dgm:t>
    </dgm:pt>
    <dgm:pt modelId="{69C915EF-9687-4CA2-85FA-56964F72BD2D}">
      <dgm:prSet custT="1"/>
      <dgm:spPr>
        <a:solidFill>
          <a:schemeClr val="tx2">
            <a:lumMod val="60000"/>
            <a:lumOff val="40000"/>
          </a:schemeClr>
        </a:solidFill>
      </dgm:spPr>
      <dgm:t>
        <a:bodyPr/>
        <a:lstStyle/>
        <a:p>
          <a:pPr algn="ctr"/>
          <a:r>
            <a:rPr lang="sv-SE" sz="900" dirty="0">
              <a:solidFill>
                <a:schemeClr val="tx1"/>
              </a:solidFill>
            </a:rPr>
            <a:t>Egen-kontroll</a:t>
          </a:r>
          <a:r>
            <a:rPr lang="sv-SE" sz="1600" dirty="0">
              <a:solidFill>
                <a:schemeClr val="tx1"/>
              </a:solidFill>
            </a:rPr>
            <a:t> </a:t>
          </a:r>
        </a:p>
      </dgm:t>
    </dgm:pt>
    <dgm:pt modelId="{6CB88AF5-8CF6-4C9E-BEDB-294E4641F08A}" type="parTrans" cxnId="{A0DBFA8D-99DE-4FA1-B0A4-CB53E654D6C8}">
      <dgm:prSet/>
      <dgm:spPr/>
      <dgm:t>
        <a:bodyPr/>
        <a:lstStyle/>
        <a:p>
          <a:pPr algn="ctr"/>
          <a:endParaRPr lang="sv-SE" sz="2000"/>
        </a:p>
      </dgm:t>
    </dgm:pt>
    <dgm:pt modelId="{2A0D1041-F8B9-4F02-A096-AE04864220C8}" type="sibTrans" cxnId="{A0DBFA8D-99DE-4FA1-B0A4-CB53E654D6C8}">
      <dgm:prSet/>
      <dgm:spPr/>
      <dgm:t>
        <a:bodyPr/>
        <a:lstStyle/>
        <a:p>
          <a:pPr algn="ctr"/>
          <a:endParaRPr lang="sv-SE" sz="2000"/>
        </a:p>
      </dgm:t>
    </dgm:pt>
    <dgm:pt modelId="{806EF815-C544-4B1A-ABFC-003C9E14313D}" type="pres">
      <dgm:prSet presAssocID="{F7957098-2C8B-4903-BE06-FD62616B97EE}" presName="Name0" presStyleCnt="0">
        <dgm:presLayoutVars>
          <dgm:chMax val="1"/>
          <dgm:dir/>
          <dgm:animLvl val="ctr"/>
          <dgm:resizeHandles val="exact"/>
        </dgm:presLayoutVars>
      </dgm:prSet>
      <dgm:spPr/>
    </dgm:pt>
    <dgm:pt modelId="{8F5A80BB-CD21-4EA9-8A41-5E459CD24858}" type="pres">
      <dgm:prSet presAssocID="{3F06ABDD-F293-44C4-A9C3-EECF2A94C48B}" presName="centerShape" presStyleLbl="node0" presStyleIdx="0" presStyleCnt="1" custScaleX="104790" custScaleY="104076"/>
      <dgm:spPr/>
    </dgm:pt>
    <dgm:pt modelId="{B7D8B065-1A31-497C-A314-690276095996}" type="pres">
      <dgm:prSet presAssocID="{1A4AC684-3652-4C6B-83D7-DB6A10F73049}" presName="node" presStyleLbl="node1" presStyleIdx="0" presStyleCnt="5" custScaleX="113194" custScaleY="105123">
        <dgm:presLayoutVars>
          <dgm:bulletEnabled val="1"/>
        </dgm:presLayoutVars>
      </dgm:prSet>
      <dgm:spPr/>
    </dgm:pt>
    <dgm:pt modelId="{FF97856F-3E13-44D1-8152-B6163BB32811}" type="pres">
      <dgm:prSet presAssocID="{1A4AC684-3652-4C6B-83D7-DB6A10F73049}" presName="dummy" presStyleCnt="0"/>
      <dgm:spPr/>
    </dgm:pt>
    <dgm:pt modelId="{CD0EAAB5-AF3F-450D-BF40-CF35E4298F63}" type="pres">
      <dgm:prSet presAssocID="{000B309C-5073-46C6-866B-E12B15A19852}" presName="sibTrans" presStyleLbl="sibTrans2D1" presStyleIdx="0" presStyleCnt="5"/>
      <dgm:spPr/>
    </dgm:pt>
    <dgm:pt modelId="{5ED1F14F-3ED8-4C04-8B8D-1B3FA4BD8AD5}" type="pres">
      <dgm:prSet presAssocID="{A537E61E-CA3F-448A-B559-0A48AF57422A}" presName="node" presStyleLbl="node1" presStyleIdx="1" presStyleCnt="5">
        <dgm:presLayoutVars>
          <dgm:bulletEnabled val="1"/>
        </dgm:presLayoutVars>
      </dgm:prSet>
      <dgm:spPr/>
    </dgm:pt>
    <dgm:pt modelId="{A523BD0C-F41A-43C7-BDFE-04501E5A6A5B}" type="pres">
      <dgm:prSet presAssocID="{A537E61E-CA3F-448A-B559-0A48AF57422A}" presName="dummy" presStyleCnt="0"/>
      <dgm:spPr/>
    </dgm:pt>
    <dgm:pt modelId="{16C67902-56DD-4622-BB84-2DF7DD797F98}" type="pres">
      <dgm:prSet presAssocID="{982356E4-3230-415E-9553-DF419360897B}" presName="sibTrans" presStyleLbl="sibTrans2D1" presStyleIdx="1" presStyleCnt="5"/>
      <dgm:spPr/>
    </dgm:pt>
    <dgm:pt modelId="{3F05B728-A263-4791-8CDB-90693FEBF1D4}" type="pres">
      <dgm:prSet presAssocID="{F26D8612-D981-4230-A6D9-5620AEE063B1}" presName="node" presStyleLbl="node1" presStyleIdx="2" presStyleCnt="5" custScaleX="108922" custScaleY="99938">
        <dgm:presLayoutVars>
          <dgm:bulletEnabled val="1"/>
        </dgm:presLayoutVars>
      </dgm:prSet>
      <dgm:spPr/>
    </dgm:pt>
    <dgm:pt modelId="{B7CF45CB-576B-416A-89D8-B9DC8A7E6AFE}" type="pres">
      <dgm:prSet presAssocID="{F26D8612-D981-4230-A6D9-5620AEE063B1}" presName="dummy" presStyleCnt="0"/>
      <dgm:spPr/>
    </dgm:pt>
    <dgm:pt modelId="{8F257995-5AD6-4638-A512-0481288C58C1}" type="pres">
      <dgm:prSet presAssocID="{E09982C0-96E7-4BA2-9FF6-E61AA15DADD3}" presName="sibTrans" presStyleLbl="sibTrans2D1" presStyleIdx="2" presStyleCnt="5"/>
      <dgm:spPr/>
    </dgm:pt>
    <dgm:pt modelId="{2E6956BA-8378-4E33-86B2-D6EA5CBDAB17}" type="pres">
      <dgm:prSet presAssocID="{69C915EF-9687-4CA2-85FA-56964F72BD2D}" presName="node" presStyleLbl="node1" presStyleIdx="3" presStyleCnt="5">
        <dgm:presLayoutVars>
          <dgm:bulletEnabled val="1"/>
        </dgm:presLayoutVars>
      </dgm:prSet>
      <dgm:spPr/>
    </dgm:pt>
    <dgm:pt modelId="{48635CA5-5635-4DF0-8BE1-3DB2964C81D8}" type="pres">
      <dgm:prSet presAssocID="{69C915EF-9687-4CA2-85FA-56964F72BD2D}" presName="dummy" presStyleCnt="0"/>
      <dgm:spPr/>
    </dgm:pt>
    <dgm:pt modelId="{732D2095-EB61-488E-B94C-2157CD97BEB3}" type="pres">
      <dgm:prSet presAssocID="{2A0D1041-F8B9-4F02-A096-AE04864220C8}" presName="sibTrans" presStyleLbl="sibTrans2D1" presStyleIdx="3" presStyleCnt="5"/>
      <dgm:spPr/>
    </dgm:pt>
    <dgm:pt modelId="{0E1CE9F7-18A0-4395-A75A-4C79CA68FABF}" type="pres">
      <dgm:prSet presAssocID="{6D7D7636-CD6C-4CAD-A05C-E018A5B47454}" presName="node" presStyleLbl="node1" presStyleIdx="4" presStyleCnt="5">
        <dgm:presLayoutVars>
          <dgm:bulletEnabled val="1"/>
        </dgm:presLayoutVars>
      </dgm:prSet>
      <dgm:spPr/>
    </dgm:pt>
    <dgm:pt modelId="{C6AEFC2D-AC9D-4CC2-94DD-944B8A570594}" type="pres">
      <dgm:prSet presAssocID="{6D7D7636-CD6C-4CAD-A05C-E018A5B47454}" presName="dummy" presStyleCnt="0"/>
      <dgm:spPr/>
    </dgm:pt>
    <dgm:pt modelId="{69A5DC59-9BB6-494D-9E70-AE4B2C28241C}" type="pres">
      <dgm:prSet presAssocID="{7AD5DC65-C6B0-48A3-92D6-3FE4C21B9A9A}" presName="sibTrans" presStyleLbl="sibTrans2D1" presStyleIdx="4" presStyleCnt="5"/>
      <dgm:spPr/>
    </dgm:pt>
  </dgm:ptLst>
  <dgm:cxnLst>
    <dgm:cxn modelId="{C99ADD03-7F7B-4D7A-A11A-C2686DB6C560}" type="presOf" srcId="{982356E4-3230-415E-9553-DF419360897B}" destId="{16C67902-56DD-4622-BB84-2DF7DD797F98}" srcOrd="0" destOrd="0" presId="urn:microsoft.com/office/officeart/2005/8/layout/radial6"/>
    <dgm:cxn modelId="{B27A4106-C22B-4092-ACCE-E457FCA7E0CF}" type="presOf" srcId="{F26D8612-D981-4230-A6D9-5620AEE063B1}" destId="{3F05B728-A263-4791-8CDB-90693FEBF1D4}" srcOrd="0" destOrd="0" presId="urn:microsoft.com/office/officeart/2005/8/layout/radial6"/>
    <dgm:cxn modelId="{B3324922-FBC3-4507-9B08-154D429986D9}" type="presOf" srcId="{6D7D7636-CD6C-4CAD-A05C-E018A5B47454}" destId="{0E1CE9F7-18A0-4395-A75A-4C79CA68FABF}" srcOrd="0" destOrd="0" presId="urn:microsoft.com/office/officeart/2005/8/layout/radial6"/>
    <dgm:cxn modelId="{8AAA0D2C-48EF-4B40-8285-D3C3BB36A76B}" type="presOf" srcId="{A537E61E-CA3F-448A-B559-0A48AF57422A}" destId="{5ED1F14F-3ED8-4C04-8B8D-1B3FA4BD8AD5}" srcOrd="0" destOrd="0" presId="urn:microsoft.com/office/officeart/2005/8/layout/radial6"/>
    <dgm:cxn modelId="{EA68E53A-84F2-49E2-BA7E-8332D81FC48C}" srcId="{3F06ABDD-F293-44C4-A9C3-EECF2A94C48B}" destId="{1A4AC684-3652-4C6B-83D7-DB6A10F73049}" srcOrd="0" destOrd="0" parTransId="{B992938E-581A-4156-A8CD-5A22A6C06BE2}" sibTransId="{000B309C-5073-46C6-866B-E12B15A19852}"/>
    <dgm:cxn modelId="{A013653D-C5FF-4BAE-81F5-B54BED1A2DC9}" type="presOf" srcId="{2A0D1041-F8B9-4F02-A096-AE04864220C8}" destId="{732D2095-EB61-488E-B94C-2157CD97BEB3}" srcOrd="0" destOrd="0" presId="urn:microsoft.com/office/officeart/2005/8/layout/radial6"/>
    <dgm:cxn modelId="{74487664-3AF8-4CD9-81FF-30F426617242}" type="presOf" srcId="{000B309C-5073-46C6-866B-E12B15A19852}" destId="{CD0EAAB5-AF3F-450D-BF40-CF35E4298F63}" srcOrd="0" destOrd="0" presId="urn:microsoft.com/office/officeart/2005/8/layout/radial6"/>
    <dgm:cxn modelId="{1B51C485-B1FD-4A66-BA26-6E7031C454AC}" srcId="{3F06ABDD-F293-44C4-A9C3-EECF2A94C48B}" destId="{F26D8612-D981-4230-A6D9-5620AEE063B1}" srcOrd="2" destOrd="0" parTransId="{2F666704-9E1F-4D0D-8161-93710455E082}" sibTransId="{E09982C0-96E7-4BA2-9FF6-E61AA15DADD3}"/>
    <dgm:cxn modelId="{4F0E508B-71A4-429F-A650-264EB7C63740}" type="presOf" srcId="{1A4AC684-3652-4C6B-83D7-DB6A10F73049}" destId="{B7D8B065-1A31-497C-A314-690276095996}" srcOrd="0" destOrd="0" presId="urn:microsoft.com/office/officeart/2005/8/layout/radial6"/>
    <dgm:cxn modelId="{3094A88B-CD6E-46D4-9DBB-56622D38B902}" type="presOf" srcId="{69C915EF-9687-4CA2-85FA-56964F72BD2D}" destId="{2E6956BA-8378-4E33-86B2-D6EA5CBDAB17}" srcOrd="0" destOrd="0" presId="urn:microsoft.com/office/officeart/2005/8/layout/radial6"/>
    <dgm:cxn modelId="{A0DBFA8D-99DE-4FA1-B0A4-CB53E654D6C8}" srcId="{3F06ABDD-F293-44C4-A9C3-EECF2A94C48B}" destId="{69C915EF-9687-4CA2-85FA-56964F72BD2D}" srcOrd="3" destOrd="0" parTransId="{6CB88AF5-8CF6-4C9E-BEDB-294E4641F08A}" sibTransId="{2A0D1041-F8B9-4F02-A096-AE04864220C8}"/>
    <dgm:cxn modelId="{86757094-7140-46FC-BB3B-159670D2AE2B}" type="presOf" srcId="{3F06ABDD-F293-44C4-A9C3-EECF2A94C48B}" destId="{8F5A80BB-CD21-4EA9-8A41-5E459CD24858}" srcOrd="0" destOrd="0" presId="urn:microsoft.com/office/officeart/2005/8/layout/radial6"/>
    <dgm:cxn modelId="{D95913B7-EF24-47FD-B5F3-80E37948FA0C}" type="presOf" srcId="{F7957098-2C8B-4903-BE06-FD62616B97EE}" destId="{806EF815-C544-4B1A-ABFC-003C9E14313D}" srcOrd="0" destOrd="0" presId="urn:microsoft.com/office/officeart/2005/8/layout/radial6"/>
    <dgm:cxn modelId="{E22278C0-F8C0-4038-924F-CA62EFF3645A}" type="presOf" srcId="{E09982C0-96E7-4BA2-9FF6-E61AA15DADD3}" destId="{8F257995-5AD6-4638-A512-0481288C58C1}" srcOrd="0" destOrd="0" presId="urn:microsoft.com/office/officeart/2005/8/layout/radial6"/>
    <dgm:cxn modelId="{819B13C5-0278-4B07-8EDB-4AF3AFEC4E2D}" type="presOf" srcId="{7AD5DC65-C6B0-48A3-92D6-3FE4C21B9A9A}" destId="{69A5DC59-9BB6-494D-9E70-AE4B2C28241C}" srcOrd="0" destOrd="0" presId="urn:microsoft.com/office/officeart/2005/8/layout/radial6"/>
    <dgm:cxn modelId="{881D24CE-5DBB-4EF9-8AD1-61E2C597EFF8}" srcId="{3F06ABDD-F293-44C4-A9C3-EECF2A94C48B}" destId="{6D7D7636-CD6C-4CAD-A05C-E018A5B47454}" srcOrd="4" destOrd="0" parTransId="{3080A723-6140-4EE3-9B01-E6205A464FFC}" sibTransId="{7AD5DC65-C6B0-48A3-92D6-3FE4C21B9A9A}"/>
    <dgm:cxn modelId="{3C133DD7-F093-44D4-AACE-5BF5C0E503BF}" srcId="{F7957098-2C8B-4903-BE06-FD62616B97EE}" destId="{3F06ABDD-F293-44C4-A9C3-EECF2A94C48B}" srcOrd="0" destOrd="0" parTransId="{3FFAAB84-F2F9-416D-A428-5A001C2E27A6}" sibTransId="{48996002-7FA3-4630-9173-2300BF0DC9E3}"/>
    <dgm:cxn modelId="{25E68EE1-24C7-4E59-81CB-51A4528037F2}" srcId="{3F06ABDD-F293-44C4-A9C3-EECF2A94C48B}" destId="{A537E61E-CA3F-448A-B559-0A48AF57422A}" srcOrd="1" destOrd="0" parTransId="{7F7C8CDA-A426-4F39-8A72-F7D29C569C9F}" sibTransId="{982356E4-3230-415E-9553-DF419360897B}"/>
    <dgm:cxn modelId="{ED30E593-7D03-4A42-ADDC-B18AFBBCD65E}" type="presParOf" srcId="{806EF815-C544-4B1A-ABFC-003C9E14313D}" destId="{8F5A80BB-CD21-4EA9-8A41-5E459CD24858}" srcOrd="0" destOrd="0" presId="urn:microsoft.com/office/officeart/2005/8/layout/radial6"/>
    <dgm:cxn modelId="{97CB33FD-8212-42CE-8DBB-04D371B29F15}" type="presParOf" srcId="{806EF815-C544-4B1A-ABFC-003C9E14313D}" destId="{B7D8B065-1A31-497C-A314-690276095996}" srcOrd="1" destOrd="0" presId="urn:microsoft.com/office/officeart/2005/8/layout/radial6"/>
    <dgm:cxn modelId="{7BC96DE7-A6CC-4378-B00D-2C89D19692E8}" type="presParOf" srcId="{806EF815-C544-4B1A-ABFC-003C9E14313D}" destId="{FF97856F-3E13-44D1-8152-B6163BB32811}" srcOrd="2" destOrd="0" presId="urn:microsoft.com/office/officeart/2005/8/layout/radial6"/>
    <dgm:cxn modelId="{3CBB9785-977E-4CF7-ACCD-2A15561A08DF}" type="presParOf" srcId="{806EF815-C544-4B1A-ABFC-003C9E14313D}" destId="{CD0EAAB5-AF3F-450D-BF40-CF35E4298F63}" srcOrd="3" destOrd="0" presId="urn:microsoft.com/office/officeart/2005/8/layout/radial6"/>
    <dgm:cxn modelId="{528CC909-CF13-46E8-B4EA-FB154AD48991}" type="presParOf" srcId="{806EF815-C544-4B1A-ABFC-003C9E14313D}" destId="{5ED1F14F-3ED8-4C04-8B8D-1B3FA4BD8AD5}" srcOrd="4" destOrd="0" presId="urn:microsoft.com/office/officeart/2005/8/layout/radial6"/>
    <dgm:cxn modelId="{8F55CC43-C4AC-46E6-9295-C1D04958EEE3}" type="presParOf" srcId="{806EF815-C544-4B1A-ABFC-003C9E14313D}" destId="{A523BD0C-F41A-43C7-BDFE-04501E5A6A5B}" srcOrd="5" destOrd="0" presId="urn:microsoft.com/office/officeart/2005/8/layout/radial6"/>
    <dgm:cxn modelId="{11042E79-7B37-476C-9B83-FECCB516224E}" type="presParOf" srcId="{806EF815-C544-4B1A-ABFC-003C9E14313D}" destId="{16C67902-56DD-4622-BB84-2DF7DD797F98}" srcOrd="6" destOrd="0" presId="urn:microsoft.com/office/officeart/2005/8/layout/radial6"/>
    <dgm:cxn modelId="{AE013507-466F-44E4-B8EF-81C983182BD8}" type="presParOf" srcId="{806EF815-C544-4B1A-ABFC-003C9E14313D}" destId="{3F05B728-A263-4791-8CDB-90693FEBF1D4}" srcOrd="7" destOrd="0" presId="urn:microsoft.com/office/officeart/2005/8/layout/radial6"/>
    <dgm:cxn modelId="{19224946-75E6-4747-AC57-C737870CE408}" type="presParOf" srcId="{806EF815-C544-4B1A-ABFC-003C9E14313D}" destId="{B7CF45CB-576B-416A-89D8-B9DC8A7E6AFE}" srcOrd="8" destOrd="0" presId="urn:microsoft.com/office/officeart/2005/8/layout/radial6"/>
    <dgm:cxn modelId="{9873D9BD-FD3B-4F11-8C50-65255B01EC47}" type="presParOf" srcId="{806EF815-C544-4B1A-ABFC-003C9E14313D}" destId="{8F257995-5AD6-4638-A512-0481288C58C1}" srcOrd="9" destOrd="0" presId="urn:microsoft.com/office/officeart/2005/8/layout/radial6"/>
    <dgm:cxn modelId="{EABB43CE-F6FA-429B-9504-B668E4897C3A}" type="presParOf" srcId="{806EF815-C544-4B1A-ABFC-003C9E14313D}" destId="{2E6956BA-8378-4E33-86B2-D6EA5CBDAB17}" srcOrd="10" destOrd="0" presId="urn:microsoft.com/office/officeart/2005/8/layout/radial6"/>
    <dgm:cxn modelId="{0D076E71-8978-403D-98D5-E857851033C7}" type="presParOf" srcId="{806EF815-C544-4B1A-ABFC-003C9E14313D}" destId="{48635CA5-5635-4DF0-8BE1-3DB2964C81D8}" srcOrd="11" destOrd="0" presId="urn:microsoft.com/office/officeart/2005/8/layout/radial6"/>
    <dgm:cxn modelId="{9CE16DD6-8BB3-4645-8619-B37880AA7C93}" type="presParOf" srcId="{806EF815-C544-4B1A-ABFC-003C9E14313D}" destId="{732D2095-EB61-488E-B94C-2157CD97BEB3}" srcOrd="12" destOrd="0" presId="urn:microsoft.com/office/officeart/2005/8/layout/radial6"/>
    <dgm:cxn modelId="{E2386329-DBFE-4C70-A749-612E8C903617}" type="presParOf" srcId="{806EF815-C544-4B1A-ABFC-003C9E14313D}" destId="{0E1CE9F7-18A0-4395-A75A-4C79CA68FABF}" srcOrd="13" destOrd="0" presId="urn:microsoft.com/office/officeart/2005/8/layout/radial6"/>
    <dgm:cxn modelId="{9B891314-7A7B-4135-A1FD-256CEF7F9869}" type="presParOf" srcId="{806EF815-C544-4B1A-ABFC-003C9E14313D}" destId="{C6AEFC2D-AC9D-4CC2-94DD-944B8A570594}" srcOrd="14" destOrd="0" presId="urn:microsoft.com/office/officeart/2005/8/layout/radial6"/>
    <dgm:cxn modelId="{A162B927-B0B5-4985-A502-0041C2FF4D88}" type="presParOf" srcId="{806EF815-C544-4B1A-ABFC-003C9E14313D}" destId="{69A5DC59-9BB6-494D-9E70-AE4B2C28241C}"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CE5E2-E540-4972-A9E8-1C63C4B3AB96}">
      <dsp:nvSpPr>
        <dsp:cNvPr id="0" name=""/>
        <dsp:cNvSpPr/>
      </dsp:nvSpPr>
      <dsp:spPr>
        <a:xfrm rot="5400000">
          <a:off x="213484" y="1297230"/>
          <a:ext cx="638045" cy="1061693"/>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169BFE-6E19-4FC5-8AA7-BB7590EC40FC}">
      <dsp:nvSpPr>
        <dsp:cNvPr id="0" name=""/>
        <dsp:cNvSpPr/>
      </dsp:nvSpPr>
      <dsp:spPr>
        <a:xfrm>
          <a:off x="106978" y="1614447"/>
          <a:ext cx="958502" cy="84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sv-SE" sz="700" kern="1200" dirty="0"/>
            <a:t>Sårbar</a:t>
          </a:r>
        </a:p>
        <a:p>
          <a:pPr marL="0" lvl="0" indent="0" algn="l" defTabSz="311150">
            <a:lnSpc>
              <a:spcPct val="90000"/>
            </a:lnSpc>
            <a:spcBef>
              <a:spcPct val="0"/>
            </a:spcBef>
            <a:spcAft>
              <a:spcPct val="35000"/>
            </a:spcAft>
            <a:buNone/>
          </a:pPr>
          <a:r>
            <a:rPr lang="sv-SE" sz="700" kern="1200" dirty="0"/>
            <a:t>- Accepterar att incidenter händer </a:t>
          </a:r>
        </a:p>
        <a:p>
          <a:pPr marL="0" lvl="0" indent="0" algn="l" defTabSz="311150">
            <a:lnSpc>
              <a:spcPct val="90000"/>
            </a:lnSpc>
            <a:spcBef>
              <a:spcPct val="0"/>
            </a:spcBef>
            <a:spcAft>
              <a:spcPct val="35000"/>
            </a:spcAft>
            <a:buNone/>
          </a:pPr>
          <a:r>
            <a:rPr lang="sv-SE" sz="700" kern="1200" dirty="0"/>
            <a:t>- Liten eftertanke om det egna beteendet </a:t>
          </a:r>
        </a:p>
      </dsp:txBody>
      <dsp:txXfrm>
        <a:off x="106978" y="1614447"/>
        <a:ext cx="958502" cy="840183"/>
      </dsp:txXfrm>
    </dsp:sp>
    <dsp:sp modelId="{E606A838-8C4D-4EB9-A755-FCD211598B14}">
      <dsp:nvSpPr>
        <dsp:cNvPr id="0" name=""/>
        <dsp:cNvSpPr/>
      </dsp:nvSpPr>
      <dsp:spPr>
        <a:xfrm>
          <a:off x="884631" y="1219067"/>
          <a:ext cx="180849" cy="180849"/>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A06D1E-82AB-471B-BE14-0F2580484B1B}">
      <dsp:nvSpPr>
        <dsp:cNvPr id="0" name=""/>
        <dsp:cNvSpPr/>
      </dsp:nvSpPr>
      <dsp:spPr>
        <a:xfrm rot="5400000">
          <a:off x="1386878" y="1006872"/>
          <a:ext cx="638045" cy="1061693"/>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2C7F9-5911-4837-9532-FB30959312BB}">
      <dsp:nvSpPr>
        <dsp:cNvPr id="0" name=""/>
        <dsp:cNvSpPr/>
      </dsp:nvSpPr>
      <dsp:spPr>
        <a:xfrm>
          <a:off x="1280373" y="1324090"/>
          <a:ext cx="958502" cy="84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sv-SE" sz="700" kern="1200" dirty="0"/>
            <a:t>Reaktiv</a:t>
          </a:r>
        </a:p>
        <a:p>
          <a:pPr marL="0" lvl="0" indent="0" algn="l" defTabSz="311150">
            <a:lnSpc>
              <a:spcPct val="90000"/>
            </a:lnSpc>
            <a:spcBef>
              <a:spcPct val="0"/>
            </a:spcBef>
            <a:spcAft>
              <a:spcPct val="35000"/>
            </a:spcAft>
            <a:buNone/>
          </a:pPr>
          <a:r>
            <a:rPr lang="sv-SE" sz="700" kern="1200" dirty="0"/>
            <a:t>- Förhindrar liknande incident </a:t>
          </a:r>
        </a:p>
        <a:p>
          <a:pPr marL="0" lvl="0" indent="0" algn="l" defTabSz="311150">
            <a:lnSpc>
              <a:spcPct val="90000"/>
            </a:lnSpc>
            <a:spcBef>
              <a:spcPct val="0"/>
            </a:spcBef>
            <a:spcAft>
              <a:spcPct val="35000"/>
            </a:spcAft>
            <a:buNone/>
          </a:pPr>
          <a:r>
            <a:rPr lang="sv-SE" sz="700" kern="1200" dirty="0"/>
            <a:t>- Höft fokus på skadestatistik  </a:t>
          </a:r>
        </a:p>
      </dsp:txBody>
      <dsp:txXfrm>
        <a:off x="1280373" y="1324090"/>
        <a:ext cx="958502" cy="840183"/>
      </dsp:txXfrm>
    </dsp:sp>
    <dsp:sp modelId="{E0AB6734-9D5F-4812-920A-97698C9000C1}">
      <dsp:nvSpPr>
        <dsp:cNvPr id="0" name=""/>
        <dsp:cNvSpPr/>
      </dsp:nvSpPr>
      <dsp:spPr>
        <a:xfrm>
          <a:off x="2058026" y="928709"/>
          <a:ext cx="180849" cy="180849"/>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6AA66-4580-41E0-BA82-0579822AC0A5}">
      <dsp:nvSpPr>
        <dsp:cNvPr id="0" name=""/>
        <dsp:cNvSpPr/>
      </dsp:nvSpPr>
      <dsp:spPr>
        <a:xfrm rot="5400000">
          <a:off x="2560273" y="716514"/>
          <a:ext cx="638045" cy="1061693"/>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AADE92-653B-48DA-95D1-2E3F68B80F14}">
      <dsp:nvSpPr>
        <dsp:cNvPr id="0" name=""/>
        <dsp:cNvSpPr/>
      </dsp:nvSpPr>
      <dsp:spPr>
        <a:xfrm>
          <a:off x="2453767" y="1033732"/>
          <a:ext cx="958502" cy="84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sv-SE" sz="700" kern="1200" dirty="0"/>
            <a:t>Efterlevnad</a:t>
          </a:r>
        </a:p>
        <a:p>
          <a:pPr marL="0" lvl="0" indent="0" algn="l" defTabSz="311150">
            <a:lnSpc>
              <a:spcPct val="90000"/>
            </a:lnSpc>
            <a:spcBef>
              <a:spcPct val="0"/>
            </a:spcBef>
            <a:spcAft>
              <a:spcPct val="35000"/>
            </a:spcAft>
            <a:buNone/>
          </a:pPr>
          <a:r>
            <a:rPr lang="sv-SE" sz="700" kern="1200" dirty="0"/>
            <a:t>- Förhindrar incidenter innan det uppstår </a:t>
          </a:r>
        </a:p>
        <a:p>
          <a:pPr marL="0" lvl="0" indent="0" algn="l" defTabSz="311150">
            <a:lnSpc>
              <a:spcPct val="90000"/>
            </a:lnSpc>
            <a:spcBef>
              <a:spcPct val="0"/>
            </a:spcBef>
            <a:spcAft>
              <a:spcPct val="35000"/>
            </a:spcAft>
            <a:buNone/>
          </a:pPr>
          <a:r>
            <a:rPr lang="sv-SE" sz="700" kern="1200" dirty="0"/>
            <a:t>- Fokus på riskanalys och riskbedömning </a:t>
          </a:r>
        </a:p>
      </dsp:txBody>
      <dsp:txXfrm>
        <a:off x="2453767" y="1033732"/>
        <a:ext cx="958502" cy="840183"/>
      </dsp:txXfrm>
    </dsp:sp>
    <dsp:sp modelId="{967D6E9A-AE73-4364-9F5E-6C4B67EBBE8B}">
      <dsp:nvSpPr>
        <dsp:cNvPr id="0" name=""/>
        <dsp:cNvSpPr/>
      </dsp:nvSpPr>
      <dsp:spPr>
        <a:xfrm>
          <a:off x="3231420" y="638351"/>
          <a:ext cx="180849" cy="180849"/>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AD0D6-C68F-4C06-AF3F-16564407EE4E}">
      <dsp:nvSpPr>
        <dsp:cNvPr id="0" name=""/>
        <dsp:cNvSpPr/>
      </dsp:nvSpPr>
      <dsp:spPr>
        <a:xfrm rot="5400000">
          <a:off x="3733668" y="426157"/>
          <a:ext cx="638045" cy="1061693"/>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23A9FA-1C7D-4150-923E-2A49E20DC2D5}">
      <dsp:nvSpPr>
        <dsp:cNvPr id="0" name=""/>
        <dsp:cNvSpPr/>
      </dsp:nvSpPr>
      <dsp:spPr>
        <a:xfrm>
          <a:off x="3627162" y="743374"/>
          <a:ext cx="958502" cy="84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sv-SE" sz="700" kern="1200" dirty="0"/>
            <a:t>Proaktiv</a:t>
          </a:r>
        </a:p>
        <a:p>
          <a:pPr marL="0" lvl="0" indent="0" algn="l" defTabSz="311150">
            <a:lnSpc>
              <a:spcPct val="90000"/>
            </a:lnSpc>
            <a:spcBef>
              <a:spcPct val="0"/>
            </a:spcBef>
            <a:spcAft>
              <a:spcPct val="35000"/>
            </a:spcAft>
            <a:buNone/>
          </a:pPr>
          <a:r>
            <a:rPr lang="sv-SE" sz="700" kern="1200" dirty="0"/>
            <a:t>- Hög nivå på medvetenhet och utbildning </a:t>
          </a:r>
        </a:p>
        <a:p>
          <a:pPr marL="0" lvl="0" indent="0" algn="l" defTabSz="311150">
            <a:lnSpc>
              <a:spcPct val="90000"/>
            </a:lnSpc>
            <a:spcBef>
              <a:spcPct val="0"/>
            </a:spcBef>
            <a:spcAft>
              <a:spcPct val="35000"/>
            </a:spcAft>
            <a:buNone/>
          </a:pPr>
          <a:r>
            <a:rPr lang="sv-SE" sz="700" kern="1200" dirty="0"/>
            <a:t>-Samverkan  </a:t>
          </a:r>
        </a:p>
      </dsp:txBody>
      <dsp:txXfrm>
        <a:off x="3627162" y="743374"/>
        <a:ext cx="958502" cy="840183"/>
      </dsp:txXfrm>
    </dsp:sp>
    <dsp:sp modelId="{16241411-17C0-4BC6-B0E4-029E156EB5E1}">
      <dsp:nvSpPr>
        <dsp:cNvPr id="0" name=""/>
        <dsp:cNvSpPr/>
      </dsp:nvSpPr>
      <dsp:spPr>
        <a:xfrm>
          <a:off x="4404815" y="347994"/>
          <a:ext cx="180849" cy="180849"/>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073E4-82FB-4A8F-9B43-20A9AE8101F0}">
      <dsp:nvSpPr>
        <dsp:cNvPr id="0" name=""/>
        <dsp:cNvSpPr/>
      </dsp:nvSpPr>
      <dsp:spPr>
        <a:xfrm rot="5400000">
          <a:off x="4907062" y="135799"/>
          <a:ext cx="638045" cy="1061693"/>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B4C0D-09E2-433D-8BE9-483246C99CF1}">
      <dsp:nvSpPr>
        <dsp:cNvPr id="0" name=""/>
        <dsp:cNvSpPr/>
      </dsp:nvSpPr>
      <dsp:spPr>
        <a:xfrm>
          <a:off x="4800557" y="453017"/>
          <a:ext cx="958502" cy="840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sv-SE" sz="700" kern="1200" dirty="0"/>
            <a:t>Robust</a:t>
          </a:r>
        </a:p>
        <a:p>
          <a:pPr marL="0" lvl="0" indent="0" algn="l" defTabSz="311150">
            <a:lnSpc>
              <a:spcPct val="90000"/>
            </a:lnSpc>
            <a:spcBef>
              <a:spcPct val="0"/>
            </a:spcBef>
            <a:spcAft>
              <a:spcPct val="35000"/>
            </a:spcAft>
            <a:buNone/>
          </a:pPr>
          <a:r>
            <a:rPr lang="sv-SE" sz="700" kern="1200" dirty="0"/>
            <a:t>- Alla är personligt engagerade för att förhindra incidenter</a:t>
          </a:r>
        </a:p>
        <a:p>
          <a:pPr marL="0" lvl="0" indent="0" algn="l" defTabSz="311150">
            <a:lnSpc>
              <a:spcPct val="90000"/>
            </a:lnSpc>
            <a:spcBef>
              <a:spcPct val="0"/>
            </a:spcBef>
            <a:spcAft>
              <a:spcPct val="35000"/>
            </a:spcAft>
            <a:buNone/>
          </a:pPr>
          <a:r>
            <a:rPr lang="sv-SE" sz="700" kern="1200" dirty="0"/>
            <a:t>- Att arbeta säkert är en etablerad vana  </a:t>
          </a:r>
        </a:p>
      </dsp:txBody>
      <dsp:txXfrm>
        <a:off x="4800557" y="453017"/>
        <a:ext cx="958502" cy="840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5DC59-9BB6-494D-9E70-AE4B2C28241C}">
      <dsp:nvSpPr>
        <dsp:cNvPr id="0" name=""/>
        <dsp:cNvSpPr/>
      </dsp:nvSpPr>
      <dsp:spPr>
        <a:xfrm>
          <a:off x="385984" y="358292"/>
          <a:ext cx="2333180" cy="2333180"/>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2D2095-EB61-488E-B94C-2157CD97BEB3}">
      <dsp:nvSpPr>
        <dsp:cNvPr id="0" name=""/>
        <dsp:cNvSpPr/>
      </dsp:nvSpPr>
      <dsp:spPr>
        <a:xfrm>
          <a:off x="385984" y="358292"/>
          <a:ext cx="2333180" cy="2333180"/>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257995-5AD6-4638-A512-0481288C58C1}">
      <dsp:nvSpPr>
        <dsp:cNvPr id="0" name=""/>
        <dsp:cNvSpPr/>
      </dsp:nvSpPr>
      <dsp:spPr>
        <a:xfrm>
          <a:off x="385984" y="358292"/>
          <a:ext cx="2333180" cy="2333180"/>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C67902-56DD-4622-BB84-2DF7DD797F98}">
      <dsp:nvSpPr>
        <dsp:cNvPr id="0" name=""/>
        <dsp:cNvSpPr/>
      </dsp:nvSpPr>
      <dsp:spPr>
        <a:xfrm>
          <a:off x="385984" y="358292"/>
          <a:ext cx="2333180" cy="2333180"/>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0EAAB5-AF3F-450D-BF40-CF35E4298F63}">
      <dsp:nvSpPr>
        <dsp:cNvPr id="0" name=""/>
        <dsp:cNvSpPr/>
      </dsp:nvSpPr>
      <dsp:spPr>
        <a:xfrm>
          <a:off x="385984" y="358292"/>
          <a:ext cx="2333180" cy="2333180"/>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5A80BB-CD21-4EA9-8A41-5E459CD24858}">
      <dsp:nvSpPr>
        <dsp:cNvPr id="0" name=""/>
        <dsp:cNvSpPr/>
      </dsp:nvSpPr>
      <dsp:spPr>
        <a:xfrm>
          <a:off x="990135" y="966275"/>
          <a:ext cx="1124878" cy="1117214"/>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v-SE" sz="900" kern="1200" dirty="0">
              <a:solidFill>
                <a:schemeClr val="tx1"/>
              </a:solidFill>
            </a:rPr>
            <a:t>Systematiskt</a:t>
          </a:r>
          <a:r>
            <a:rPr lang="sv-SE" sz="1000" kern="1200" dirty="0">
              <a:solidFill>
                <a:schemeClr val="tx1"/>
              </a:solidFill>
            </a:rPr>
            <a:t> </a:t>
          </a:r>
          <a:r>
            <a:rPr lang="sv-SE" sz="900" kern="1200" dirty="0">
              <a:solidFill>
                <a:schemeClr val="tx1"/>
              </a:solidFill>
            </a:rPr>
            <a:t>kvalitetsarbete</a:t>
          </a:r>
          <a:r>
            <a:rPr lang="sv-SE" sz="1000" kern="1200" dirty="0">
              <a:solidFill>
                <a:schemeClr val="tx1"/>
              </a:solidFill>
            </a:rPr>
            <a:t> </a:t>
          </a:r>
        </a:p>
      </dsp:txBody>
      <dsp:txXfrm>
        <a:off x="1154870" y="1129887"/>
        <a:ext cx="795408" cy="789990"/>
      </dsp:txXfrm>
    </dsp:sp>
    <dsp:sp modelId="{B7D8B065-1A31-497C-A314-690276095996}">
      <dsp:nvSpPr>
        <dsp:cNvPr id="0" name=""/>
        <dsp:cNvSpPr/>
      </dsp:nvSpPr>
      <dsp:spPr>
        <a:xfrm>
          <a:off x="1127292" y="-9614"/>
          <a:ext cx="850564" cy="789917"/>
        </a:xfrm>
        <a:prstGeom prst="ellipse">
          <a:avLst/>
        </a:prstGeom>
        <a:solidFill>
          <a:srgbClr val="6B91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v-SE" sz="900" kern="1200" dirty="0">
              <a:solidFill>
                <a:schemeClr val="tx1"/>
              </a:solidFill>
            </a:rPr>
            <a:t>Synpunkter och klagomål                </a:t>
          </a:r>
        </a:p>
      </dsp:txBody>
      <dsp:txXfrm>
        <a:off x="1251854" y="106067"/>
        <a:ext cx="601440" cy="558555"/>
      </dsp:txXfrm>
    </dsp:sp>
    <dsp:sp modelId="{5ED1F14F-3ED8-4C04-8B8D-1B3FA4BD8AD5}">
      <dsp:nvSpPr>
        <dsp:cNvPr id="0" name=""/>
        <dsp:cNvSpPr/>
      </dsp:nvSpPr>
      <dsp:spPr>
        <a:xfrm>
          <a:off x="2260629" y="797034"/>
          <a:ext cx="751422" cy="751422"/>
        </a:xfrm>
        <a:prstGeom prst="ellipse">
          <a:avLst/>
        </a:prstGeom>
        <a:solidFill>
          <a:srgbClr val="ED81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v-SE" sz="900" kern="1200" dirty="0">
              <a:solidFill>
                <a:schemeClr val="tx1"/>
              </a:solidFill>
            </a:rPr>
            <a:t>Avvikelser</a:t>
          </a:r>
          <a:endParaRPr lang="sv-SE" sz="1050" kern="1200" dirty="0">
            <a:solidFill>
              <a:schemeClr val="tx1"/>
            </a:solidFill>
          </a:endParaRPr>
        </a:p>
      </dsp:txBody>
      <dsp:txXfrm>
        <a:off x="2370672" y="907077"/>
        <a:ext cx="531336" cy="531336"/>
      </dsp:txXfrm>
    </dsp:sp>
    <dsp:sp modelId="{3F05B728-A263-4791-8CDB-90693FEBF1D4}">
      <dsp:nvSpPr>
        <dsp:cNvPr id="0" name=""/>
        <dsp:cNvSpPr/>
      </dsp:nvSpPr>
      <dsp:spPr>
        <a:xfrm>
          <a:off x="1813147" y="2071310"/>
          <a:ext cx="818463" cy="750956"/>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v-SE" sz="900" kern="1200" dirty="0">
              <a:solidFill>
                <a:schemeClr val="tx1"/>
              </a:solidFill>
            </a:rPr>
            <a:t>Riskanalys</a:t>
          </a:r>
          <a:r>
            <a:rPr lang="sv-SE" sz="1100" kern="1200" dirty="0">
              <a:solidFill>
                <a:schemeClr val="tx1"/>
              </a:solidFill>
            </a:rPr>
            <a:t> </a:t>
          </a:r>
        </a:p>
      </dsp:txBody>
      <dsp:txXfrm>
        <a:off x="1933008" y="2181285"/>
        <a:ext cx="578741" cy="531006"/>
      </dsp:txXfrm>
    </dsp:sp>
    <dsp:sp modelId="{2E6956BA-8378-4E33-86B2-D6EA5CBDAB17}">
      <dsp:nvSpPr>
        <dsp:cNvPr id="0" name=""/>
        <dsp:cNvSpPr/>
      </dsp:nvSpPr>
      <dsp:spPr>
        <a:xfrm>
          <a:off x="507059" y="2071077"/>
          <a:ext cx="751422" cy="751422"/>
        </a:xfrm>
        <a:prstGeom prst="ellipse">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v-SE" sz="900" kern="1200" dirty="0">
              <a:solidFill>
                <a:schemeClr val="tx1"/>
              </a:solidFill>
            </a:rPr>
            <a:t>Egen-kontroll</a:t>
          </a:r>
          <a:r>
            <a:rPr lang="sv-SE" sz="1600" kern="1200" dirty="0">
              <a:solidFill>
                <a:schemeClr val="tx1"/>
              </a:solidFill>
            </a:rPr>
            <a:t> </a:t>
          </a:r>
        </a:p>
      </dsp:txBody>
      <dsp:txXfrm>
        <a:off x="617102" y="2181120"/>
        <a:ext cx="531336" cy="531336"/>
      </dsp:txXfrm>
    </dsp:sp>
    <dsp:sp modelId="{0E1CE9F7-18A0-4395-A75A-4C79CA68FABF}">
      <dsp:nvSpPr>
        <dsp:cNvPr id="0" name=""/>
        <dsp:cNvSpPr/>
      </dsp:nvSpPr>
      <dsp:spPr>
        <a:xfrm>
          <a:off x="93098" y="797034"/>
          <a:ext cx="751422" cy="751422"/>
        </a:xfrm>
        <a:prstGeom prst="ellipse">
          <a:avLst/>
        </a:prstGeom>
        <a:solidFill>
          <a:srgbClr val="64A4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sv-SE" sz="900" kern="1200" dirty="0">
              <a:solidFill>
                <a:schemeClr val="tx1"/>
              </a:solidFill>
            </a:rPr>
            <a:t>Processer och rutiner </a:t>
          </a:r>
        </a:p>
      </dsp:txBody>
      <dsp:txXfrm>
        <a:off x="203141" y="907077"/>
        <a:ext cx="531336" cy="53133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B9F399FD-1668-5540-8B3E-AC1846C65C45}" type="datetimeFigureOut">
              <a:rPr lang="sv-SE" smtClean="0"/>
              <a:t>2025-04-14</a:t>
            </a:fld>
            <a:endParaRPr lang="sv-SE"/>
          </a:p>
        </p:txBody>
      </p:sp>
      <p:sp>
        <p:nvSpPr>
          <p:cNvPr id="4" name="Platshållare för bildobjekt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383E85A-D979-A147-889D-B48953FC0DD7}" type="slidenum">
              <a:rPr lang="sv-SE" smtClean="0"/>
              <a:t>‹#›</a:t>
            </a:fld>
            <a:endParaRPr lang="sv-SE"/>
          </a:p>
        </p:txBody>
      </p:sp>
    </p:spTree>
    <p:extLst>
      <p:ext uri="{BB962C8B-B14F-4D97-AF65-F5344CB8AC3E}">
        <p14:creationId xmlns:p14="http://schemas.microsoft.com/office/powerpoint/2010/main" val="393336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xtranat.motala.se/medarbetare/organisation/socialforvaltningen/socialforvaltningens-kvalitetsledningssystem/#egenkontrol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83E85A-D979-A147-889D-B48953FC0DD7}" type="slidenum">
              <a:rPr lang="sv-SE" smtClean="0"/>
              <a:t>1</a:t>
            </a:fld>
            <a:endParaRPr lang="sv-SE"/>
          </a:p>
        </p:txBody>
      </p:sp>
    </p:spTree>
    <p:extLst>
      <p:ext uri="{BB962C8B-B14F-4D97-AF65-F5344CB8AC3E}">
        <p14:creationId xmlns:p14="http://schemas.microsoft.com/office/powerpoint/2010/main" val="108117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11</a:t>
            </a:fld>
            <a:endParaRPr lang="sv-SE"/>
          </a:p>
        </p:txBody>
      </p:sp>
    </p:spTree>
    <p:extLst>
      <p:ext uri="{BB962C8B-B14F-4D97-AF65-F5344CB8AC3E}">
        <p14:creationId xmlns:p14="http://schemas.microsoft.com/office/powerpoint/2010/main" val="768951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p:txBody>
      </p:sp>
      <p:sp>
        <p:nvSpPr>
          <p:cNvPr id="4" name="Platshållare för bildnummer 3"/>
          <p:cNvSpPr>
            <a:spLocks noGrp="1"/>
          </p:cNvSpPr>
          <p:nvPr>
            <p:ph type="sldNum" sz="quarter" idx="5"/>
          </p:nvPr>
        </p:nvSpPr>
        <p:spPr/>
        <p:txBody>
          <a:bodyPr/>
          <a:lstStyle/>
          <a:p>
            <a:fld id="{7383E85A-D979-A147-889D-B48953FC0DD7}" type="slidenum">
              <a:rPr lang="sv-SE" smtClean="0"/>
              <a:t>12</a:t>
            </a:fld>
            <a:endParaRPr lang="sv-SE"/>
          </a:p>
        </p:txBody>
      </p:sp>
    </p:spTree>
    <p:extLst>
      <p:ext uri="{BB962C8B-B14F-4D97-AF65-F5344CB8AC3E}">
        <p14:creationId xmlns:p14="http://schemas.microsoft.com/office/powerpoint/2010/main" val="2996226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13</a:t>
            </a:fld>
            <a:endParaRPr lang="sv-SE"/>
          </a:p>
        </p:txBody>
      </p:sp>
    </p:spTree>
    <p:extLst>
      <p:ext uri="{BB962C8B-B14F-4D97-AF65-F5344CB8AC3E}">
        <p14:creationId xmlns:p14="http://schemas.microsoft.com/office/powerpoint/2010/main" val="2497399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14</a:t>
            </a:fld>
            <a:endParaRPr lang="sv-SE"/>
          </a:p>
        </p:txBody>
      </p:sp>
    </p:spTree>
    <p:extLst>
      <p:ext uri="{BB962C8B-B14F-4D97-AF65-F5344CB8AC3E}">
        <p14:creationId xmlns:p14="http://schemas.microsoft.com/office/powerpoint/2010/main" val="3949207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50000"/>
              </a:lnSpc>
              <a:buFont typeface="Arial" panose="020B0604020202020204" pitchFamily="34" charset="0"/>
              <a:buNone/>
            </a:pPr>
            <a:r>
              <a:rPr lang="sv-SE" dirty="0"/>
              <a:t>Fler egenkontroller ex loggar, journalgranskning, lyftselar </a:t>
            </a:r>
          </a:p>
          <a:p>
            <a:pPr marL="285750" indent="-285750">
              <a:lnSpc>
                <a:spcPct val="150000"/>
              </a:lnSpc>
              <a:buFont typeface="Arial" panose="020B0604020202020204" pitchFamily="34" charset="0"/>
              <a:buChar char="•"/>
            </a:pPr>
            <a:r>
              <a:rPr lang="sv-SE" dirty="0"/>
              <a:t>Bättre samverkan med andra vårdgivare ex </a:t>
            </a:r>
            <a:r>
              <a:rPr lang="sv-SE" dirty="0" err="1"/>
              <a:t>VåC</a:t>
            </a:r>
            <a:endParaRPr lang="sv-SE" dirty="0"/>
          </a:p>
          <a:p>
            <a:pPr marL="285750" indent="-285750">
              <a:lnSpc>
                <a:spcPct val="150000"/>
              </a:lnSpc>
              <a:buFont typeface="Arial" panose="020B0604020202020204" pitchFamily="34" charset="0"/>
              <a:buChar char="•"/>
            </a:pPr>
            <a:r>
              <a:rPr lang="sv-SE" dirty="0"/>
              <a:t>Mer teambaserat arbete ex ULS </a:t>
            </a:r>
            <a:r>
              <a:rPr lang="sv-SE" dirty="0" err="1"/>
              <a:t>teamträffar</a:t>
            </a:r>
            <a:endParaRPr lang="sv-SE" dirty="0"/>
          </a:p>
          <a:p>
            <a:pPr marL="285750" indent="-285750">
              <a:lnSpc>
                <a:spcPct val="150000"/>
              </a:lnSpc>
              <a:buFont typeface="Arial" panose="020B0604020202020204" pitchFamily="34" charset="0"/>
              <a:buChar char="•"/>
            </a:pPr>
            <a:r>
              <a:rPr lang="sv-SE" dirty="0"/>
              <a:t>Påbörjat processarbete ex delegering och korttidsprocessen </a:t>
            </a:r>
          </a:p>
          <a:p>
            <a:pPr marL="285750" indent="-285750">
              <a:lnSpc>
                <a:spcPct val="150000"/>
              </a:lnSpc>
              <a:buFont typeface="Arial" panose="020B0604020202020204" pitchFamily="34" charset="0"/>
              <a:buChar char="•"/>
            </a:pPr>
            <a:r>
              <a:rPr lang="sv-SE" dirty="0"/>
              <a:t>Införande av digitala arbetssätt ex digital signering</a:t>
            </a:r>
          </a:p>
          <a:p>
            <a:pPr marL="285750" indent="-285750">
              <a:lnSpc>
                <a:spcPct val="150000"/>
              </a:lnSpc>
              <a:buFont typeface="Arial" panose="020B0604020202020204" pitchFamily="34" charset="0"/>
              <a:buChar char="•"/>
            </a:pPr>
            <a:r>
              <a:rPr lang="sv-SE" dirty="0"/>
              <a:t>Systematiskt arbete med utredning av allvarliga </a:t>
            </a:r>
            <a:r>
              <a:rPr lang="sv-SE" dirty="0" err="1"/>
              <a:t>vårdsskador</a:t>
            </a:r>
            <a:r>
              <a:rPr lang="sv-SE" dirty="0"/>
              <a:t> </a:t>
            </a:r>
          </a:p>
          <a:p>
            <a:pPr marL="285750" indent="-285750">
              <a:lnSpc>
                <a:spcPct val="150000"/>
              </a:lnSpc>
              <a:buFont typeface="Arial" panose="020B0604020202020204" pitchFamily="34" charset="0"/>
              <a:buChar char="•"/>
            </a:pPr>
            <a:r>
              <a:rPr lang="sv-SE" dirty="0"/>
              <a:t>Utbildningar för personal både internt och externt</a:t>
            </a:r>
          </a:p>
          <a:p>
            <a:pPr marL="285750" indent="-285750">
              <a:lnSpc>
                <a:spcPct val="150000"/>
              </a:lnSpc>
              <a:buFont typeface="Arial" panose="020B0604020202020204" pitchFamily="34" charset="0"/>
              <a:buChar char="•"/>
            </a:pPr>
            <a:endParaRPr lang="sv-SE" dirty="0"/>
          </a:p>
          <a:p>
            <a:r>
              <a:rPr lang="sv-SE" b="1" dirty="0"/>
              <a:t>Områden i behov av utveckling:</a:t>
            </a:r>
            <a:br>
              <a:rPr lang="sv-SE" b="1" dirty="0"/>
            </a:br>
            <a:endParaRPr lang="sv-SE" b="1" dirty="0"/>
          </a:p>
          <a:p>
            <a:pPr marL="285750" indent="-285750">
              <a:lnSpc>
                <a:spcPct val="150000"/>
              </a:lnSpc>
              <a:buFont typeface="Arial" panose="020B0604020202020204" pitchFamily="34" charset="0"/>
              <a:buChar char="•"/>
            </a:pPr>
            <a:r>
              <a:rPr lang="sv-SE" dirty="0"/>
              <a:t>Analys och lärande av avvikelser ex tertial sammanställning</a:t>
            </a:r>
          </a:p>
          <a:p>
            <a:pPr marL="285750" indent="-285750">
              <a:lnSpc>
                <a:spcPct val="150000"/>
              </a:lnSpc>
              <a:buFont typeface="Arial" panose="020B0604020202020204" pitchFamily="34" charset="0"/>
              <a:buChar char="•"/>
            </a:pPr>
            <a:r>
              <a:rPr lang="sv-SE" dirty="0"/>
              <a:t>Riskanalys skillnad mot riskbedömning och genomförande av åtgärder </a:t>
            </a:r>
          </a:p>
          <a:p>
            <a:pPr marL="285750" indent="-285750">
              <a:lnSpc>
                <a:spcPct val="150000"/>
              </a:lnSpc>
              <a:buFont typeface="Arial" panose="020B0604020202020204" pitchFamily="34" charset="0"/>
              <a:buChar char="•"/>
            </a:pPr>
            <a:r>
              <a:rPr lang="sv-SE" dirty="0"/>
              <a:t>Revidering av styrdokument ex </a:t>
            </a:r>
            <a:r>
              <a:rPr lang="sv-SE" dirty="0" err="1"/>
              <a:t>ssk</a:t>
            </a:r>
            <a:r>
              <a:rPr lang="sv-SE" dirty="0"/>
              <a:t> handbok </a:t>
            </a:r>
          </a:p>
          <a:p>
            <a:pPr marL="285750" indent="-285750">
              <a:lnSpc>
                <a:spcPct val="150000"/>
              </a:lnSpc>
              <a:buFont typeface="Arial" panose="020B0604020202020204" pitchFamily="34" charset="0"/>
              <a:buChar char="•"/>
            </a:pPr>
            <a:r>
              <a:rPr lang="sv-SE" dirty="0"/>
              <a:t>Patientdelaktighet</a:t>
            </a:r>
          </a:p>
          <a:p>
            <a:pPr marL="285750" indent="-285750">
              <a:lnSpc>
                <a:spcPct val="150000"/>
              </a:lnSpc>
              <a:buFont typeface="Arial" panose="020B0604020202020204" pitchFamily="34" charset="0"/>
              <a:buChar char="•"/>
            </a:pPr>
            <a:r>
              <a:rPr lang="sv-SE" dirty="0"/>
              <a:t>Hälsofrämjande och preventivt arbete ex Senior alert och förebyggande hembesök</a:t>
            </a:r>
          </a:p>
          <a:p>
            <a:pPr marL="285750" indent="-285750">
              <a:lnSpc>
                <a:spcPct val="150000"/>
              </a:lnSpc>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15</a:t>
            </a:fld>
            <a:endParaRPr lang="sv-SE"/>
          </a:p>
        </p:txBody>
      </p:sp>
    </p:spTree>
    <p:extLst>
      <p:ext uri="{BB962C8B-B14F-4D97-AF65-F5344CB8AC3E}">
        <p14:creationId xmlns:p14="http://schemas.microsoft.com/office/powerpoint/2010/main" val="596345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p:txBody>
      </p:sp>
      <p:sp>
        <p:nvSpPr>
          <p:cNvPr id="4" name="Platshållare för bildnummer 3"/>
          <p:cNvSpPr>
            <a:spLocks noGrp="1"/>
          </p:cNvSpPr>
          <p:nvPr>
            <p:ph type="sldNum" sz="quarter" idx="5"/>
          </p:nvPr>
        </p:nvSpPr>
        <p:spPr/>
        <p:txBody>
          <a:bodyPr/>
          <a:lstStyle/>
          <a:p>
            <a:fld id="{7383E85A-D979-A147-889D-B48953FC0DD7}" type="slidenum">
              <a:rPr lang="sv-SE" smtClean="0"/>
              <a:t>16</a:t>
            </a:fld>
            <a:endParaRPr lang="sv-SE"/>
          </a:p>
        </p:txBody>
      </p:sp>
    </p:spTree>
    <p:extLst>
      <p:ext uri="{BB962C8B-B14F-4D97-AF65-F5344CB8AC3E}">
        <p14:creationId xmlns:p14="http://schemas.microsoft.com/office/powerpoint/2010/main" val="3553421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17</a:t>
            </a:fld>
            <a:endParaRPr lang="sv-SE"/>
          </a:p>
        </p:txBody>
      </p:sp>
    </p:spTree>
    <p:extLst>
      <p:ext uri="{BB962C8B-B14F-4D97-AF65-F5344CB8AC3E}">
        <p14:creationId xmlns:p14="http://schemas.microsoft.com/office/powerpoint/2010/main" val="4140520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18</a:t>
            </a:fld>
            <a:endParaRPr lang="sv-SE"/>
          </a:p>
        </p:txBody>
      </p:sp>
    </p:spTree>
    <p:extLst>
      <p:ext uri="{BB962C8B-B14F-4D97-AF65-F5344CB8AC3E}">
        <p14:creationId xmlns:p14="http://schemas.microsoft.com/office/powerpoint/2010/main" val="2321624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19</a:t>
            </a:fld>
            <a:endParaRPr lang="sv-SE"/>
          </a:p>
        </p:txBody>
      </p:sp>
    </p:spTree>
    <p:extLst>
      <p:ext uri="{BB962C8B-B14F-4D97-AF65-F5344CB8AC3E}">
        <p14:creationId xmlns:p14="http://schemas.microsoft.com/office/powerpoint/2010/main" val="4167404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20</a:t>
            </a:fld>
            <a:endParaRPr lang="sv-SE"/>
          </a:p>
        </p:txBody>
      </p:sp>
    </p:spTree>
    <p:extLst>
      <p:ext uri="{BB962C8B-B14F-4D97-AF65-F5344CB8AC3E}">
        <p14:creationId xmlns:p14="http://schemas.microsoft.com/office/powerpoint/2010/main" val="345271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383E85A-D979-A147-889D-B48953FC0DD7}" type="slidenum">
              <a:rPr lang="sv-SE" smtClean="0"/>
              <a:t>2</a:t>
            </a:fld>
            <a:endParaRPr lang="sv-SE"/>
          </a:p>
        </p:txBody>
      </p:sp>
    </p:spTree>
    <p:extLst>
      <p:ext uri="{BB962C8B-B14F-4D97-AF65-F5344CB8AC3E}">
        <p14:creationId xmlns:p14="http://schemas.microsoft.com/office/powerpoint/2010/main" val="4136586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21</a:t>
            </a:fld>
            <a:endParaRPr lang="sv-SE"/>
          </a:p>
        </p:txBody>
      </p:sp>
    </p:spTree>
    <p:extLst>
      <p:ext uri="{BB962C8B-B14F-4D97-AF65-F5344CB8AC3E}">
        <p14:creationId xmlns:p14="http://schemas.microsoft.com/office/powerpoint/2010/main" val="4280002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22</a:t>
            </a:fld>
            <a:endParaRPr lang="sv-SE"/>
          </a:p>
        </p:txBody>
      </p:sp>
    </p:spTree>
    <p:extLst>
      <p:ext uri="{BB962C8B-B14F-4D97-AF65-F5344CB8AC3E}">
        <p14:creationId xmlns:p14="http://schemas.microsoft.com/office/powerpoint/2010/main" val="97614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23</a:t>
            </a:fld>
            <a:endParaRPr lang="sv-SE"/>
          </a:p>
        </p:txBody>
      </p:sp>
    </p:spTree>
    <p:extLst>
      <p:ext uri="{BB962C8B-B14F-4D97-AF65-F5344CB8AC3E}">
        <p14:creationId xmlns:p14="http://schemas.microsoft.com/office/powerpoint/2010/main" val="1544750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24</a:t>
            </a:fld>
            <a:endParaRPr lang="sv-SE"/>
          </a:p>
        </p:txBody>
      </p:sp>
    </p:spTree>
    <p:extLst>
      <p:ext uri="{BB962C8B-B14F-4D97-AF65-F5344CB8AC3E}">
        <p14:creationId xmlns:p14="http://schemas.microsoft.com/office/powerpoint/2010/main" val="1963337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25</a:t>
            </a:fld>
            <a:endParaRPr lang="sv-SE"/>
          </a:p>
        </p:txBody>
      </p:sp>
    </p:spTree>
    <p:extLst>
      <p:ext uri="{BB962C8B-B14F-4D97-AF65-F5344CB8AC3E}">
        <p14:creationId xmlns:p14="http://schemas.microsoft.com/office/powerpoint/2010/main" val="2332226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26</a:t>
            </a:fld>
            <a:endParaRPr lang="sv-SE"/>
          </a:p>
        </p:txBody>
      </p:sp>
    </p:spTree>
    <p:extLst>
      <p:ext uri="{BB962C8B-B14F-4D97-AF65-F5344CB8AC3E}">
        <p14:creationId xmlns:p14="http://schemas.microsoft.com/office/powerpoint/2010/main" val="3533304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27</a:t>
            </a:fld>
            <a:endParaRPr lang="sv-SE"/>
          </a:p>
        </p:txBody>
      </p:sp>
    </p:spTree>
    <p:extLst>
      <p:ext uri="{BB962C8B-B14F-4D97-AF65-F5344CB8AC3E}">
        <p14:creationId xmlns:p14="http://schemas.microsoft.com/office/powerpoint/2010/main" val="3326934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28</a:t>
            </a:fld>
            <a:endParaRPr lang="sv-SE"/>
          </a:p>
        </p:txBody>
      </p:sp>
    </p:spTree>
    <p:extLst>
      <p:ext uri="{BB962C8B-B14F-4D97-AF65-F5344CB8AC3E}">
        <p14:creationId xmlns:p14="http://schemas.microsoft.com/office/powerpoint/2010/main" val="1603853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29</a:t>
            </a:fld>
            <a:endParaRPr lang="sv-SE"/>
          </a:p>
        </p:txBody>
      </p:sp>
    </p:spTree>
    <p:extLst>
      <p:ext uri="{BB962C8B-B14F-4D97-AF65-F5344CB8AC3E}">
        <p14:creationId xmlns:p14="http://schemas.microsoft.com/office/powerpoint/2010/main" val="2971078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30</a:t>
            </a:fld>
            <a:endParaRPr lang="sv-SE"/>
          </a:p>
        </p:txBody>
      </p:sp>
    </p:spTree>
    <p:extLst>
      <p:ext uri="{BB962C8B-B14F-4D97-AF65-F5344CB8AC3E}">
        <p14:creationId xmlns:p14="http://schemas.microsoft.com/office/powerpoint/2010/main" val="321124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a:t>
            </a:fld>
            <a:endParaRPr lang="sv-SE"/>
          </a:p>
        </p:txBody>
      </p:sp>
    </p:spTree>
    <p:extLst>
      <p:ext uri="{BB962C8B-B14F-4D97-AF65-F5344CB8AC3E}">
        <p14:creationId xmlns:p14="http://schemas.microsoft.com/office/powerpoint/2010/main" val="2032017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31</a:t>
            </a:fld>
            <a:endParaRPr lang="sv-SE"/>
          </a:p>
        </p:txBody>
      </p:sp>
    </p:spTree>
    <p:extLst>
      <p:ext uri="{BB962C8B-B14F-4D97-AF65-F5344CB8AC3E}">
        <p14:creationId xmlns:p14="http://schemas.microsoft.com/office/powerpoint/2010/main" val="1069526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err="1">
                <a:solidFill>
                  <a:schemeClr val="tx1"/>
                </a:solidFill>
                <a:effectLst/>
                <a:latin typeface="+mn-lt"/>
                <a:ea typeface="+mn-ea"/>
                <a:cs typeface="+mn-cs"/>
              </a:rPr>
              <a:t>Tertsial</a:t>
            </a:r>
            <a:r>
              <a:rPr lang="sv-SE" sz="1200" kern="1200" dirty="0">
                <a:solidFill>
                  <a:schemeClr val="tx1"/>
                </a:solidFill>
                <a:effectLst/>
                <a:latin typeface="+mn-lt"/>
                <a:ea typeface="+mn-ea"/>
                <a:cs typeface="+mn-cs"/>
              </a:rPr>
              <a:t>: T1T2T3 Sommaren är en tydlig riskperiod i alla verksamheter vilket kan uttydas av ökningen av avvikelser under tertiär två då det är många vikarier i verksamheten.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Under 2024 har det skrivits 4261 HSL-avvikelser inom socialförvaltningen. Av dessa var 2510 stycken fallavvikelser samt 2058 stycken HSL-avvikelser</a:t>
            </a:r>
          </a:p>
          <a:p>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Säbo</a:t>
            </a:r>
            <a:r>
              <a:rPr lang="sv-SE" sz="1200" kern="1200" dirty="0">
                <a:solidFill>
                  <a:schemeClr val="tx1"/>
                </a:solidFill>
                <a:effectLst/>
                <a:latin typeface="+mn-lt"/>
                <a:ea typeface="+mn-ea"/>
                <a:cs typeface="+mn-cs"/>
              </a:rPr>
              <a:t> fler kopplat till tradition och en närhetsprincip när alla jobba under samma tak</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Ordinärt färre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Storleksmässigt borde ordinärt boende utifrån fler patienter ha fler avvikelser än </a:t>
            </a:r>
            <a:r>
              <a:rPr lang="sv-SE" sz="1200" kern="1200" dirty="0" err="1">
                <a:solidFill>
                  <a:schemeClr val="tx1"/>
                </a:solidFill>
                <a:effectLst/>
                <a:latin typeface="+mn-lt"/>
                <a:ea typeface="+mn-ea"/>
                <a:cs typeface="+mn-cs"/>
              </a:rPr>
              <a:t>Säbo</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ULOS/LSS 2</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Utförare LSS och socialpsykiatri har låg rapportering men har senaste åren sakta men säkert ökat.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Arbetet med utbildning och workshops för att sprida en god säkerhetskultur ser ut att ge resultat då antalet rapporterade avvikelser ökar. Den ökade andelen avvikelser ska dock inte tolkas som en ökad förekomst av avvikelser Att upptäcka risker och rapportera är en viktig del i kvalitetsutveckling.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32</a:t>
            </a:fld>
            <a:endParaRPr lang="sv-SE"/>
          </a:p>
        </p:txBody>
      </p:sp>
    </p:spTree>
    <p:extLst>
      <p:ext uri="{BB962C8B-B14F-4D97-AF65-F5344CB8AC3E}">
        <p14:creationId xmlns:p14="http://schemas.microsoft.com/office/powerpoint/2010/main" val="690348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33</a:t>
            </a:fld>
            <a:endParaRPr lang="sv-SE"/>
          </a:p>
        </p:txBody>
      </p:sp>
    </p:spTree>
    <p:extLst>
      <p:ext uri="{BB962C8B-B14F-4D97-AF65-F5344CB8AC3E}">
        <p14:creationId xmlns:p14="http://schemas.microsoft.com/office/powerpoint/2010/main" val="3302675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SVOP HSL +SOL+ </a:t>
            </a:r>
          </a:p>
          <a:p>
            <a:r>
              <a:rPr lang="sv-SE" dirty="0"/>
              <a:t>Det har sen  2023 genomförts ett antal riskanalyser vilket är positivt. </a:t>
            </a:r>
          </a:p>
          <a:p>
            <a:r>
              <a:rPr lang="sv-SE" dirty="0"/>
              <a:t>Flera utav dem har dock påkallats i för sent skede vilket gjort det svårt att hinna genomföra åtgärder i förebyggande syfte. </a:t>
            </a:r>
          </a:p>
          <a:p>
            <a:r>
              <a:rPr lang="sv-SE" dirty="0"/>
              <a:t>Det saknas tydliga processer och rutiner för hur riskanalyser ska hanteras. </a:t>
            </a:r>
          </a:p>
          <a:p>
            <a:r>
              <a:rPr lang="sv-SE" dirty="0"/>
              <a:t>För det riskanalyser som genomförts har det dock framkommit stor uppskattning från analysdeltagare genom en känsla av ökad delaktighet, förebyggande arbete och riskmedvetenhet vilket stärker säkerhetskulturen.  Det systematiska arbetssättet har varit gynnsamt för att komma åt faktiska grundorsaker till identifierade brister. </a:t>
            </a:r>
          </a:p>
          <a:p>
            <a:r>
              <a:rPr lang="sv-SE" dirty="0"/>
              <a:t> </a:t>
            </a:r>
          </a:p>
          <a:p>
            <a:r>
              <a:rPr lang="sv-SE" dirty="0"/>
              <a:t>Det har framtagits en arbetsgrupp med representanter från samtliga verksamhetsområden som arbetet utvärdering av sommaren 2023 och åtgärder för identifierade risker inför 2024. </a:t>
            </a:r>
          </a:p>
          <a:p>
            <a:r>
              <a:rPr lang="sv-SE" dirty="0"/>
              <a:t> </a:t>
            </a:r>
          </a:p>
          <a:p>
            <a:r>
              <a:rPr lang="sv-SE" dirty="0"/>
              <a:t>Det finns inte riskanalysledare inom alla verksamhetsområden vilket påverkar om det utförs riskanalyser eller ej. Det finns behov av stärkt kompetens i ledningsfunktioner för att etablera arbetssätt.. </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34</a:t>
            </a:fld>
            <a:endParaRPr lang="sv-SE"/>
          </a:p>
        </p:txBody>
      </p:sp>
    </p:spTree>
    <p:extLst>
      <p:ext uri="{BB962C8B-B14F-4D97-AF65-F5344CB8AC3E}">
        <p14:creationId xmlns:p14="http://schemas.microsoft.com/office/powerpoint/2010/main" val="657681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Carina *</a:t>
            </a:r>
          </a:p>
          <a:p>
            <a:endParaRPr lang="sv-SE" dirty="0"/>
          </a:p>
          <a:p>
            <a:r>
              <a:rPr lang="sv-SE" b="1" dirty="0" err="1"/>
              <a:t>Swedem</a:t>
            </a:r>
            <a:r>
              <a:rPr lang="sv-SE"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err="1">
                <a:solidFill>
                  <a:schemeClr val="tx1"/>
                </a:solidFill>
                <a:effectLst/>
                <a:latin typeface="+mn-lt"/>
                <a:ea typeface="+mn-ea"/>
                <a:cs typeface="+mn-cs"/>
              </a:rPr>
              <a:t>SveDem</a:t>
            </a:r>
            <a:r>
              <a:rPr lang="sv-SE" sz="1200" kern="1200" dirty="0">
                <a:solidFill>
                  <a:schemeClr val="tx1"/>
                </a:solidFill>
                <a:effectLst/>
                <a:latin typeface="+mn-lt"/>
                <a:ea typeface="+mn-ea"/>
                <a:cs typeface="+mn-cs"/>
              </a:rPr>
              <a:t> (Svenska Demensregistret) är en nationell databas där individer som nyligen har diagnostiserats med demenssjukdom registreras.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är också ett verktyg för årlig uppföljning av person med demenssjukdom. Vid återkoppling efter demensdiagnos, grundregistrerar sjuksköterskan aktuella uppgifter till </a:t>
            </a:r>
            <a:r>
              <a:rPr lang="sv-SE" sz="1200" kern="1200" dirty="0" err="1">
                <a:solidFill>
                  <a:schemeClr val="tx1"/>
                </a:solidFill>
                <a:effectLst/>
                <a:latin typeface="+mn-lt"/>
                <a:ea typeface="+mn-ea"/>
                <a:cs typeface="+mn-cs"/>
              </a:rPr>
              <a:t>SveDem</a:t>
            </a:r>
            <a:r>
              <a:rPr lang="sv-SE" sz="1200" kern="1200" dirty="0">
                <a:solidFill>
                  <a:schemeClr val="tx1"/>
                </a:solidFill>
                <a:effectLst/>
                <a:latin typeface="+mn-lt"/>
                <a:ea typeface="+mn-ea"/>
                <a:cs typeface="+mn-cs"/>
              </a:rPr>
              <a:t> primärvårdsmodul.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ger stöd för fortsatt uppföljning av demenssymtom och efter initial registrering sker årlig uppföljning av dessa patienter. När personen bor på särskilt boende med demensinriktning registrerar omvårdnadsansvarig sjuksköterska årliga uppföljningar i </a:t>
            </a:r>
            <a:r>
              <a:rPr lang="sv-SE" sz="1200" kern="1200" dirty="0" err="1">
                <a:solidFill>
                  <a:schemeClr val="tx1"/>
                </a:solidFill>
                <a:effectLst/>
                <a:latin typeface="+mn-lt"/>
                <a:ea typeface="+mn-ea"/>
                <a:cs typeface="+mn-cs"/>
              </a:rPr>
              <a:t>SveDem:s</a:t>
            </a:r>
            <a:r>
              <a:rPr lang="sv-SE" sz="1200" kern="1200" dirty="0">
                <a:solidFill>
                  <a:schemeClr val="tx1"/>
                </a:solidFill>
                <a:effectLst/>
                <a:latin typeface="+mn-lt"/>
                <a:ea typeface="+mn-ea"/>
                <a:cs typeface="+mn-cs"/>
              </a:rPr>
              <a:t> modul för särskilt boende.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2024 genomfördes införandet av obligatoriska konsultträffar på vårdcentralerna med minnesmottagningen och KHSV kognitiva team efter den pilotstudie som genomfördes under 2023. Generellt ser statistiken för </a:t>
            </a:r>
            <a:r>
              <a:rPr lang="sv-SE" sz="1200" kern="1200" dirty="0" err="1">
                <a:solidFill>
                  <a:schemeClr val="tx1"/>
                </a:solidFill>
                <a:effectLst/>
                <a:latin typeface="+mn-lt"/>
                <a:ea typeface="+mn-ea"/>
                <a:cs typeface="+mn-cs"/>
              </a:rPr>
              <a:t>SveDem</a:t>
            </a:r>
            <a:r>
              <a:rPr lang="sv-SE" sz="1200" kern="1200" dirty="0">
                <a:solidFill>
                  <a:schemeClr val="tx1"/>
                </a:solidFill>
                <a:effectLst/>
                <a:latin typeface="+mn-lt"/>
                <a:ea typeface="+mn-ea"/>
                <a:cs typeface="+mn-cs"/>
              </a:rPr>
              <a:t> ut att förbättrats, fler utredningar och uppföljningar genomförs i kommunen.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BPSD: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BPSD-registret (Beteendemässiga och Psykiska Symtom vid Demens) är ett nationellt kvalitetsregister för personer med BPSD-problematik. Registret är basen för all vård och omsorg vid kommunens särskilda boenden med demensinriktning och används för strukturerade bedömningar och uppföljningar i vardagsarbetet.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2024 började även de enheter utan demensinriktningar att registrera och använda BPSD registret och en omfattade utbildningsinsats startade på de aktuella enheterna. Alla personer med symtom på demenssjukdom ska enligt socialstyrelsen nationella riktlinjer få minst en årlig bedömning av sina BPSD symtom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Trenden att göra fler uppföljningar per patent har ökat under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Senior Alert</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Senior Alert innebär att arbeta med att preventivt med att förebygga skador och ohälsa hos framförallt äldre över 65 år. Områden bedöms är trycksår, undernäring, fall, ohälsa i munnen samt blåsdysfunktion. Personer i både ordinärt och särskilt boende ska erbjudas riskbedömning och åtgärder för att motverka kända riskområden. Resultaten följs upp på respektive enhet och ger ett underlag att följa upp resultat på individnivå och på enhetsnivå</a:t>
            </a: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Totalt antal riskbedömda unika personer enligt Senior Alert registreringar </a:t>
            </a:r>
            <a:r>
              <a:rPr lang="sv-SE" sz="1200" kern="1200" dirty="0" err="1">
                <a:solidFill>
                  <a:schemeClr val="tx1"/>
                </a:solidFill>
                <a:effectLst/>
                <a:latin typeface="+mn-lt"/>
                <a:ea typeface="+mn-ea"/>
                <a:cs typeface="+mn-cs"/>
              </a:rPr>
              <a:t>fortsat</a:t>
            </a:r>
            <a:r>
              <a:rPr lang="sv-SE" sz="1200" kern="1200" dirty="0">
                <a:solidFill>
                  <a:schemeClr val="tx1"/>
                </a:solidFill>
                <a:effectLst/>
                <a:latin typeface="+mn-lt"/>
                <a:ea typeface="+mn-ea"/>
                <a:cs typeface="+mn-cs"/>
              </a:rPr>
              <a:t> ökat och var år 2024 590  (539) </a:t>
            </a:r>
            <a:r>
              <a:rPr lang="sv-SE" sz="1200" kern="1200" dirty="0" err="1">
                <a:solidFill>
                  <a:schemeClr val="tx1"/>
                </a:solidFill>
                <a:effectLst/>
                <a:latin typeface="+mn-lt"/>
                <a:ea typeface="+mn-ea"/>
                <a:cs typeface="+mn-cs"/>
              </a:rPr>
              <a:t>st</a:t>
            </a:r>
            <a:r>
              <a:rPr lang="sv-SE" sz="1200" kern="1200" dirty="0">
                <a:solidFill>
                  <a:schemeClr val="tx1"/>
                </a:solidFill>
                <a:effectLst/>
                <a:latin typeface="+mn-lt"/>
                <a:ea typeface="+mn-ea"/>
                <a:cs typeface="+mn-cs"/>
              </a:rPr>
              <a:t> inom särskilt boende både kommunala/privata och ordinärt boende. Även antalet bedömningar har ökat under året till 941 (856) stycken. Riskbedömningar där vi finner en eller fler risker har ökat och vi ligger i nivå med riket med 96 procent. Trots att resultatet på bakomliggande orsaker och åtgärdsplan vid risk har minskat ligger kommunen ändå bra till i förhållande till riket samt på en god nivå väl inom målområdenas ramar. En negativ trend är att vi är sämre än tidigare år på att registrera eller utföra de planerade åtgärderna. Denna parameter ligger inom varnings ramen både på rikets nivå liksom i kommunen.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Palliativ vård</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 det palliativa registret registreras hur vården har varit för personer i livets slutskede. Syftet är att få kunskap om kvalitet i den palliativa vården i livets slut och därmed underlag till att förbättra den. De finns 8 kvalitets mått. </a:t>
            </a:r>
          </a:p>
          <a:p>
            <a:r>
              <a:rPr lang="sv-SE" sz="1200" kern="1200" dirty="0">
                <a:solidFill>
                  <a:schemeClr val="tx1"/>
                </a:solidFill>
                <a:effectLst/>
                <a:latin typeface="+mn-lt"/>
                <a:ea typeface="+mn-ea"/>
                <a:cs typeface="+mn-cs"/>
              </a:rPr>
              <a:t>Vårdplan</a:t>
            </a:r>
          </a:p>
          <a:p>
            <a:r>
              <a:rPr lang="sv-SE" sz="1200" kern="1200" dirty="0">
                <a:solidFill>
                  <a:schemeClr val="tx1"/>
                </a:solidFill>
                <a:effectLst/>
                <a:latin typeface="+mn-lt"/>
                <a:ea typeface="+mn-ea"/>
                <a:cs typeface="+mn-cs"/>
              </a:rPr>
              <a:t>Smärtlindring</a:t>
            </a:r>
          </a:p>
          <a:p>
            <a:r>
              <a:rPr lang="sv-SE" sz="1200" kern="1200" dirty="0">
                <a:solidFill>
                  <a:schemeClr val="tx1"/>
                </a:solidFill>
                <a:effectLst/>
                <a:latin typeface="+mn-lt"/>
                <a:ea typeface="+mn-ea"/>
                <a:cs typeface="+mn-cs"/>
              </a:rPr>
              <a:t>Ångestdämpande</a:t>
            </a:r>
          </a:p>
          <a:p>
            <a:r>
              <a:rPr lang="sv-SE" sz="1200" kern="1200" dirty="0">
                <a:solidFill>
                  <a:schemeClr val="tx1"/>
                </a:solidFill>
                <a:effectLst/>
                <a:latin typeface="+mn-lt"/>
                <a:ea typeface="+mn-ea"/>
                <a:cs typeface="+mn-cs"/>
              </a:rPr>
              <a:t>Utan trycksår</a:t>
            </a:r>
          </a:p>
          <a:p>
            <a:r>
              <a:rPr lang="sv-SE" sz="1200" kern="1200" dirty="0">
                <a:solidFill>
                  <a:schemeClr val="tx1"/>
                </a:solidFill>
                <a:effectLst/>
                <a:latin typeface="+mn-lt"/>
                <a:ea typeface="+mn-ea"/>
                <a:cs typeface="+mn-cs"/>
              </a:rPr>
              <a:t>Mänsklig närvaro i dödsögonblicket</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err="1">
                <a:solidFill>
                  <a:schemeClr val="tx1"/>
                </a:solidFill>
                <a:effectLst/>
                <a:latin typeface="+mn-lt"/>
                <a:ea typeface="+mn-ea"/>
                <a:cs typeface="+mn-cs"/>
              </a:rPr>
              <a:t>Brytpunkstsamtal</a:t>
            </a:r>
            <a:r>
              <a:rPr lang="sv-SE" sz="1200" kern="1200" dirty="0">
                <a:solidFill>
                  <a:schemeClr val="tx1"/>
                </a:solidFill>
                <a:effectLst/>
                <a:latin typeface="+mn-lt"/>
                <a:ea typeface="+mn-ea"/>
                <a:cs typeface="+mn-cs"/>
              </a:rPr>
              <a:t> 2023 87, 2024 76</a:t>
            </a:r>
          </a:p>
          <a:p>
            <a:r>
              <a:rPr lang="sv-SE" sz="1200" kern="1200" dirty="0" err="1">
                <a:solidFill>
                  <a:schemeClr val="tx1"/>
                </a:solidFill>
                <a:effectLst/>
                <a:latin typeface="+mn-lt"/>
                <a:ea typeface="+mn-ea"/>
                <a:cs typeface="+mn-cs"/>
              </a:rPr>
              <a:t>Munhälsobed</a:t>
            </a:r>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Smärtskattning</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de kommunala verksamheterna avled 156 personer under 2024 av dessa har 140 registrerats i det palliativa registret. Vilket innebär en täckningsgrad på 89 procent vilket innebär en ökning från 2023 (målvärde 70 procent).</a:t>
            </a:r>
          </a:p>
          <a:p>
            <a:endParaRPr lang="sv-SE" dirty="0"/>
          </a:p>
          <a:p>
            <a:r>
              <a:rPr lang="sv-SE" sz="1200" kern="1200" dirty="0">
                <a:solidFill>
                  <a:schemeClr val="tx1"/>
                </a:solidFill>
                <a:effectLst/>
                <a:latin typeface="+mn-lt"/>
                <a:ea typeface="+mn-ea"/>
                <a:cs typeface="+mn-cs"/>
              </a:rPr>
              <a:t>Sammanfattningsvis ligger kommunen bra till i 5 av Socialstyrelsens 8 utvalda kvalitetsindikatorer. De 3 där de finns förbättringspotential </a:t>
            </a:r>
          </a:p>
          <a:p>
            <a:r>
              <a:rPr lang="sv-SE" sz="1200" kern="1200" dirty="0">
                <a:solidFill>
                  <a:schemeClr val="tx1"/>
                </a:solidFill>
                <a:effectLst/>
                <a:latin typeface="+mn-lt"/>
                <a:ea typeface="+mn-ea"/>
                <a:cs typeface="+mn-cs"/>
              </a:rPr>
              <a:t>Här konstateras att under </a:t>
            </a:r>
            <a:r>
              <a:rPr lang="sv-SE" sz="1200" kern="1200">
                <a:solidFill>
                  <a:schemeClr val="tx1"/>
                </a:solidFill>
                <a:effectLst/>
                <a:latin typeface="+mn-lt"/>
                <a:ea typeface="+mn-ea"/>
                <a:cs typeface="+mn-cs"/>
              </a:rPr>
              <a:t>verksamhetsåret 2025 </a:t>
            </a:r>
            <a:r>
              <a:rPr lang="sv-SE" sz="1200" kern="1200" dirty="0">
                <a:solidFill>
                  <a:schemeClr val="tx1"/>
                </a:solidFill>
                <a:effectLst/>
                <a:latin typeface="+mn-lt"/>
                <a:ea typeface="+mn-ea"/>
                <a:cs typeface="+mn-cs"/>
              </a:rPr>
              <a:t>kommer detta vara en fortsatt prioriterad fråga för att förbättra den palliativa vården i livets slut.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Förbättringar att arbeta med Munhälsobedömningar, smärtskattning, Dok brytpunkt</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35</a:t>
            </a:fld>
            <a:endParaRPr lang="sv-SE"/>
          </a:p>
        </p:txBody>
      </p:sp>
    </p:spTree>
    <p:extLst>
      <p:ext uri="{BB962C8B-B14F-4D97-AF65-F5344CB8AC3E}">
        <p14:creationId xmlns:p14="http://schemas.microsoft.com/office/powerpoint/2010/main" val="421987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Enkel läkemedelsgenomgång är en kartläggning och sammanfattning av en patients samtliga ordinerade och använda läkemedel. Syftet är att upptäcka och åtgärda läkemedelsrelaterade problem och att säkerställa en bra läkemedelsbehandling. </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Under 2024 dokumenterades totalt 156 läkemedelsgenomgångar registrerade i kommunens verksamhetssystem. Detta är en minskning av antalet jämfört med året innan, då det genomfördes 226 läkemedelsgenomgångar. </a:t>
            </a:r>
          </a:p>
          <a:p>
            <a:endParaRPr lang="sv-SE" dirty="0"/>
          </a:p>
          <a:p>
            <a:r>
              <a:rPr lang="sv-SE" sz="1200" kern="1200" dirty="0">
                <a:solidFill>
                  <a:schemeClr val="tx1"/>
                </a:solidFill>
                <a:effectLst/>
                <a:latin typeface="+mn-lt"/>
                <a:ea typeface="+mn-ea"/>
                <a:cs typeface="+mn-cs"/>
              </a:rPr>
              <a:t>Även om kravet att erbjuda läkemedelsgenomgång åligger regionen, som har läkare anställda, så har sjuksköterska i kommunen ansvar att initiera läkemedelsgenomgång och att dokumentera när detta genomförs. En orsak till den minskade siffran kan vara osäkerhet var de ska dokumenteras och att det finns flera sökord vilket leder till att dokumentation ej blir likvärdig</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36</a:t>
            </a:fld>
            <a:endParaRPr lang="sv-SE"/>
          </a:p>
        </p:txBody>
      </p:sp>
    </p:spTree>
    <p:extLst>
      <p:ext uri="{BB962C8B-B14F-4D97-AF65-F5344CB8AC3E}">
        <p14:creationId xmlns:p14="http://schemas.microsoft.com/office/powerpoint/2010/main" val="197680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p:txBody>
      </p:sp>
      <p:sp>
        <p:nvSpPr>
          <p:cNvPr id="4" name="Platshållare för bildnummer 3"/>
          <p:cNvSpPr>
            <a:spLocks noGrp="1"/>
          </p:cNvSpPr>
          <p:nvPr>
            <p:ph type="sldNum" sz="quarter" idx="5"/>
          </p:nvPr>
        </p:nvSpPr>
        <p:spPr/>
        <p:txBody>
          <a:bodyPr/>
          <a:lstStyle/>
          <a:p>
            <a:fld id="{7383E85A-D979-A147-889D-B48953FC0DD7}" type="slidenum">
              <a:rPr lang="sv-SE" smtClean="0"/>
              <a:t>4</a:t>
            </a:fld>
            <a:endParaRPr lang="sv-SE"/>
          </a:p>
        </p:txBody>
      </p:sp>
    </p:spTree>
    <p:extLst>
      <p:ext uri="{BB962C8B-B14F-4D97-AF65-F5344CB8AC3E}">
        <p14:creationId xmlns:p14="http://schemas.microsoft.com/office/powerpoint/2010/main" val="96431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Processer</a:t>
            </a:r>
            <a:r>
              <a:rPr lang="sv-SE" dirty="0"/>
              <a:t> - </a:t>
            </a:r>
            <a:r>
              <a:rPr lang="sv-SE" sz="1200" i="1" kern="1200" dirty="0">
                <a:solidFill>
                  <a:schemeClr val="tx1"/>
                </a:solidFill>
                <a:effectLst/>
                <a:latin typeface="+mn-lt"/>
                <a:ea typeface="+mn-ea"/>
                <a:cs typeface="+mn-cs"/>
              </a:rPr>
              <a:t>Alla aktiviteter som ingår i socialnämndens ansvarsområde ska bidra till en leverans och ett värde för mottagaren.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Socialförvaltningen har under det gångna året växlat upp arbetet med att visualisera processer samt processutveckla. Framtagna processer kan numera publiceras på den kommunövergripande processplattformen där samtliga medarbetare kan ta del av dessa. Styr- och stöddokument kan kopplas. På ett kommunövergripande plan ser man över en modell för att ge verksamheterna förutsättningar att gå mot ett mer processinriktat arbetssätt.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Det ska ge verksamheterna stöd och styrning att anmäla, visualisera, analysera, utveckla och förvalta processer. Detta förväntas leda till förbättrad kvalitet, effektivitet och samordning inom kommunens verksamheter. Utvecklingsarbetet pågår även under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Rutiner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Förvaltningen gör framsteg i att systematiskt arbete med styr- och styrdokument. Förbättringsområden som framkom i 2023 års berättelse har till stora delar omhändertagits. Flera verksamhetsområden har nu egna planer för uppföljning och revidering av de styrdokument som verksamhetsområdet har ägandeskap för. Under verksamhetsåret har nytt arbetssätt för hantering av styrdokument implementerats. Arbetssättet reglerar frekvens när uppföljning ska ske, dokumentstruktur, hantering vid revidering samt tillgänglighet och påminnelse. Utöver systematisk uppföljning inkluderas hantering av styrdokument även i utvecklingsuppdrag (verksamhetsutveckling). Antalet reviderade styrdokument har ökat med sex procentenheter i förhållande till år 2023. Med kommande ny socialtjänstlagstiftning under 2025 kommer förvaltningen behöva genomföra en fullständig genomlysning av samtliga styr- och stöddokument. Likaså värdera vilka som kan sammanslås för att minska antalet. Arbetet är omfattande men bedöms som positivt då det blir ett högprioriterat arbete som ger arbetet med styr- och stöddokument en skjuts. </a:t>
            </a:r>
          </a:p>
          <a:p>
            <a:endParaRPr lang="sv-SE" sz="1200" kern="1200" dirty="0">
              <a:solidFill>
                <a:schemeClr val="tx1"/>
              </a:solidFill>
              <a:effectLst/>
              <a:latin typeface="+mn-lt"/>
              <a:ea typeface="+mn-ea"/>
              <a:cs typeface="+mn-cs"/>
            </a:endParaRPr>
          </a:p>
          <a:p>
            <a:r>
              <a:rPr lang="sv-SE" b="1" dirty="0"/>
              <a:t>Samverkan</a:t>
            </a:r>
          </a:p>
          <a:p>
            <a:r>
              <a:rPr lang="sv-SE" sz="1200" kern="1200" dirty="0">
                <a:solidFill>
                  <a:schemeClr val="tx1"/>
                </a:solidFill>
                <a:effectLst/>
                <a:latin typeface="+mn-lt"/>
                <a:ea typeface="+mn-ea"/>
                <a:cs typeface="+mn-cs"/>
              </a:rPr>
              <a:t>Det som framställts föregående år gällande behov av nya samverkansforum och vidareutveckling av befintliga har uppfyllts i hög grad. Det ses som positivt att samverkansforum justerats och omstrukturerats under det gångna året. Detta är en förutsättning för ett lyckat och hållbart kvalitetsarbete. </a:t>
            </a:r>
            <a:endParaRPr lang="sv-SE" dirty="0"/>
          </a:p>
        </p:txBody>
      </p:sp>
      <p:sp>
        <p:nvSpPr>
          <p:cNvPr id="4" name="Platshållare för bildnummer 3"/>
          <p:cNvSpPr>
            <a:spLocks noGrp="1"/>
          </p:cNvSpPr>
          <p:nvPr>
            <p:ph type="sldNum" sz="quarter" idx="10"/>
          </p:nvPr>
        </p:nvSpPr>
        <p:spPr/>
        <p:txBody>
          <a:bodyPr/>
          <a:lstStyle/>
          <a:p>
            <a:fld id="{7383E85A-D979-A147-889D-B48953FC0DD7}" type="slidenum">
              <a:rPr lang="sv-SE" smtClean="0"/>
              <a:t>6</a:t>
            </a:fld>
            <a:endParaRPr lang="sv-SE"/>
          </a:p>
        </p:txBody>
      </p:sp>
    </p:spTree>
    <p:extLst>
      <p:ext uri="{BB962C8B-B14F-4D97-AF65-F5344CB8AC3E}">
        <p14:creationId xmlns:p14="http://schemas.microsoft.com/office/powerpoint/2010/main" val="3082082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b="1" dirty="0"/>
              <a:t>Riskanalyser</a:t>
            </a:r>
            <a:br>
              <a:rPr lang="sv-SE" dirty="0"/>
            </a:br>
            <a:r>
              <a:rPr lang="sv-SE" sz="1200" kern="1200" dirty="0">
                <a:solidFill>
                  <a:schemeClr val="tx1"/>
                </a:solidFill>
                <a:effectLst/>
                <a:latin typeface="+mn-lt"/>
                <a:ea typeface="+mn-ea"/>
                <a:cs typeface="+mn-cs"/>
              </a:rPr>
              <a:t>Riskanalys är en del av det förebyggande arbetet som utgör en viktig del av det systematiska kvalitetsarbetet. Riskanalys görs primärt för att identifiera risker för enskilda i samband med förändringar men tillämpas även vid strukturella förändringar. Inom socialförvaltningen finns utbildade riskanalysledare. För att inte enbart fokusera på risker utan även resultat tillämpas även andra metoder för riskanalys såsom SWOT, SWOR och/eller SOAR. Åtgärder som riskanalysen föranlett har socialförvaltningens olika verksamheter arbetat med. Några exempel avser reviderade rutiner</a:t>
            </a:r>
            <a:r>
              <a:rPr lang="sv-SE" sz="1200" i="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Sammantaget har socialförvaltningens arbete med riskanalyser stärkts under de senaste åren. Dock förekommer det att riskanalys och riskbedömning blandas vilket är en kunskapsbrist som behöver hanteras.</a:t>
            </a:r>
          </a:p>
          <a:p>
            <a:pPr fontAlgn="base"/>
            <a:endParaRPr lang="sv-SE" sz="1200" kern="1200" dirty="0">
              <a:solidFill>
                <a:schemeClr val="tx1"/>
              </a:solidFill>
              <a:effectLst/>
              <a:latin typeface="+mn-lt"/>
              <a:ea typeface="+mn-ea"/>
              <a:cs typeface="+mn-cs"/>
            </a:endParaRPr>
          </a:p>
          <a:p>
            <a:r>
              <a:rPr lang="sv-SE" b="1" dirty="0"/>
              <a:t>Egenkontroller</a:t>
            </a:r>
            <a:br>
              <a:rPr lang="sv-SE" dirty="0"/>
            </a:br>
            <a:r>
              <a:rPr lang="sv-SE" sz="1200" kern="1200" dirty="0">
                <a:solidFill>
                  <a:schemeClr val="tx1"/>
                </a:solidFill>
                <a:effectLst/>
                <a:latin typeface="+mn-lt"/>
                <a:ea typeface="+mn-ea"/>
                <a:cs typeface="+mn-cs"/>
              </a:rPr>
              <a:t>Enligt socialförvaltningens ledningssystem ska varje verksamhet ha en egenkontrollplan som beskriver vilka egenkontroller som ska genomföras under verksamhetsåret. Till varje egenkontroll ska det framgå tillvägagångssätt om vem som gör vad, hur och när. Likaså hur resultatet ska återkopplas. Vad som ska mätas kan delas upp utifrån uppföljning eller utvärdering. Uppföljning fokuserar på att mäta aktiviteter. Utvärdering värderar effekter av insatser det vill säga fokus på måluppfyllelse och värden. </a:t>
            </a:r>
          </a:p>
          <a:p>
            <a:r>
              <a:rPr lang="sv-SE" sz="1200" u="sng" kern="1200" dirty="0">
                <a:solidFill>
                  <a:schemeClr val="tx1"/>
                </a:solidFill>
                <a:effectLst/>
                <a:latin typeface="+mn-lt"/>
                <a:ea typeface="+mn-ea"/>
                <a:cs typeface="+mn-cs"/>
                <a:hlinkClick r:id="rId3"/>
              </a:rPr>
              <a:t>Socialförvaltningens kvalitetsledningssystem – Motala</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Förvaltningen har gjort framsteg vad gäller upprättade egenkontrollplaner. En utveckling av egenkontrollsarbetet skulle kunna vara att genomföra kontroller och delge resultat mellan verksamhetsområden, likt hur Utredning stöd och tillstånd granskat genomförandeplaner inom Utförare hemtjänst. Detta bedöms kunna stärka det förvaltningsgemensamma kvalitetsarbetet.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Klagomål och synpunkter inkl. beröm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Att ta emot och utreda klagomål och synpunkter syftar till att fånga upp åsikter om utförda tjänster eller annat, för att kunna använda dessa i förbättringsarbete. Inom socialförvaltning finns </a:t>
            </a:r>
            <a:r>
              <a:rPr lang="sv-SE" sz="1200" i="1" kern="1200" dirty="0">
                <a:solidFill>
                  <a:schemeClr val="tx1"/>
                </a:solidFill>
                <a:effectLst/>
                <a:latin typeface="+mn-lt"/>
                <a:ea typeface="+mn-ea"/>
                <a:cs typeface="+mn-cs"/>
              </a:rPr>
              <a:t>Rutin för synpunkter och klagomål</a:t>
            </a:r>
            <a:r>
              <a:rPr lang="sv-SE" sz="1200" kern="1200" dirty="0">
                <a:solidFill>
                  <a:schemeClr val="tx1"/>
                </a:solidFill>
                <a:effectLst/>
                <a:latin typeface="+mn-lt"/>
                <a:ea typeface="+mn-ea"/>
                <a:cs typeface="+mn-cs"/>
              </a:rPr>
              <a:t> (SN 2019/00190). Sammanställning av klagomål och synpunkter ska, enligt rutinen, sammanställas två gånger per år. Sammanställning har ej genomförts i enlighet med rutinen. Framöver kommer sammanställning istället att ske varje tertial. Det bedöms bli för lång period mellan om det görs halvårsvis eller på helår.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sz="1200" kern="1200" dirty="0">
                <a:solidFill>
                  <a:schemeClr val="tx1"/>
                </a:solidFill>
                <a:effectLst/>
                <a:latin typeface="+mn-lt"/>
                <a:ea typeface="+mn-ea"/>
                <a:cs typeface="+mn-cs"/>
              </a:rPr>
              <a:t>Tabellen ovan visar att antalet klagomål och synpunkt ser förhållandevis lika ut för perioden 2019–2024. Det är stor variation i innehåll och vilka verksamheter som berörs. Exempel på innehåll är; parkering av verksamhetens bilar, missnöje gentemot verksamheter, bilkörning, välfärdsteknik, minoritetsspråk och mat. Viktigt att beakta att en synpunkt inte enbart behöver vara negativ. I vissa fall avser det även beröm vilket så även är fallet för 2024.</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Inom delar av förvaltningens löpande verksamhet förekommer normalt att hantera konflikter och motstridiga intressen som kan leda till uttryck för missnöje. Majoriteten av de klagomål och/eller synpunkter som gäller individärenden hanteras utanför kommunens synpunktshanteringssystem. Dessa registreras i den enskildes ärende/åtagande i verksamhetssystemet. De är således inte inkluderade i tabellen ovan. Det finns inte någon sammanställning av dessa på aggregerad nivå.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7383E85A-D979-A147-889D-B48953FC0DD7}" type="slidenum">
              <a:rPr lang="sv-SE" smtClean="0"/>
              <a:t>7</a:t>
            </a:fld>
            <a:endParaRPr lang="sv-SE"/>
          </a:p>
        </p:txBody>
      </p:sp>
    </p:spTree>
    <p:extLst>
      <p:ext uri="{BB962C8B-B14F-4D97-AF65-F5344CB8AC3E}">
        <p14:creationId xmlns:p14="http://schemas.microsoft.com/office/powerpoint/2010/main" val="230597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Den enskilde som medskapare i kvalitetsarbetet</a:t>
            </a:r>
            <a:br>
              <a:rPr lang="sv-SE" dirty="0"/>
            </a:br>
            <a:r>
              <a:rPr lang="sv-SE" sz="1200" kern="1200" dirty="0">
                <a:solidFill>
                  <a:schemeClr val="tx1"/>
                </a:solidFill>
                <a:effectLst/>
                <a:latin typeface="+mn-lt"/>
                <a:ea typeface="+mn-ea"/>
                <a:cs typeface="+mn-cs"/>
              </a:rPr>
              <a:t>En grundläggande förutsättning för kvalitetsarbetet är den enskildes delaktighet, möjlighet att påverka och att stöd så långt som möjligt utformas och genomförs i samråd med den enskilde. Förvaltningen fortsätter med brukarundersökningar och har under året även växlat upp arbetet. Utöver detta är socialförvaltningen i fortsatt rätt riktning att än mer involvera den enskilde på olika sätt. Inom områden där förbättringsområden framgår har prioriteringar gjorts och plan för åtgärder tagits fram. Således omhändertas resultatet. Att involvera den enskilde som medskapare i utvecklings- och förbättringsarbete behöver ständigt fortgå och utvecklas. Ju närmare mottagaren vi kommer – ju större är möjligheterna att de får inflytande och påverkan över sin egen eller sin närståendes behov av socialtjänstens stöd.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Avvikelser</a:t>
            </a:r>
            <a:br>
              <a:rPr lang="sv-SE" sz="1200" kern="1200" dirty="0">
                <a:solidFill>
                  <a:schemeClr val="tx1"/>
                </a:solidFill>
                <a:effectLst/>
                <a:latin typeface="+mn-lt"/>
                <a:ea typeface="+mn-ea"/>
                <a:cs typeface="+mn-cs"/>
              </a:rPr>
            </a:br>
            <a:r>
              <a:rPr lang="sv-SE" sz="1200" i="1" kern="1200" dirty="0">
                <a:solidFill>
                  <a:schemeClr val="tx1"/>
                </a:solidFill>
                <a:effectLst/>
                <a:latin typeface="+mn-lt"/>
                <a:ea typeface="+mn-ea"/>
                <a:cs typeface="+mn-cs"/>
              </a:rPr>
              <a:t>Antalet SoL-avvikelser </a:t>
            </a:r>
            <a:r>
              <a:rPr lang="sv-SE" sz="1200" kern="1200" dirty="0">
                <a:solidFill>
                  <a:schemeClr val="tx1"/>
                </a:solidFill>
                <a:effectLst/>
                <a:latin typeface="+mn-lt"/>
                <a:ea typeface="+mn-ea"/>
                <a:cs typeface="+mn-cs"/>
              </a:rPr>
              <a:t>har ökat betydligt i förhållande till jämförelseår. Nu, liksom tidigare år, är majoriteten av avvikelsetyp kopplat till brister i utförandet av insatser. Att flest avvikelser föreligger inom detta område bedöms ej som anmärkningsvärt då det är inom utförande verksamhet som socialförvaltningen har mest volymer och verksamheter. Orsaker till att avvikelser ökat ännu ett år kan bero på en högre medvetenhet och uppmärksamhet. Då det saknas analyser på aggregerad nivå blir orsaken till ökat antal avvikelser enbart en hypotes i kvalitetsberättelsen. Den avvikelsetyp som minskat i antal registrerade avvikelser avser brister i rättssäkerhet. Orsak bedöms vara för få registrerade avvikelser.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För 2024 har antalet avvikelser inom LSS </a:t>
            </a:r>
            <a:r>
              <a:rPr lang="sv-SE" sz="1200" kern="1200" dirty="0">
                <a:solidFill>
                  <a:schemeClr val="tx1"/>
                </a:solidFill>
                <a:effectLst/>
                <a:latin typeface="+mn-lt"/>
                <a:ea typeface="+mn-ea"/>
                <a:cs typeface="+mn-cs"/>
              </a:rPr>
              <a:t>ökat något i förhållande till jämförelseår. Nu, liksom tidigare år, är majoriteten av avvikelsetyp kopplat till brister i utförandet av insatser. Liksom för SoL-avvikelser bedöms detta ej som anmärkningsvärt då det är inom utförande verksamhet som socialförvaltningen har mest volymer och verksamheter. Fortsatt analys av ökat antal avvikelser är förbättrade arbetssätt inom området samt en ökad medvetenhet och uppmärksamhet. Innehållet i avvikelsetypen annat bör fördjupas i förvaltningens kvalitetsarbete för att reda ut vad de avser. Detta skulle kunna medföra en förbättrad registrering av avvikelsetyp och fortsatt analys.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Arbetet med ny rutin för rapporteringsskyldighet, avvikelser och hantering av lex är fortfarande inte färdigställt. Framtaget utkast behöver omarbetas i syfte att förenkla för medarbetare samt för att särskilja på att rapportera och att utreda. Frågan hanteras förvaltningsövergripande. Likt tidigare år är rapporteringsskyldighet och avvikelsehantering ett område som behöver utvecklas. För vissa verksamheter upprättas ytterst få avvikelser vilket bedöms handla om okunskap eller brister i att registrera avvikelser. För resterande verksamheter har antalet registrerade avvikelser ökat. Förvaltningens olika verksamhetsområden behöver arbeta mer med aggregerade analyser och följa trender för att hitta åtgärder inte enbart på individnivå. Omarbetad och utvecklad rutin för området är angeläget att få färdigställd och behöver prioriteras högt. Trots detta är det av fortsatt vikt att följa trender, prata om rapporteringsskyldighet samt säkerställa att avvikelseregistrering sker och hanteras. Fördelaktigt om sammanfattningar även kan delges över verksamhetsområdena i syfte att bredda lärandet och således minska risker att nya liknande brister uppstår.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Lex Sarah</a:t>
            </a:r>
          </a:p>
          <a:p>
            <a:r>
              <a:rPr lang="sv-SE" sz="1200" kern="1200" dirty="0">
                <a:solidFill>
                  <a:schemeClr val="tx1"/>
                </a:solidFill>
                <a:effectLst/>
                <a:latin typeface="+mn-lt"/>
                <a:ea typeface="+mn-ea"/>
                <a:cs typeface="+mn-cs"/>
              </a:rPr>
              <a:t>För 2024 har två anmälning enligt lex Sarah avseende allvarligt missförhållande gjorts till IVO. Den första anmälan avsåg brister i nämndens handläggning av vården av en ung vuxen som försvann. Av </a:t>
            </a:r>
            <a:r>
              <a:rPr lang="sv-SE" sz="1200" kern="1200" dirty="0" err="1">
                <a:solidFill>
                  <a:schemeClr val="tx1"/>
                </a:solidFill>
                <a:effectLst/>
                <a:latin typeface="+mn-lt"/>
                <a:ea typeface="+mn-ea"/>
                <a:cs typeface="+mn-cs"/>
              </a:rPr>
              <a:t>IVO:s</a:t>
            </a:r>
            <a:r>
              <a:rPr lang="sv-SE" sz="1200" kern="1200" dirty="0">
                <a:solidFill>
                  <a:schemeClr val="tx1"/>
                </a:solidFill>
                <a:effectLst/>
                <a:latin typeface="+mn-lt"/>
                <a:ea typeface="+mn-ea"/>
                <a:cs typeface="+mn-cs"/>
              </a:rPr>
              <a:t> beslut framkom att de avslutar ärendet utan några åtgärder. Bedömningen som låg till grund för beslutet var att huvudmannen fullgjort sin utrednings- och anmälningsskyldighet i enlighet med 23 g § och 24 e-f §§ LSS. Utredningen har enligt </a:t>
            </a:r>
            <a:r>
              <a:rPr lang="sv-SE" sz="1200" kern="1200" dirty="0" err="1">
                <a:solidFill>
                  <a:schemeClr val="tx1"/>
                </a:solidFill>
                <a:effectLst/>
                <a:latin typeface="+mn-lt"/>
                <a:ea typeface="+mn-ea"/>
                <a:cs typeface="+mn-cs"/>
              </a:rPr>
              <a:t>IVO:s</a:t>
            </a:r>
            <a:r>
              <a:rPr lang="sv-SE" sz="1200" kern="1200" dirty="0">
                <a:solidFill>
                  <a:schemeClr val="tx1"/>
                </a:solidFill>
                <a:effectLst/>
                <a:latin typeface="+mn-lt"/>
                <a:ea typeface="+mn-ea"/>
                <a:cs typeface="+mn-cs"/>
              </a:rPr>
              <a:t> bedömning visat att huvudmannen har:</a:t>
            </a:r>
          </a:p>
          <a:p>
            <a:pPr lvl="0" fontAlgn="base"/>
            <a:r>
              <a:rPr lang="sv-SE" sz="1200" kern="1200" dirty="0">
                <a:solidFill>
                  <a:schemeClr val="tx1"/>
                </a:solidFill>
                <a:effectLst/>
                <a:latin typeface="+mn-lt"/>
                <a:ea typeface="+mn-ea"/>
                <a:cs typeface="+mn-cs"/>
              </a:rPr>
              <a:t>Vidtagit åtgärder för att utan dröjsmål avhjälpa eller undanröja missförhållandet.</a:t>
            </a:r>
          </a:p>
          <a:p>
            <a:pPr lvl="0" fontAlgn="base"/>
            <a:r>
              <a:rPr lang="sv-SE" sz="1200" kern="1200" dirty="0">
                <a:solidFill>
                  <a:schemeClr val="tx1"/>
                </a:solidFill>
                <a:effectLst/>
                <a:latin typeface="+mn-lt"/>
                <a:ea typeface="+mn-ea"/>
                <a:cs typeface="+mn-cs"/>
              </a:rPr>
              <a:t>Identifierat bakomliggande orsaker till det inträffade.</a:t>
            </a:r>
          </a:p>
          <a:p>
            <a:pPr lvl="0" fontAlgn="base"/>
            <a:r>
              <a:rPr lang="sv-SE" sz="1200" kern="1200" dirty="0">
                <a:solidFill>
                  <a:schemeClr val="tx1"/>
                </a:solidFill>
                <a:effectLst/>
                <a:latin typeface="+mn-lt"/>
                <a:ea typeface="+mn-ea"/>
                <a:cs typeface="+mn-cs"/>
              </a:rPr>
              <a:t>Vidtagit och/eller planerat att vidta åtgärder för att förhindra att något liknande inträffar igen.</a:t>
            </a:r>
          </a:p>
          <a:p>
            <a:pPr fontAlgn="base"/>
            <a:r>
              <a:rPr lang="sv-SE" sz="1200" kern="1200" dirty="0">
                <a:solidFill>
                  <a:schemeClr val="tx1"/>
                </a:solidFill>
                <a:effectLst/>
                <a:latin typeface="+mn-lt"/>
                <a:ea typeface="+mn-ea"/>
                <a:cs typeface="+mn-cs"/>
              </a:rPr>
              <a:t> </a:t>
            </a:r>
          </a:p>
          <a:p>
            <a:pPr fontAlgn="base"/>
            <a:r>
              <a:rPr lang="sv-SE" sz="1200" kern="1200" dirty="0">
                <a:solidFill>
                  <a:schemeClr val="tx1"/>
                </a:solidFill>
                <a:effectLst/>
                <a:latin typeface="+mn-lt"/>
                <a:ea typeface="+mn-ea"/>
                <a:cs typeface="+mn-cs"/>
              </a:rPr>
              <a:t>Den andra anmälan har beslut från IVO ännu inte inkommit. Hanteringen av lex Sarah är likväl som övrig avvikelsehantering ett utvecklingsområde som kräver åtgärder.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Informationssäkerhet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åligger varje chef att ge sina medarbetare den information och utbildning som krävs för att uppnå en god informationssäkerhet och för att skapa ett säkerhetsansvar hos medarbetarna. Samtliga medarbetare ansvarar för att känna till och följa gällande riktlinjer och instruktioner. Under året har rutin för loggkontroller i verksamhetssystem och nationell patientöversikt (dnr. 19/SN 0334) reviderats. Loggkontroller ska genomföras månadsvis. Samtliga verksamhetsområden inom socialförvaltningen efterlever rutinen vilket är en avsevärd förbättrad hantering. Tidigare år har efterlevnaden brustit och loggkontroller har enbart skett vid begäran. Orsaker till numera efterlevnad är utvecklat och automatiserat systemstöd som underlättar hanteringen och påminner om uppgiften.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Två anmälningar har gjorts till Integritetsskyddsmyndigheten (IMY). Beslut har ännu ej inkommit. Orsaker till ökat antal rapporterade personuppgiftsincidenter beror mest troligt på ökad medvetenhet.</a:t>
            </a:r>
          </a:p>
          <a:p>
            <a:r>
              <a:rPr lang="sv-S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383E85A-D979-A147-889D-B48953FC0DD7}" type="slidenum">
              <a:rPr lang="sv-SE" smtClean="0"/>
              <a:t>8</a:t>
            </a:fld>
            <a:endParaRPr lang="sv-SE"/>
          </a:p>
        </p:txBody>
      </p:sp>
    </p:spTree>
    <p:extLst>
      <p:ext uri="{BB962C8B-B14F-4D97-AF65-F5344CB8AC3E}">
        <p14:creationId xmlns:p14="http://schemas.microsoft.com/office/powerpoint/2010/main" val="282239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Det är av vikt att inkludera medarbetare så att kvalitetsarbetet följer med i samtliga strukturer och når ut. Kvalitet är likväl som andra områden en grundläggande princip för ledning och styrning. Resultatet av Kvalitets- och patientsäkerhetsberättelsen för verksamhetsår 2023 har som helhet delgivits samtliga chefer inom socialförvaltningen. Dels för dem som närvarade under våren 2024 års chefsförmiddag samt skriftligen i form av presentationsunderlag som kan användas som stöd vid information till övriga medarbetare. Berättelsen i sin helhet har också skickats ut till samtliga chefer inom socialförvaltningen. Hantering för socialnämnden är likvärdig.</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Fortsatt kvarstår förbättringsområde i form av att Kvalitets- och patientsäkerhetsberättelse även ska delges till medarbetare, ej enbart chefer. Denna brist kvarstår sedan år 2023. Dock positivt att fler verksamhetsområden gått igenom berättelsen i sina respektive ledningsgrupper. Att delge berättelsen kan genomföras på olika sätt. Det primära är att dess resultat delges. Detta medför också att ledningssystemet sätts i ett sammanhang vilket verkar för en ökad förståelse för varför olika områden i ledningssystemet arbetas med. Att delge och gemensamt analysera berättelsens resultat är också ett sätt att följa verksamhetsområdets förflyttningar i kvalitetsarbetet. Likaså att framhärda kvalitetsarbetet som en huvudsaklig arbetsuppgift och inte något ”utöver” grunduppdraget. Kvalitet ska ses som en likvärdig styr- och uppföljningsfaktor såsom ekonomi och arbetsmiljö. Det är inte något som ligger utanför utan behöver integreras i styr- och ledningsmodellen. Förvaltningen behöver förbättra sina analyser i vad olika kvalitetsarbeten och satsningar medför samt uppföljningen av dess effekter. </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383E85A-D979-A147-889D-B48953FC0DD7}" type="slidenum">
              <a:rPr lang="sv-SE" smtClean="0"/>
              <a:t>9</a:t>
            </a:fld>
            <a:endParaRPr lang="sv-SE"/>
          </a:p>
        </p:txBody>
      </p:sp>
    </p:spTree>
    <p:extLst>
      <p:ext uri="{BB962C8B-B14F-4D97-AF65-F5344CB8AC3E}">
        <p14:creationId xmlns:p14="http://schemas.microsoft.com/office/powerpoint/2010/main" val="3649833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Det kan konstaterats att liksom föregående år har socialförvaltningen genomfört ett omfattande arbete med kunskaps- och kompetenshöjande insatser under 2024. För att mäta effekterna av dessa bör förvaltningen genom verksamhetsområdena följa upp och genomföra analyser för hur kunskaps- och kompetenshöjande åtgärder påverkar kvaliteten i positiv riktning.</a:t>
            </a:r>
            <a:endParaRPr lang="sv-SE" dirty="0"/>
          </a:p>
        </p:txBody>
      </p:sp>
      <p:sp>
        <p:nvSpPr>
          <p:cNvPr id="4" name="Platshållare för bildnummer 3"/>
          <p:cNvSpPr>
            <a:spLocks noGrp="1"/>
          </p:cNvSpPr>
          <p:nvPr>
            <p:ph type="sldNum" sz="quarter" idx="10"/>
          </p:nvPr>
        </p:nvSpPr>
        <p:spPr/>
        <p:txBody>
          <a:bodyPr/>
          <a:lstStyle/>
          <a:p>
            <a:fld id="{7383E85A-D979-A147-889D-B48953FC0DD7}" type="slidenum">
              <a:rPr lang="sv-SE" smtClean="0"/>
              <a:t>10</a:t>
            </a:fld>
            <a:endParaRPr lang="sv-SE"/>
          </a:p>
        </p:txBody>
      </p:sp>
    </p:spTree>
    <p:extLst>
      <p:ext uri="{BB962C8B-B14F-4D97-AF65-F5344CB8AC3E}">
        <p14:creationId xmlns:p14="http://schemas.microsoft.com/office/powerpoint/2010/main" val="2684768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kapit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12" name="Platshållare för bildnummer 11">
            <a:extLst>
              <a:ext uri="{FF2B5EF4-FFF2-40B4-BE49-F238E27FC236}">
                <a16:creationId xmlns:a16="http://schemas.microsoft.com/office/drawing/2014/main" id="{775F9B0C-A857-FD47-9E6A-6B189286224D}"/>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50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ros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5">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324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E2A4141-BB01-A44B-A36A-DDCC017DE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1F60A8D8-C29B-BD4F-9703-46D4DF81620C}"/>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1FDFAAE1-6E29-0148-ADFA-5051572A23FB}"/>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D08D41C6-9E97-8A4D-AF25-9D09C2924F6F}"/>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1736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mörkblå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6">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66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ida med bild">
    <p:spTree>
      <p:nvGrpSpPr>
        <p:cNvPr id="1" name=""/>
        <p:cNvGrpSpPr/>
        <p:nvPr/>
      </p:nvGrpSpPr>
      <p:grpSpPr>
        <a:xfrm>
          <a:off x="0" y="0"/>
          <a:ext cx="0" cy="0"/>
          <a:chOff x="0" y="0"/>
          <a:chExt cx="0" cy="0"/>
        </a:xfrm>
      </p:grpSpPr>
      <p:sp>
        <p:nvSpPr>
          <p:cNvPr id="13"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5"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dirty="0"/>
              <a:t>Klicka här för att ändra format</a:t>
            </a:r>
          </a:p>
        </p:txBody>
      </p:sp>
      <p:sp>
        <p:nvSpPr>
          <p:cNvPr id="3" name="Platshållare för bildnummer 2">
            <a:extLst>
              <a:ext uri="{FF2B5EF4-FFF2-40B4-BE49-F238E27FC236}">
                <a16:creationId xmlns:a16="http://schemas.microsoft.com/office/drawing/2014/main" id="{CFA8AB5F-8283-704B-8175-BDAD60322C0D}"/>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8"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6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dirty="0"/>
              <a:t>Klicka här för att ändra format</a:t>
            </a:r>
          </a:p>
        </p:txBody>
      </p:sp>
      <p:sp>
        <p:nvSpPr>
          <p:cNvPr id="2" name="Platshållare för bildnummer 1">
            <a:extLst>
              <a:ext uri="{FF2B5EF4-FFF2-40B4-BE49-F238E27FC236}">
                <a16:creationId xmlns:a16="http://schemas.microsoft.com/office/drawing/2014/main" id="{E951F9E6-216A-284C-A962-DDB966D293F1}"/>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4"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544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ida vit med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0"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a:t>Klicka här för att ändra format</a:t>
            </a:r>
            <a:endParaRPr lang="sv-SE" dirty="0"/>
          </a:p>
        </p:txBody>
      </p:sp>
      <p:sp>
        <p:nvSpPr>
          <p:cNvPr id="11"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128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vit utan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a:t>Klicka här för att ändra format</a:t>
            </a:r>
            <a:endParaRPr lang="sv-SE" dirty="0"/>
          </a:p>
        </p:txBody>
      </p:sp>
      <p:sp>
        <p:nvSpPr>
          <p:cNvPr id="7"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9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kapitelsid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1">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0752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mörk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96A80BCA-10E4-3D4F-981A-599BF66529B9}"/>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737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mörk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2">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78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71CF116D-D6FD-2341-8E95-7AF53214E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2D96E855-D81C-FD4E-821D-8119E720C4F5}"/>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86AFEE12-C57C-C849-9CA0-D161E46B71F6}"/>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17E29388-6420-C642-8680-B8F1A1BA77FA}"/>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6747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3">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4822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oran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C98D89CE-7826-B14C-BF8A-238E77183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628151F3-50A2-D840-9B47-BD97EF66A4FB}"/>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3EAB990B-538E-C844-A743-D37037929723}"/>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A057CA41-9427-5C48-BFDF-BE8DD649018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40307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orange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4">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1055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61A0DCB3-20C5-6047-A3E7-B5C87AEA3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B7FCFCCF-0D4D-5D4A-81BC-E5E6A080EF0D}"/>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D5679DD8-BB91-7F47-81E3-C0D1EE57AD1F}"/>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F1AA71C8-1FE0-7047-8EA9-63602B03A75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32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105C11B-CC1E-3849-9B7A-37EA9405FFA8}"/>
              </a:ext>
            </a:extLst>
          </p:cNvPr>
          <p:cNvSpPr/>
          <p:nvPr userDrawn="1"/>
        </p:nvSpPr>
        <p:spPr>
          <a:xfrm>
            <a:off x="108000" y="102393"/>
            <a:ext cx="8928000" cy="450327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2" name="Platshållare för rubrik 1">
            <a:extLst>
              <a:ext uri="{FF2B5EF4-FFF2-40B4-BE49-F238E27FC236}">
                <a16:creationId xmlns:a16="http://schemas.microsoft.com/office/drawing/2014/main" id="{3CC9E82B-5733-9048-BE26-E951DA9D00F7}"/>
              </a:ext>
            </a:extLst>
          </p:cNvPr>
          <p:cNvSpPr>
            <a:spLocks noGrp="1"/>
          </p:cNvSpPr>
          <p:nvPr>
            <p:ph type="title"/>
          </p:nvPr>
        </p:nvSpPr>
        <p:spPr>
          <a:xfrm>
            <a:off x="107999" y="102393"/>
            <a:ext cx="8927999" cy="900000"/>
          </a:xfrm>
          <a:prstGeom prst="rect">
            <a:avLst/>
          </a:prstGeom>
        </p:spPr>
        <p:txBody>
          <a:bodyPr vert="horz" lIns="288000" tIns="0" rIns="28800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394C773-AEA7-7546-9D46-9CF883B784B0}"/>
              </a:ext>
            </a:extLst>
          </p:cNvPr>
          <p:cNvSpPr>
            <a:spLocks noGrp="1"/>
          </p:cNvSpPr>
          <p:nvPr>
            <p:ph type="body" idx="1"/>
          </p:nvPr>
        </p:nvSpPr>
        <p:spPr>
          <a:xfrm>
            <a:off x="107997" y="1002393"/>
            <a:ext cx="8927998" cy="3603270"/>
          </a:xfrm>
          <a:prstGeom prst="rect">
            <a:avLst/>
          </a:prstGeom>
        </p:spPr>
        <p:txBody>
          <a:bodyPr vert="horz" lIns="288000" tIns="144000" rIns="28800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FE8C26DD-2866-334B-AD6A-61665D77E0BB}"/>
              </a:ext>
            </a:extLst>
          </p:cNvPr>
          <p:cNvSpPr>
            <a:spLocks noGrp="1"/>
          </p:cNvSpPr>
          <p:nvPr>
            <p:ph type="sldNum" sz="quarter" idx="4"/>
          </p:nvPr>
        </p:nvSpPr>
        <p:spPr>
          <a:xfrm>
            <a:off x="4290817" y="4764055"/>
            <a:ext cx="562357" cy="215444"/>
          </a:xfrm>
          <a:prstGeom prst="rect">
            <a:avLst/>
          </a:prstGeom>
        </p:spPr>
        <p:txBody>
          <a:bodyPr vert="horz" wrap="square" lIns="91440" tIns="45720" rIns="91440" bIns="45720" rtlCol="0" anchor="ctr">
            <a:spAutoFit/>
          </a:bodyPr>
          <a:lstStyle>
            <a:lvl1pPr algn="ctr">
              <a:defRPr sz="800">
                <a:solidFill>
                  <a:schemeClr val="tx1">
                    <a:tint val="75000"/>
                  </a:schemeClr>
                </a:solidFill>
                <a:latin typeface="Barlow" pitchFamily="2" charset="77"/>
              </a:defRPr>
            </a:lvl1pPr>
          </a:lstStyle>
          <a:p>
            <a:fld id="{DD7EE01C-7D4D-3049-8107-6C261A7D8CF8}" type="slidenum">
              <a:rPr lang="sv-SE" smtClean="0"/>
              <a:pPr/>
              <a:t>‹#›</a:t>
            </a:fld>
            <a:endParaRPr lang="sv-SE" dirty="0"/>
          </a:p>
        </p:txBody>
      </p:sp>
      <p:sp>
        <p:nvSpPr>
          <p:cNvPr id="7" name="textruta 6">
            <a:extLst>
              <a:ext uri="{FF2B5EF4-FFF2-40B4-BE49-F238E27FC236}">
                <a16:creationId xmlns:a16="http://schemas.microsoft.com/office/drawing/2014/main" id="{49736CD7-D0A6-3541-9784-6959D6FD5147}"/>
              </a:ext>
            </a:extLst>
          </p:cNvPr>
          <p:cNvSpPr txBox="1"/>
          <p:nvPr userDrawn="1"/>
        </p:nvSpPr>
        <p:spPr>
          <a:xfrm>
            <a:off x="107996" y="4802528"/>
            <a:ext cx="741257" cy="138499"/>
          </a:xfrm>
          <a:prstGeom prst="rect">
            <a:avLst/>
          </a:prstGeom>
          <a:noFill/>
        </p:spPr>
        <p:txBody>
          <a:bodyPr wrap="none" lIns="288000" tIns="0" rIns="0" bIns="0" rtlCol="0" anchor="ctr" anchorCtr="0">
            <a:spAutoFit/>
          </a:bodyPr>
          <a:lstStyle/>
          <a:p>
            <a:r>
              <a:rPr lang="sv-SE" sz="900" b="0" i="0" dirty="0">
                <a:latin typeface="Barlow Semi Condensed SemiBold" pitchFamily="2" charset="77"/>
              </a:rPr>
              <a:t>motala.se</a:t>
            </a:r>
          </a:p>
        </p:txBody>
      </p:sp>
      <p:pic>
        <p:nvPicPr>
          <p:cNvPr id="11" name="Bild 10">
            <a:extLst>
              <a:ext uri="{FF2B5EF4-FFF2-40B4-BE49-F238E27FC236}">
                <a16:creationId xmlns:a16="http://schemas.microsoft.com/office/drawing/2014/main" id="{F56319D0-4C8A-814E-BBF3-103251DA5B7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84571" y="4697385"/>
            <a:ext cx="663429" cy="360000"/>
          </a:xfrm>
          <a:prstGeom prst="rect">
            <a:avLst/>
          </a:prstGeom>
        </p:spPr>
      </p:pic>
      <p:pic>
        <p:nvPicPr>
          <p:cNvPr id="26" name="Bild 25">
            <a:extLst>
              <a:ext uri="{FF2B5EF4-FFF2-40B4-BE49-F238E27FC236}">
                <a16:creationId xmlns:a16="http://schemas.microsoft.com/office/drawing/2014/main" id="{784DDFEA-86B9-0A41-B46D-1D1572E81FA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220873" y="2352782"/>
            <a:ext cx="3816646" cy="2252881"/>
          </a:xfrm>
          <a:prstGeom prst="rect">
            <a:avLst/>
          </a:prstGeom>
        </p:spPr>
      </p:pic>
    </p:spTree>
    <p:extLst>
      <p:ext uri="{BB962C8B-B14F-4D97-AF65-F5344CB8AC3E}">
        <p14:creationId xmlns:p14="http://schemas.microsoft.com/office/powerpoint/2010/main" val="334675449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6" r:id="rId3"/>
    <p:sldLayoutId id="2147483676" r:id="rId4"/>
    <p:sldLayoutId id="2147483667" r:id="rId5"/>
    <p:sldLayoutId id="2147483678" r:id="rId6"/>
    <p:sldLayoutId id="2147483668" r:id="rId7"/>
    <p:sldLayoutId id="2147483679" r:id="rId8"/>
    <p:sldLayoutId id="2147483669" r:id="rId9"/>
    <p:sldLayoutId id="2147483680" r:id="rId10"/>
    <p:sldLayoutId id="2147483670" r:id="rId11"/>
    <p:sldLayoutId id="2147483681" r:id="rId12"/>
    <p:sldLayoutId id="2147483665" r:id="rId13"/>
    <p:sldLayoutId id="2147483671" r:id="rId14"/>
    <p:sldLayoutId id="2147483677" r:id="rId15"/>
    <p:sldLayoutId id="2147483675" r:id="rId16"/>
  </p:sldLayoutIdLst>
  <p:hf sldNum="0" hdr="0" ftr="0" dt="0"/>
  <p:txStyles>
    <p:titleStyle>
      <a:lvl1pPr algn="l" defTabSz="685800" rtl="0" eaLnBrk="1" latinLnBrk="0" hangingPunct="1">
        <a:lnSpc>
          <a:spcPct val="90000"/>
        </a:lnSpc>
        <a:spcBef>
          <a:spcPct val="0"/>
        </a:spcBef>
        <a:buNone/>
        <a:defRPr sz="2800" b="0" i="0" kern="1200">
          <a:solidFill>
            <a:schemeClr val="tx1"/>
          </a:solidFill>
          <a:latin typeface="Barlow Semi Condensed SemiBold" pitchFamily="2" charset="77"/>
          <a:ea typeface="+mj-ea"/>
          <a:cs typeface="+mj-cs"/>
        </a:defRPr>
      </a:lvl1pPr>
    </p:titleStyle>
    <p:body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extranat.motala.se/medarbetare/organisation/socialforvaltningen/socialforvaltningens-kvalitetsledningssyste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extranat.motala.se/medarbetare/organisation/socialforvaltningen/socialforvaltningens-kvalitetsledningssyste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extranat.motala.se/medarbetare/organisation/socialforvaltningen/socialforvaltningens-kvalitetsledningssyste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h190.2c8.com/published/#/db590993-3628-4f13-bbec-35017a6089bb"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extranat.motala.se/medarbetare/organisation/socialforvaltningen/socialforvaltningens-kvalitetsledningssystem/"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extranat.motala.se/medarbetare/organisation/socialforvaltningen/socialforvaltningens-kvalitetsledningssystem/"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extranat.motala.se/medarbetare/organisation/socialforvaltningen/socialforvaltningens-kvalitetsledningssystem/"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extranat.motala.se/medarbetare/organisation/socialforvaltningen/socialforvaltningens-kvalitetsledningssyst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a:xfrm>
            <a:off x="107951" y="102394"/>
            <a:ext cx="7332892" cy="2469356"/>
          </a:xfrm>
        </p:spPr>
        <p:txBody>
          <a:bodyPr/>
          <a:lstStyle/>
          <a:p>
            <a:r>
              <a:rPr lang="sv-SE" dirty="0"/>
              <a:t>Kvalitets- och patientsäkerhetsberättelse 2024</a:t>
            </a:r>
          </a:p>
        </p:txBody>
      </p:sp>
      <p:sp>
        <p:nvSpPr>
          <p:cNvPr id="3" name="Underrubrik 2"/>
          <p:cNvSpPr>
            <a:spLocks noGrp="1"/>
          </p:cNvSpPr>
          <p:nvPr>
            <p:ph type="subTitle" idx="1"/>
          </p:nvPr>
        </p:nvSpPr>
        <p:spPr/>
        <p:txBody>
          <a:bodyPr/>
          <a:lstStyle/>
          <a:p>
            <a:r>
              <a:rPr lang="sv-SE" dirty="0"/>
              <a:t>Socialförvaltningen</a:t>
            </a:r>
          </a:p>
        </p:txBody>
      </p:sp>
    </p:spTree>
    <p:extLst>
      <p:ext uri="{BB962C8B-B14F-4D97-AF65-F5344CB8AC3E}">
        <p14:creationId xmlns:p14="http://schemas.microsoft.com/office/powerpoint/2010/main" val="23626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4"/>
          </p:nvPr>
        </p:nvSpPr>
        <p:spPr>
          <a:xfrm>
            <a:off x="126878" y="94135"/>
            <a:ext cx="4066430" cy="1007181"/>
          </a:xfrm>
        </p:spPr>
        <p:txBody>
          <a:bodyPr/>
          <a:lstStyle/>
          <a:p>
            <a:r>
              <a:rPr lang="sv-SE" dirty="0"/>
              <a:t>Adekvat kunskap och </a:t>
            </a:r>
            <a:br>
              <a:rPr lang="sv-SE" dirty="0"/>
            </a:br>
            <a:r>
              <a:rPr lang="sv-SE" dirty="0"/>
              <a:t>kompetens</a:t>
            </a:r>
          </a:p>
        </p:txBody>
      </p:sp>
      <p:sp>
        <p:nvSpPr>
          <p:cNvPr id="5" name="textruta 4">
            <a:extLst>
              <a:ext uri="{FF2B5EF4-FFF2-40B4-BE49-F238E27FC236}">
                <a16:creationId xmlns:a16="http://schemas.microsoft.com/office/drawing/2014/main" id="{49606CED-3469-4FAF-8ABD-7F5DA2738622}"/>
              </a:ext>
            </a:extLst>
          </p:cNvPr>
          <p:cNvSpPr txBox="1"/>
          <p:nvPr/>
        </p:nvSpPr>
        <p:spPr>
          <a:xfrm>
            <a:off x="198094" y="1101316"/>
            <a:ext cx="3923997" cy="3408625"/>
          </a:xfrm>
          <a:prstGeom prst="rect">
            <a:avLst/>
          </a:prstGeom>
          <a:noFill/>
        </p:spPr>
        <p:txBody>
          <a:bodyPr wrap="square" rtlCol="0">
            <a:spAutoFit/>
          </a:bodyPr>
          <a:lstStyle/>
          <a:p>
            <a:endParaRPr lang="sv-SE" dirty="0">
              <a:solidFill>
                <a:schemeClr val="accent2">
                  <a:lumMod val="75000"/>
                </a:schemeClr>
              </a:solidFill>
            </a:endParaRPr>
          </a:p>
          <a:p>
            <a:pPr marL="285750" indent="-285750">
              <a:buFont typeface="Arial" panose="020B0604020202020204" pitchFamily="34" charset="0"/>
              <a:buChar char="•"/>
            </a:pPr>
            <a:r>
              <a:rPr lang="sv-SE" dirty="0">
                <a:solidFill>
                  <a:schemeClr val="accent2">
                    <a:lumMod val="75000"/>
                  </a:schemeClr>
                </a:solidFill>
              </a:rPr>
              <a:t>Omfattande kunskaps- och kompetenshöjande arbete har genomförts.</a:t>
            </a:r>
            <a:br>
              <a:rPr lang="sv-SE" dirty="0">
                <a:solidFill>
                  <a:schemeClr val="accent2">
                    <a:lumMod val="75000"/>
                  </a:schemeClr>
                </a:solidFill>
              </a:rPr>
            </a:br>
            <a:endParaRPr lang="sv-SE" dirty="0">
              <a:solidFill>
                <a:schemeClr val="accent2">
                  <a:lumMod val="75000"/>
                </a:schemeClr>
              </a:solidFill>
            </a:endParaRPr>
          </a:p>
          <a:p>
            <a:pPr marL="285750" indent="-285750">
              <a:buFont typeface="Arial" panose="020B0604020202020204" pitchFamily="34" charset="0"/>
              <a:buChar char="•"/>
            </a:pPr>
            <a:r>
              <a:rPr lang="sv-SE" dirty="0">
                <a:solidFill>
                  <a:schemeClr val="accent2">
                    <a:lumMod val="75000"/>
                  </a:schemeClr>
                </a:solidFill>
              </a:rPr>
              <a:t>Följa upp hur det påverkar kvaliteten i positiv riktning.</a:t>
            </a:r>
            <a:br>
              <a:rPr lang="sv-SE" dirty="0">
                <a:solidFill>
                  <a:schemeClr val="accent2">
                    <a:lumMod val="75000"/>
                  </a:schemeClr>
                </a:solidFill>
                <a:highlight>
                  <a:srgbClr val="FFFF00"/>
                </a:highlight>
              </a:rPr>
            </a:br>
            <a:br>
              <a:rPr lang="sv-SE" dirty="0">
                <a:solidFill>
                  <a:schemeClr val="accent2">
                    <a:lumMod val="75000"/>
                  </a:schemeClr>
                </a:solidFill>
                <a:highlight>
                  <a:srgbClr val="FFFF00"/>
                </a:highlight>
              </a:rPr>
            </a:br>
            <a:r>
              <a:rPr lang="sv-SE" sz="1100" i="1" dirty="0">
                <a:solidFill>
                  <a:schemeClr val="accent2">
                    <a:lumMod val="75000"/>
                  </a:schemeClr>
                </a:solidFill>
              </a:rPr>
              <a:t>Några exempel</a:t>
            </a:r>
            <a:br>
              <a:rPr lang="sv-SE" sz="1100" dirty="0">
                <a:solidFill>
                  <a:schemeClr val="accent2">
                    <a:lumMod val="75000"/>
                  </a:schemeClr>
                </a:solidFill>
                <a:highlight>
                  <a:srgbClr val="FFFF00"/>
                </a:highlight>
              </a:rPr>
            </a:br>
            <a:r>
              <a:rPr lang="sv-SE" sz="1100" dirty="0">
                <a:solidFill>
                  <a:schemeClr val="accent2">
                    <a:lumMod val="75000"/>
                  </a:schemeClr>
                </a:solidFill>
              </a:rPr>
              <a:t>SSPF</a:t>
            </a:r>
            <a:br>
              <a:rPr lang="sv-SE" sz="1100" dirty="0">
                <a:solidFill>
                  <a:schemeClr val="accent2">
                    <a:lumMod val="75000"/>
                  </a:schemeClr>
                </a:solidFill>
              </a:rPr>
            </a:br>
            <a:r>
              <a:rPr lang="sv-SE" sz="1100" dirty="0">
                <a:solidFill>
                  <a:schemeClr val="accent2">
                    <a:lumMod val="75000"/>
                  </a:schemeClr>
                </a:solidFill>
              </a:rPr>
              <a:t>Barnkonventionen</a:t>
            </a:r>
            <a:br>
              <a:rPr lang="sv-SE" sz="1100" dirty="0">
                <a:solidFill>
                  <a:schemeClr val="accent2">
                    <a:lumMod val="75000"/>
                  </a:schemeClr>
                </a:solidFill>
                <a:highlight>
                  <a:srgbClr val="FFFF00"/>
                </a:highlight>
              </a:rPr>
            </a:br>
            <a:r>
              <a:rPr lang="sv-SE" sz="1100" dirty="0">
                <a:solidFill>
                  <a:schemeClr val="accent2">
                    <a:lumMod val="75000"/>
                  </a:schemeClr>
                </a:solidFill>
              </a:rPr>
              <a:t>Palliativ omvårdnadsutbildning</a:t>
            </a:r>
            <a:br>
              <a:rPr lang="sv-SE" sz="1100" dirty="0">
                <a:solidFill>
                  <a:schemeClr val="accent2">
                    <a:lumMod val="75000"/>
                  </a:schemeClr>
                </a:solidFill>
              </a:rPr>
            </a:br>
            <a:r>
              <a:rPr lang="sv-SE" sz="1100" dirty="0" err="1">
                <a:solidFill>
                  <a:schemeClr val="accent2">
                    <a:lumMod val="75000"/>
                  </a:schemeClr>
                </a:solidFill>
              </a:rPr>
              <a:t>Lingio</a:t>
            </a:r>
            <a:r>
              <a:rPr lang="sv-SE" sz="1100" dirty="0">
                <a:solidFill>
                  <a:schemeClr val="accent2">
                    <a:lumMod val="75000"/>
                  </a:schemeClr>
                </a:solidFill>
              </a:rPr>
              <a:t> </a:t>
            </a:r>
            <a:r>
              <a:rPr lang="sv-SE" sz="1100" dirty="0" err="1">
                <a:solidFill>
                  <a:schemeClr val="accent2">
                    <a:lumMod val="75000"/>
                  </a:schemeClr>
                </a:solidFill>
              </a:rPr>
              <a:t>språkapp</a:t>
            </a:r>
            <a:br>
              <a:rPr lang="sv-SE" sz="1100" dirty="0">
                <a:solidFill>
                  <a:schemeClr val="accent2">
                    <a:lumMod val="75000"/>
                  </a:schemeClr>
                </a:solidFill>
              </a:rPr>
            </a:br>
            <a:r>
              <a:rPr lang="sv-SE" sz="1100" dirty="0">
                <a:solidFill>
                  <a:schemeClr val="accent2">
                    <a:lumMod val="75000"/>
                  </a:schemeClr>
                </a:solidFill>
              </a:rPr>
              <a:t>Evikomp – olika spår</a:t>
            </a:r>
            <a:br>
              <a:rPr lang="sv-SE" sz="1100" dirty="0">
                <a:solidFill>
                  <a:schemeClr val="accent2">
                    <a:lumMod val="75000"/>
                  </a:schemeClr>
                </a:solidFill>
              </a:rPr>
            </a:br>
            <a:r>
              <a:rPr lang="sv-SE" sz="1100" dirty="0">
                <a:solidFill>
                  <a:schemeClr val="accent2">
                    <a:lumMod val="75000"/>
                  </a:schemeClr>
                </a:solidFill>
              </a:rPr>
              <a:t>SÄBO-dagar</a:t>
            </a:r>
            <a:br>
              <a:rPr lang="sv-SE" sz="1100" dirty="0">
                <a:solidFill>
                  <a:schemeClr val="accent2">
                    <a:lumMod val="75000"/>
                  </a:schemeClr>
                </a:solidFill>
              </a:rPr>
            </a:br>
            <a:r>
              <a:rPr lang="sv-SE" sz="1100" dirty="0">
                <a:solidFill>
                  <a:schemeClr val="accent2">
                    <a:lumMod val="75000"/>
                  </a:schemeClr>
                </a:solidFill>
              </a:rPr>
              <a:t>ULS-dagar</a:t>
            </a:r>
            <a:br>
              <a:rPr lang="sv-SE" sz="1100" dirty="0">
                <a:solidFill>
                  <a:schemeClr val="accent2">
                    <a:lumMod val="75000"/>
                  </a:schemeClr>
                </a:solidFill>
              </a:rPr>
            </a:br>
            <a:r>
              <a:rPr lang="sv-SE" sz="1100" dirty="0" err="1">
                <a:solidFill>
                  <a:schemeClr val="accent2">
                    <a:lumMod val="75000"/>
                  </a:schemeClr>
                </a:solidFill>
              </a:rPr>
              <a:t>Signs</a:t>
            </a:r>
            <a:r>
              <a:rPr lang="sv-SE" sz="1100" dirty="0">
                <a:solidFill>
                  <a:schemeClr val="accent2">
                    <a:lumMod val="75000"/>
                  </a:schemeClr>
                </a:solidFill>
              </a:rPr>
              <a:t> </a:t>
            </a:r>
            <a:r>
              <a:rPr lang="sv-SE" sz="1100" dirty="0" err="1">
                <a:solidFill>
                  <a:schemeClr val="accent2">
                    <a:lumMod val="75000"/>
                  </a:schemeClr>
                </a:solidFill>
              </a:rPr>
              <a:t>of</a:t>
            </a:r>
            <a:r>
              <a:rPr lang="sv-SE" sz="1100" dirty="0">
                <a:solidFill>
                  <a:schemeClr val="accent2">
                    <a:lumMod val="75000"/>
                  </a:schemeClr>
                </a:solidFill>
              </a:rPr>
              <a:t> </a:t>
            </a:r>
            <a:r>
              <a:rPr lang="sv-SE" sz="1100" dirty="0" err="1">
                <a:solidFill>
                  <a:schemeClr val="accent2">
                    <a:lumMod val="75000"/>
                  </a:schemeClr>
                </a:solidFill>
              </a:rPr>
              <a:t>Safety</a:t>
            </a:r>
            <a:br>
              <a:rPr lang="sv-SE" sz="1100" dirty="0">
                <a:solidFill>
                  <a:schemeClr val="accent2">
                    <a:lumMod val="75000"/>
                  </a:schemeClr>
                </a:solidFill>
              </a:rPr>
            </a:br>
            <a:r>
              <a:rPr lang="sv-SE" sz="1100" dirty="0">
                <a:solidFill>
                  <a:schemeClr val="accent2">
                    <a:lumMod val="75000"/>
                  </a:schemeClr>
                </a:solidFill>
              </a:rPr>
              <a:t>Kriminalitet</a:t>
            </a:r>
            <a:br>
              <a:rPr lang="sv-SE" sz="1100" dirty="0">
                <a:solidFill>
                  <a:schemeClr val="accent2">
                    <a:lumMod val="75000"/>
                  </a:schemeClr>
                </a:solidFill>
              </a:rPr>
            </a:br>
            <a:r>
              <a:rPr lang="sv-SE" sz="1100" dirty="0">
                <a:solidFill>
                  <a:schemeClr val="accent2">
                    <a:lumMod val="75000"/>
                  </a:schemeClr>
                </a:solidFill>
              </a:rPr>
              <a:t>Rättssäkerhet</a:t>
            </a:r>
            <a:endParaRPr lang="sv-SE" dirty="0">
              <a:solidFill>
                <a:schemeClr val="accent2">
                  <a:lumMod val="75000"/>
                </a:schemeClr>
              </a:solidFill>
            </a:endParaRPr>
          </a:p>
        </p:txBody>
      </p:sp>
      <p:pic>
        <p:nvPicPr>
          <p:cNvPr id="4" name="Bildobjekt 3">
            <a:extLst>
              <a:ext uri="{FF2B5EF4-FFF2-40B4-BE49-F238E27FC236}">
                <a16:creationId xmlns:a16="http://schemas.microsoft.com/office/drawing/2014/main" id="{FFC23AC4-6A67-4208-849F-90244E1E7035}"/>
              </a:ext>
            </a:extLst>
          </p:cNvPr>
          <p:cNvPicPr>
            <a:picLocks noChangeAspect="1"/>
          </p:cNvPicPr>
          <p:nvPr/>
        </p:nvPicPr>
        <p:blipFill>
          <a:blip r:embed="rId3"/>
          <a:stretch>
            <a:fillRect/>
          </a:stretch>
        </p:blipFill>
        <p:spPr>
          <a:xfrm>
            <a:off x="4311941" y="94135"/>
            <a:ext cx="4367782" cy="3456808"/>
          </a:xfrm>
          <a:prstGeom prst="rect">
            <a:avLst/>
          </a:prstGeom>
        </p:spPr>
      </p:pic>
      <p:sp>
        <p:nvSpPr>
          <p:cNvPr id="2" name="Rektangel 1">
            <a:extLst>
              <a:ext uri="{FF2B5EF4-FFF2-40B4-BE49-F238E27FC236}">
                <a16:creationId xmlns:a16="http://schemas.microsoft.com/office/drawing/2014/main" id="{C2631C93-27B2-4F5D-92A1-6350E8CEFA92}"/>
              </a:ext>
            </a:extLst>
          </p:cNvPr>
          <p:cNvSpPr/>
          <p:nvPr/>
        </p:nvSpPr>
        <p:spPr>
          <a:xfrm>
            <a:off x="2375793" y="4749283"/>
            <a:ext cx="4120039" cy="300082"/>
          </a:xfrm>
          <a:prstGeom prst="rect">
            <a:avLst/>
          </a:prstGeom>
        </p:spPr>
        <p:txBody>
          <a:bodyPr wrap="none">
            <a:spAutoFit/>
          </a:bodyPr>
          <a:lstStyle/>
          <a:p>
            <a:r>
              <a:rPr lang="sv-SE" dirty="0">
                <a:hlinkClick r:id="rId4"/>
              </a:rPr>
              <a:t>Socialförvaltningens kvalitetsledningssystem – Motala</a:t>
            </a:r>
            <a:endParaRPr lang="sv-SE" dirty="0"/>
          </a:p>
        </p:txBody>
      </p:sp>
    </p:spTree>
    <p:extLst>
      <p:ext uri="{BB962C8B-B14F-4D97-AF65-F5344CB8AC3E}">
        <p14:creationId xmlns:p14="http://schemas.microsoft.com/office/powerpoint/2010/main" val="421713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4"/>
          </p:nvPr>
        </p:nvSpPr>
        <p:spPr>
          <a:xfrm>
            <a:off x="89097" y="191149"/>
            <a:ext cx="2694383" cy="576293"/>
          </a:xfrm>
        </p:spPr>
        <p:txBody>
          <a:bodyPr/>
          <a:lstStyle/>
          <a:p>
            <a:r>
              <a:rPr lang="sv-SE" dirty="0"/>
              <a:t>Fortsatt arbete</a:t>
            </a:r>
          </a:p>
        </p:txBody>
      </p:sp>
      <p:sp>
        <p:nvSpPr>
          <p:cNvPr id="4" name="textruta 3"/>
          <p:cNvSpPr txBox="1"/>
          <p:nvPr/>
        </p:nvSpPr>
        <p:spPr>
          <a:xfrm>
            <a:off x="184712" y="922864"/>
            <a:ext cx="8340452" cy="1131079"/>
          </a:xfrm>
          <a:prstGeom prst="rect">
            <a:avLst/>
          </a:prstGeom>
          <a:noFill/>
        </p:spPr>
        <p:txBody>
          <a:bodyPr wrap="square" rtlCol="0">
            <a:spAutoFit/>
          </a:bodyPr>
          <a:lstStyle/>
          <a:p>
            <a:r>
              <a:rPr lang="sv-SE" dirty="0"/>
              <a:t>Det fortsatta kvalitetsarbetet, identifierade brister och utvecklingsbehov hanteras inom respektive verksamhetsområdes verksamhetsplan.</a:t>
            </a:r>
          </a:p>
          <a:p>
            <a:endParaRPr lang="sv-SE" dirty="0"/>
          </a:p>
          <a:p>
            <a:r>
              <a:rPr lang="sv-SE" dirty="0"/>
              <a:t>På verksamhetsnivå - Tertialavstämning och dokumentation av pågående kvalitetsarbete, resultat och analys.</a:t>
            </a:r>
          </a:p>
          <a:p>
            <a:endParaRPr lang="sv-SE" dirty="0"/>
          </a:p>
        </p:txBody>
      </p:sp>
      <p:pic>
        <p:nvPicPr>
          <p:cNvPr id="2" name="Bildobjekt 1">
            <a:extLst>
              <a:ext uri="{FF2B5EF4-FFF2-40B4-BE49-F238E27FC236}">
                <a16:creationId xmlns:a16="http://schemas.microsoft.com/office/drawing/2014/main" id="{865AC36E-447D-4B0C-B7F7-F11A71945AD8}"/>
              </a:ext>
            </a:extLst>
          </p:cNvPr>
          <p:cNvPicPr>
            <a:picLocks noChangeAspect="1"/>
          </p:cNvPicPr>
          <p:nvPr/>
        </p:nvPicPr>
        <p:blipFill>
          <a:blip r:embed="rId3"/>
          <a:stretch>
            <a:fillRect/>
          </a:stretch>
        </p:blipFill>
        <p:spPr>
          <a:xfrm>
            <a:off x="89097" y="1916349"/>
            <a:ext cx="8965806" cy="2674125"/>
          </a:xfrm>
          <a:prstGeom prst="rect">
            <a:avLst/>
          </a:prstGeom>
        </p:spPr>
      </p:pic>
      <p:sp>
        <p:nvSpPr>
          <p:cNvPr id="5" name="Rektangel 4">
            <a:extLst>
              <a:ext uri="{FF2B5EF4-FFF2-40B4-BE49-F238E27FC236}">
                <a16:creationId xmlns:a16="http://schemas.microsoft.com/office/drawing/2014/main" id="{3D9EE4DA-49F3-4A8F-99ED-96EE122C2368}"/>
              </a:ext>
            </a:extLst>
          </p:cNvPr>
          <p:cNvSpPr/>
          <p:nvPr/>
        </p:nvSpPr>
        <p:spPr>
          <a:xfrm>
            <a:off x="2294918" y="4652269"/>
            <a:ext cx="4120039" cy="300082"/>
          </a:xfrm>
          <a:prstGeom prst="rect">
            <a:avLst/>
          </a:prstGeom>
        </p:spPr>
        <p:txBody>
          <a:bodyPr wrap="none">
            <a:spAutoFit/>
          </a:bodyPr>
          <a:lstStyle/>
          <a:p>
            <a:r>
              <a:rPr lang="sv-SE" dirty="0">
                <a:hlinkClick r:id="rId4"/>
              </a:rPr>
              <a:t>Socialförvaltningens kvalitetsledningssystem – Motala</a:t>
            </a:r>
            <a:endParaRPr lang="sv-SE" dirty="0"/>
          </a:p>
        </p:txBody>
      </p:sp>
    </p:spTree>
    <p:extLst>
      <p:ext uri="{BB962C8B-B14F-4D97-AF65-F5344CB8AC3E}">
        <p14:creationId xmlns:p14="http://schemas.microsoft.com/office/powerpoint/2010/main" val="314934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a:xfrm>
            <a:off x="107951" y="102394"/>
            <a:ext cx="6809380" cy="721264"/>
          </a:xfrm>
        </p:spPr>
        <p:txBody>
          <a:bodyPr/>
          <a:lstStyle/>
          <a:p>
            <a:r>
              <a:rPr lang="sv-SE" dirty="0"/>
              <a:t>Del II - Patientsäkerhetsberättelse </a:t>
            </a:r>
          </a:p>
        </p:txBody>
      </p:sp>
      <p:pic>
        <p:nvPicPr>
          <p:cNvPr id="4" name="Bildobjekt 3" descr="Agera för säker vård. "/>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496" y="1219200"/>
            <a:ext cx="2771775" cy="2705100"/>
          </a:xfrm>
          <a:prstGeom prst="rect">
            <a:avLst/>
          </a:prstGeom>
          <a:noFill/>
          <a:ln>
            <a:noFill/>
          </a:ln>
        </p:spPr>
      </p:pic>
    </p:spTree>
    <p:extLst>
      <p:ext uri="{BB962C8B-B14F-4D97-AF65-F5344CB8AC3E}">
        <p14:creationId xmlns:p14="http://schemas.microsoft.com/office/powerpoint/2010/main" val="46865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19629FA-443D-4EC9-A366-3D0E3D2E7336}"/>
              </a:ext>
            </a:extLst>
          </p:cNvPr>
          <p:cNvSpPr>
            <a:spLocks noGrp="1"/>
          </p:cNvSpPr>
          <p:nvPr>
            <p:ph type="body" sz="quarter" idx="14"/>
          </p:nvPr>
        </p:nvSpPr>
        <p:spPr>
          <a:xfrm>
            <a:off x="90963" y="222452"/>
            <a:ext cx="4414406" cy="576293"/>
          </a:xfrm>
        </p:spPr>
        <p:txBody>
          <a:bodyPr/>
          <a:lstStyle/>
          <a:p>
            <a:r>
              <a:rPr lang="sv-SE" dirty="0"/>
              <a:t>Metod för inhämtning 2024 </a:t>
            </a:r>
          </a:p>
        </p:txBody>
      </p:sp>
      <p:sp>
        <p:nvSpPr>
          <p:cNvPr id="5" name="textruta 4">
            <a:extLst>
              <a:ext uri="{FF2B5EF4-FFF2-40B4-BE49-F238E27FC236}">
                <a16:creationId xmlns:a16="http://schemas.microsoft.com/office/drawing/2014/main" id="{0A335DA3-44F1-428A-93A2-1F95CF762D93}"/>
              </a:ext>
            </a:extLst>
          </p:cNvPr>
          <p:cNvSpPr txBox="1"/>
          <p:nvPr/>
        </p:nvSpPr>
        <p:spPr>
          <a:xfrm>
            <a:off x="4155745" y="2086457"/>
            <a:ext cx="4766873" cy="1754326"/>
          </a:xfrm>
          <a:prstGeom prst="rect">
            <a:avLst/>
          </a:prstGeom>
          <a:noFill/>
          <a:ln>
            <a:solidFill>
              <a:srgbClr val="0070C0"/>
            </a:solidFill>
          </a:ln>
        </p:spPr>
        <p:txBody>
          <a:bodyPr wrap="square" rtlCol="0">
            <a:spAutoFit/>
          </a:bodyPr>
          <a:lstStyle/>
          <a:p>
            <a:pPr marL="285750" indent="-285750">
              <a:buFont typeface="Arial" panose="020B0604020202020204" pitchFamily="34" charset="0"/>
              <a:buChar char="•"/>
            </a:pPr>
            <a:r>
              <a:rPr lang="sv-SE" dirty="0"/>
              <a:t>Pilot på KHSV med inhämtning  av delar för KPSB i tertial. </a:t>
            </a:r>
          </a:p>
          <a:p>
            <a:endParaRPr lang="sv-SE" dirty="0"/>
          </a:p>
          <a:p>
            <a:r>
              <a:rPr lang="sv-SE" dirty="0"/>
              <a:t>Utvärdering visar på positivt resultat med mer systematiskt arbete under året och mindre risk för att några delar tappas bort. Dessutom positivt att kunna visualisera det faktiskt gjorts och fira framgång. </a:t>
            </a:r>
          </a:p>
          <a:p>
            <a:endParaRPr lang="sv-SE" dirty="0"/>
          </a:p>
          <a:p>
            <a:r>
              <a:rPr lang="sv-SE" dirty="0"/>
              <a:t>Planeras för breddinförande på samtliga verksamheter 2025. </a:t>
            </a:r>
          </a:p>
        </p:txBody>
      </p:sp>
      <p:sp>
        <p:nvSpPr>
          <p:cNvPr id="2" name="textruta 1">
            <a:extLst>
              <a:ext uri="{FF2B5EF4-FFF2-40B4-BE49-F238E27FC236}">
                <a16:creationId xmlns:a16="http://schemas.microsoft.com/office/drawing/2014/main" id="{71E3AB31-AA4F-4001-815C-53C2308D4FDE}"/>
              </a:ext>
            </a:extLst>
          </p:cNvPr>
          <p:cNvSpPr txBox="1"/>
          <p:nvPr/>
        </p:nvSpPr>
        <p:spPr>
          <a:xfrm>
            <a:off x="221382" y="1421641"/>
            <a:ext cx="3570425" cy="1754326"/>
          </a:xfrm>
          <a:prstGeom prst="rect">
            <a:avLst/>
          </a:prstGeom>
          <a:noFill/>
        </p:spPr>
        <p:txBody>
          <a:bodyPr wrap="square" rtlCol="0">
            <a:spAutoFit/>
          </a:bodyPr>
          <a:lstStyle/>
          <a:p>
            <a:pPr marL="285750" indent="-285750">
              <a:buFont typeface="Arial" panose="020B0604020202020204" pitchFamily="34" charset="0"/>
              <a:buChar char="•"/>
            </a:pPr>
            <a:r>
              <a:rPr lang="sv-SE" dirty="0"/>
              <a:t>Mallen något reviderad men utgår fortsatt från Socialstyrelsens handlingsplan.</a:t>
            </a:r>
          </a:p>
          <a:p>
            <a:endParaRPr lang="sv-SE" dirty="0"/>
          </a:p>
          <a:p>
            <a:pPr marL="285750" indent="-285750">
              <a:buFont typeface="Arial" panose="020B0604020202020204" pitchFamily="34" charset="0"/>
              <a:buChar char="•"/>
            </a:pPr>
            <a:r>
              <a:rPr lang="sv-SE" dirty="0"/>
              <a:t>Samtliga verksamhetschefer för KHSV, ULS, UST, HT och SÄBO rapporterar in gällande patientsäkerhet.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MAR och MAS sammanställer i KPSB</a:t>
            </a:r>
          </a:p>
        </p:txBody>
      </p:sp>
    </p:spTree>
    <p:extLst>
      <p:ext uri="{BB962C8B-B14F-4D97-AF65-F5344CB8AC3E}">
        <p14:creationId xmlns:p14="http://schemas.microsoft.com/office/powerpoint/2010/main" val="90028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4"/>
          </p:nvPr>
        </p:nvSpPr>
        <p:spPr>
          <a:xfrm>
            <a:off x="107951" y="1998918"/>
            <a:ext cx="3936711" cy="1630428"/>
          </a:xfrm>
        </p:spPr>
        <p:txBody>
          <a:bodyPr/>
          <a:lstStyle/>
          <a:p>
            <a:r>
              <a:rPr lang="sv-SE" dirty="0"/>
              <a:t>Nationell handlingsplan </a:t>
            </a:r>
            <a:br>
              <a:rPr lang="sv-SE" dirty="0"/>
            </a:br>
            <a:r>
              <a:rPr lang="sv-SE" dirty="0"/>
              <a:t>för patientsäkerhet </a:t>
            </a:r>
          </a:p>
          <a:p>
            <a:r>
              <a:rPr lang="sv-SE" dirty="0"/>
              <a:t>2020-2024 </a:t>
            </a:r>
          </a:p>
        </p:txBody>
      </p:sp>
      <p:pic>
        <p:nvPicPr>
          <p:cNvPr id="13" name="Bildobjekt 12" descr="Illustration av områden i den nationella handlingsplanen">
            <a:extLst>
              <a:ext uri="{FF2B5EF4-FFF2-40B4-BE49-F238E27FC236}">
                <a16:creationId xmlns:a16="http://schemas.microsoft.com/office/drawing/2014/main" id="{37651509-06B1-4307-ABC5-6663D2A114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95832" y="243280"/>
            <a:ext cx="4220767" cy="4097370"/>
          </a:xfrm>
          <a:prstGeom prst="rect">
            <a:avLst/>
          </a:prstGeom>
          <a:noFill/>
          <a:ln>
            <a:solidFill>
              <a:srgbClr val="0070C0"/>
            </a:solidFill>
          </a:ln>
        </p:spPr>
      </p:pic>
    </p:spTree>
    <p:extLst>
      <p:ext uri="{BB962C8B-B14F-4D97-AF65-F5344CB8AC3E}">
        <p14:creationId xmlns:p14="http://schemas.microsoft.com/office/powerpoint/2010/main" val="2263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C33E92B-9EA7-4A1F-9269-44B56133C605}"/>
              </a:ext>
            </a:extLst>
          </p:cNvPr>
          <p:cNvSpPr>
            <a:spLocks noGrp="1"/>
          </p:cNvSpPr>
          <p:nvPr>
            <p:ph type="body" sz="quarter" idx="14"/>
          </p:nvPr>
        </p:nvSpPr>
        <p:spPr>
          <a:xfrm>
            <a:off x="107951" y="340889"/>
            <a:ext cx="2913995" cy="576293"/>
          </a:xfrm>
        </p:spPr>
        <p:txBody>
          <a:bodyPr/>
          <a:lstStyle/>
          <a:p>
            <a:r>
              <a:rPr lang="sv-SE" dirty="0"/>
              <a:t>Sammanfattning</a:t>
            </a:r>
          </a:p>
        </p:txBody>
      </p:sp>
      <p:sp>
        <p:nvSpPr>
          <p:cNvPr id="4" name="textruta 3">
            <a:extLst>
              <a:ext uri="{FF2B5EF4-FFF2-40B4-BE49-F238E27FC236}">
                <a16:creationId xmlns:a16="http://schemas.microsoft.com/office/drawing/2014/main" id="{1C3D4145-EB0B-4228-A7BA-F7AA9FC61C4E}"/>
              </a:ext>
            </a:extLst>
          </p:cNvPr>
          <p:cNvSpPr txBox="1"/>
          <p:nvPr/>
        </p:nvSpPr>
        <p:spPr>
          <a:xfrm>
            <a:off x="281354" y="1178542"/>
            <a:ext cx="3907692" cy="3272563"/>
          </a:xfrm>
          <a:prstGeom prst="rect">
            <a:avLst/>
          </a:prstGeom>
          <a:noFill/>
        </p:spPr>
        <p:txBody>
          <a:bodyPr wrap="square" rtlCol="0">
            <a:spAutoFit/>
          </a:bodyPr>
          <a:lstStyle/>
          <a:p>
            <a:r>
              <a:rPr lang="sv-SE" b="1" dirty="0"/>
              <a:t>Områden som förbättrats under 2024:</a:t>
            </a:r>
            <a:br>
              <a:rPr lang="sv-SE" b="1" dirty="0"/>
            </a:br>
            <a:endParaRPr lang="sv-SE" b="1" dirty="0"/>
          </a:p>
          <a:p>
            <a:pPr marL="285750" indent="-285750">
              <a:lnSpc>
                <a:spcPct val="150000"/>
              </a:lnSpc>
              <a:buFont typeface="Arial" panose="020B0604020202020204" pitchFamily="34" charset="0"/>
              <a:buChar char="•"/>
            </a:pPr>
            <a:r>
              <a:rPr lang="sv-SE" dirty="0"/>
              <a:t>Fler egenkontroller </a:t>
            </a:r>
          </a:p>
          <a:p>
            <a:pPr marL="285750" indent="-285750">
              <a:lnSpc>
                <a:spcPct val="150000"/>
              </a:lnSpc>
              <a:buFont typeface="Arial" panose="020B0604020202020204" pitchFamily="34" charset="0"/>
              <a:buChar char="•"/>
            </a:pPr>
            <a:r>
              <a:rPr lang="sv-SE" dirty="0"/>
              <a:t>Bättre samverkan med andra vårdgivare </a:t>
            </a:r>
          </a:p>
          <a:p>
            <a:pPr marL="285750" indent="-285750">
              <a:lnSpc>
                <a:spcPct val="150000"/>
              </a:lnSpc>
              <a:buFont typeface="Arial" panose="020B0604020202020204" pitchFamily="34" charset="0"/>
              <a:buChar char="•"/>
            </a:pPr>
            <a:r>
              <a:rPr lang="sv-SE" dirty="0"/>
              <a:t>Mer teambaserat arbete</a:t>
            </a:r>
          </a:p>
          <a:p>
            <a:pPr marL="285750" indent="-285750">
              <a:lnSpc>
                <a:spcPct val="150000"/>
              </a:lnSpc>
              <a:buFont typeface="Arial" panose="020B0604020202020204" pitchFamily="34" charset="0"/>
              <a:buChar char="•"/>
            </a:pPr>
            <a:r>
              <a:rPr lang="sv-SE" dirty="0"/>
              <a:t>Påbörjat processarbete </a:t>
            </a:r>
          </a:p>
          <a:p>
            <a:pPr marL="285750" indent="-285750">
              <a:lnSpc>
                <a:spcPct val="150000"/>
              </a:lnSpc>
              <a:buFont typeface="Arial" panose="020B0604020202020204" pitchFamily="34" charset="0"/>
              <a:buChar char="•"/>
            </a:pPr>
            <a:r>
              <a:rPr lang="sv-SE" dirty="0"/>
              <a:t>Införande av digitala arbetssätt </a:t>
            </a:r>
          </a:p>
          <a:p>
            <a:pPr marL="285750" indent="-285750">
              <a:lnSpc>
                <a:spcPct val="150000"/>
              </a:lnSpc>
              <a:buFont typeface="Arial" panose="020B0604020202020204" pitchFamily="34" charset="0"/>
              <a:buChar char="•"/>
            </a:pPr>
            <a:r>
              <a:rPr lang="sv-SE" dirty="0"/>
              <a:t>Systematiskt arbete med utredning av allvarliga </a:t>
            </a:r>
            <a:r>
              <a:rPr lang="sv-SE" dirty="0" err="1"/>
              <a:t>vårdsskador</a:t>
            </a:r>
            <a:r>
              <a:rPr lang="sv-SE" dirty="0"/>
              <a:t> </a:t>
            </a:r>
          </a:p>
          <a:p>
            <a:pPr marL="285750" indent="-285750">
              <a:lnSpc>
                <a:spcPct val="150000"/>
              </a:lnSpc>
              <a:buFont typeface="Arial" panose="020B0604020202020204" pitchFamily="34" charset="0"/>
              <a:buChar char="•"/>
            </a:pPr>
            <a:r>
              <a:rPr lang="sv-SE" dirty="0"/>
              <a:t>Utbildningar för personal både internt och externt</a:t>
            </a:r>
          </a:p>
        </p:txBody>
      </p:sp>
      <p:sp>
        <p:nvSpPr>
          <p:cNvPr id="5" name="textruta 4">
            <a:extLst>
              <a:ext uri="{FF2B5EF4-FFF2-40B4-BE49-F238E27FC236}">
                <a16:creationId xmlns:a16="http://schemas.microsoft.com/office/drawing/2014/main" id="{7CAAD6D0-D5E3-4918-9DDB-2DE1C3C94476}"/>
              </a:ext>
            </a:extLst>
          </p:cNvPr>
          <p:cNvSpPr txBox="1"/>
          <p:nvPr/>
        </p:nvSpPr>
        <p:spPr>
          <a:xfrm>
            <a:off x="4572001" y="1178542"/>
            <a:ext cx="3907692" cy="2026067"/>
          </a:xfrm>
          <a:prstGeom prst="rect">
            <a:avLst/>
          </a:prstGeom>
          <a:noFill/>
        </p:spPr>
        <p:txBody>
          <a:bodyPr wrap="square" rtlCol="0">
            <a:spAutoFit/>
          </a:bodyPr>
          <a:lstStyle/>
          <a:p>
            <a:r>
              <a:rPr lang="sv-SE" b="1" dirty="0"/>
              <a:t>Områden i behov av utveckling:</a:t>
            </a:r>
            <a:br>
              <a:rPr lang="sv-SE" b="1" dirty="0"/>
            </a:br>
            <a:endParaRPr lang="sv-SE" b="1" dirty="0"/>
          </a:p>
          <a:p>
            <a:pPr marL="285750" indent="-285750">
              <a:lnSpc>
                <a:spcPct val="150000"/>
              </a:lnSpc>
              <a:buFont typeface="Arial" panose="020B0604020202020204" pitchFamily="34" charset="0"/>
              <a:buChar char="•"/>
            </a:pPr>
            <a:r>
              <a:rPr lang="sv-SE" dirty="0"/>
              <a:t>Analys och lärande av avvikelser </a:t>
            </a:r>
          </a:p>
          <a:p>
            <a:pPr marL="285750" indent="-285750">
              <a:lnSpc>
                <a:spcPct val="150000"/>
              </a:lnSpc>
              <a:buFont typeface="Arial" panose="020B0604020202020204" pitchFamily="34" charset="0"/>
              <a:buChar char="•"/>
            </a:pPr>
            <a:r>
              <a:rPr lang="sv-SE" dirty="0"/>
              <a:t>Riskanalys </a:t>
            </a:r>
          </a:p>
          <a:p>
            <a:pPr marL="285750" indent="-285750">
              <a:lnSpc>
                <a:spcPct val="150000"/>
              </a:lnSpc>
              <a:buFont typeface="Arial" panose="020B0604020202020204" pitchFamily="34" charset="0"/>
              <a:buChar char="•"/>
            </a:pPr>
            <a:r>
              <a:rPr lang="sv-SE" dirty="0"/>
              <a:t>Revidering av styrdokument </a:t>
            </a:r>
          </a:p>
          <a:p>
            <a:pPr marL="285750" indent="-285750">
              <a:lnSpc>
                <a:spcPct val="150000"/>
              </a:lnSpc>
              <a:buFont typeface="Arial" panose="020B0604020202020204" pitchFamily="34" charset="0"/>
              <a:buChar char="•"/>
            </a:pPr>
            <a:r>
              <a:rPr lang="sv-SE" dirty="0"/>
              <a:t>Patientdelaktighet</a:t>
            </a:r>
          </a:p>
          <a:p>
            <a:pPr marL="285750" indent="-285750">
              <a:lnSpc>
                <a:spcPct val="150000"/>
              </a:lnSpc>
              <a:buFont typeface="Arial" panose="020B0604020202020204" pitchFamily="34" charset="0"/>
              <a:buChar char="•"/>
            </a:pPr>
            <a:r>
              <a:rPr lang="sv-SE" dirty="0"/>
              <a:t>Hälsofrämjande och preventivt arbete</a:t>
            </a:r>
          </a:p>
        </p:txBody>
      </p:sp>
      <p:sp>
        <p:nvSpPr>
          <p:cNvPr id="6" name="textruta 5">
            <a:extLst>
              <a:ext uri="{FF2B5EF4-FFF2-40B4-BE49-F238E27FC236}">
                <a16:creationId xmlns:a16="http://schemas.microsoft.com/office/drawing/2014/main" id="{4CB7C43A-FB0F-480F-8C82-E186ACBCE10C}"/>
              </a:ext>
            </a:extLst>
          </p:cNvPr>
          <p:cNvSpPr txBox="1"/>
          <p:nvPr/>
        </p:nvSpPr>
        <p:spPr>
          <a:xfrm>
            <a:off x="3446585" y="478994"/>
            <a:ext cx="5440971" cy="338554"/>
          </a:xfrm>
          <a:prstGeom prst="rect">
            <a:avLst/>
          </a:prstGeom>
          <a:noFill/>
        </p:spPr>
        <p:txBody>
          <a:bodyPr wrap="square" rtlCol="0">
            <a:spAutoFit/>
          </a:bodyPr>
          <a:lstStyle/>
          <a:p>
            <a:r>
              <a:rPr lang="sv-SE" sz="1600" b="1" dirty="0">
                <a:solidFill>
                  <a:schemeClr val="accent2">
                    <a:lumMod val="75000"/>
                  </a:schemeClr>
                </a:solidFill>
              </a:rPr>
              <a:t>Patientsäkerhetsarbetet  inom SF under 2024</a:t>
            </a:r>
            <a:endParaRPr lang="sv-SE" sz="1600" dirty="0">
              <a:solidFill>
                <a:schemeClr val="accent2">
                  <a:lumMod val="75000"/>
                </a:schemeClr>
              </a:solidFill>
            </a:endParaRPr>
          </a:p>
        </p:txBody>
      </p:sp>
    </p:spTree>
    <p:extLst>
      <p:ext uri="{BB962C8B-B14F-4D97-AF65-F5344CB8AC3E}">
        <p14:creationId xmlns:p14="http://schemas.microsoft.com/office/powerpoint/2010/main" val="88363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AE78153-9314-45F6-BD7F-89310D40315A}"/>
              </a:ext>
            </a:extLst>
          </p:cNvPr>
          <p:cNvSpPr>
            <a:spLocks noGrp="1"/>
          </p:cNvSpPr>
          <p:nvPr>
            <p:ph type="body" sz="quarter" idx="14"/>
          </p:nvPr>
        </p:nvSpPr>
        <p:spPr>
          <a:xfrm>
            <a:off x="194040" y="287280"/>
            <a:ext cx="5082857" cy="576293"/>
          </a:xfrm>
        </p:spPr>
        <p:txBody>
          <a:bodyPr/>
          <a:lstStyle/>
          <a:p>
            <a:r>
              <a:rPr lang="sv-SE" dirty="0"/>
              <a:t>Engagerad ledning och styrning </a:t>
            </a:r>
          </a:p>
        </p:txBody>
      </p:sp>
      <p:sp>
        <p:nvSpPr>
          <p:cNvPr id="4" name="textruta 3">
            <a:extLst>
              <a:ext uri="{FF2B5EF4-FFF2-40B4-BE49-F238E27FC236}">
                <a16:creationId xmlns:a16="http://schemas.microsoft.com/office/drawing/2014/main" id="{1076EE03-45BB-4B32-85E2-BEC3178DF441}"/>
              </a:ext>
            </a:extLst>
          </p:cNvPr>
          <p:cNvSpPr txBox="1"/>
          <p:nvPr/>
        </p:nvSpPr>
        <p:spPr>
          <a:xfrm>
            <a:off x="358160" y="993815"/>
            <a:ext cx="2825646" cy="307777"/>
          </a:xfrm>
          <a:prstGeom prst="rect">
            <a:avLst/>
          </a:prstGeom>
          <a:solidFill>
            <a:schemeClr val="accent2"/>
          </a:solidFill>
        </p:spPr>
        <p:txBody>
          <a:bodyPr wrap="square" rtlCol="0">
            <a:spAutoFit/>
          </a:bodyPr>
          <a:lstStyle/>
          <a:p>
            <a:r>
              <a:rPr lang="sv-SE" sz="1400" b="1" dirty="0">
                <a:solidFill>
                  <a:schemeClr val="bg1"/>
                </a:solidFill>
              </a:rPr>
              <a:t>Mål och strategier </a:t>
            </a:r>
          </a:p>
        </p:txBody>
      </p:sp>
      <p:sp>
        <p:nvSpPr>
          <p:cNvPr id="5" name="textruta 4">
            <a:extLst>
              <a:ext uri="{FF2B5EF4-FFF2-40B4-BE49-F238E27FC236}">
                <a16:creationId xmlns:a16="http://schemas.microsoft.com/office/drawing/2014/main" id="{CFF71E63-1B20-4A21-B09A-C4CED1A324DA}"/>
              </a:ext>
            </a:extLst>
          </p:cNvPr>
          <p:cNvSpPr txBox="1"/>
          <p:nvPr/>
        </p:nvSpPr>
        <p:spPr>
          <a:xfrm>
            <a:off x="194040" y="1486614"/>
            <a:ext cx="7352166" cy="1815882"/>
          </a:xfrm>
          <a:prstGeom prst="rect">
            <a:avLst/>
          </a:prstGeom>
          <a:noFill/>
        </p:spPr>
        <p:txBody>
          <a:bodyPr wrap="square" rtlCol="0">
            <a:spAutoFit/>
          </a:bodyPr>
          <a:lstStyle/>
          <a:p>
            <a:pPr marL="285750" indent="-285750">
              <a:buFont typeface="Arial" panose="020B0604020202020204" pitchFamily="34" charset="0"/>
              <a:buChar char="•"/>
            </a:pPr>
            <a:r>
              <a:rPr lang="sv-SE" sz="1600" dirty="0"/>
              <a:t>KPSB återrapporterad på ledningsnivå men ej nått ut till medarbetare i de flesta verksamheterna </a:t>
            </a:r>
          </a:p>
          <a:p>
            <a:pPr marL="285750" indent="-285750">
              <a:buFont typeface="Arial" panose="020B0604020202020204" pitchFamily="34" charset="0"/>
              <a:buChar char="•"/>
            </a:pPr>
            <a:r>
              <a:rPr lang="sv-SE" sz="1600" dirty="0"/>
              <a:t>Rapportering av patientsäkerhetsarbete i tertial inom KHSV </a:t>
            </a:r>
          </a:p>
          <a:p>
            <a:pPr marL="285750" indent="-285750">
              <a:buFont typeface="Arial" panose="020B0604020202020204" pitchFamily="34" charset="0"/>
              <a:buChar char="•"/>
            </a:pPr>
            <a:r>
              <a:rPr lang="sv-SE" sz="1600" dirty="0"/>
              <a:t>SÄBO-analysen </a:t>
            </a:r>
          </a:p>
          <a:p>
            <a:pPr marL="285750" indent="-285750">
              <a:buFont typeface="Arial" panose="020B0604020202020204" pitchFamily="34" charset="0"/>
              <a:buChar char="•"/>
            </a:pPr>
            <a:r>
              <a:rPr lang="sv-SE" sz="1600" dirty="0"/>
              <a:t>Större revidering av rutin för delegering och rutin för </a:t>
            </a:r>
            <a:r>
              <a:rPr lang="sv-SE" sz="1600" dirty="0" err="1"/>
              <a:t>teamträffar</a:t>
            </a:r>
            <a:r>
              <a:rPr lang="sv-SE" sz="1600" dirty="0"/>
              <a:t> </a:t>
            </a:r>
          </a:p>
          <a:p>
            <a:pPr marL="285750" indent="-285750">
              <a:buFont typeface="Arial" panose="020B0604020202020204" pitchFamily="34" charset="0"/>
              <a:buChar char="•"/>
            </a:pPr>
            <a:r>
              <a:rPr lang="sv-SE" sz="1600" dirty="0"/>
              <a:t>Nytt koncept för säkra personförflyttningar med ny rutin, digital utbildning och praktiskt utbildning </a:t>
            </a:r>
          </a:p>
        </p:txBody>
      </p:sp>
    </p:spTree>
    <p:extLst>
      <p:ext uri="{BB962C8B-B14F-4D97-AF65-F5344CB8AC3E}">
        <p14:creationId xmlns:p14="http://schemas.microsoft.com/office/powerpoint/2010/main" val="292190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2">
            <a:extLst>
              <a:ext uri="{FF2B5EF4-FFF2-40B4-BE49-F238E27FC236}">
                <a16:creationId xmlns:a16="http://schemas.microsoft.com/office/drawing/2014/main" id="{446A5F08-DD64-44BC-9071-317B9113E297}"/>
              </a:ext>
            </a:extLst>
          </p:cNvPr>
          <p:cNvSpPr>
            <a:spLocks noGrp="1"/>
          </p:cNvSpPr>
          <p:nvPr>
            <p:ph type="body" sz="quarter" idx="14"/>
          </p:nvPr>
        </p:nvSpPr>
        <p:spPr>
          <a:xfrm>
            <a:off x="295328" y="255297"/>
            <a:ext cx="5082857" cy="576293"/>
          </a:xfrm>
        </p:spPr>
        <p:txBody>
          <a:bodyPr/>
          <a:lstStyle/>
          <a:p>
            <a:r>
              <a:rPr lang="sv-SE" dirty="0"/>
              <a:t>Engagerad ledning och styrning </a:t>
            </a:r>
          </a:p>
        </p:txBody>
      </p:sp>
      <p:sp>
        <p:nvSpPr>
          <p:cNvPr id="6" name="textruta 5">
            <a:extLst>
              <a:ext uri="{FF2B5EF4-FFF2-40B4-BE49-F238E27FC236}">
                <a16:creationId xmlns:a16="http://schemas.microsoft.com/office/drawing/2014/main" id="{3FFF6BC5-3711-4A73-A11C-AA93A6612B15}"/>
              </a:ext>
            </a:extLst>
          </p:cNvPr>
          <p:cNvSpPr txBox="1"/>
          <p:nvPr/>
        </p:nvSpPr>
        <p:spPr>
          <a:xfrm>
            <a:off x="539646" y="1052819"/>
            <a:ext cx="2825646" cy="307777"/>
          </a:xfrm>
          <a:prstGeom prst="rect">
            <a:avLst/>
          </a:prstGeom>
          <a:solidFill>
            <a:schemeClr val="accent2"/>
          </a:solidFill>
        </p:spPr>
        <p:txBody>
          <a:bodyPr wrap="square" rtlCol="0">
            <a:spAutoFit/>
          </a:bodyPr>
          <a:lstStyle/>
          <a:p>
            <a:r>
              <a:rPr lang="sv-SE" sz="1400" b="1" dirty="0">
                <a:solidFill>
                  <a:schemeClr val="bg1"/>
                </a:solidFill>
              </a:rPr>
              <a:t>Organisation och ansvar </a:t>
            </a:r>
          </a:p>
        </p:txBody>
      </p:sp>
      <p:sp>
        <p:nvSpPr>
          <p:cNvPr id="7" name="textruta 6">
            <a:extLst>
              <a:ext uri="{FF2B5EF4-FFF2-40B4-BE49-F238E27FC236}">
                <a16:creationId xmlns:a16="http://schemas.microsoft.com/office/drawing/2014/main" id="{55CD405F-CDEF-452E-97C1-FEC55138CB98}"/>
              </a:ext>
            </a:extLst>
          </p:cNvPr>
          <p:cNvSpPr txBox="1"/>
          <p:nvPr/>
        </p:nvSpPr>
        <p:spPr>
          <a:xfrm>
            <a:off x="295328" y="1658217"/>
            <a:ext cx="6990996" cy="2762295"/>
          </a:xfrm>
          <a:prstGeom prst="rect">
            <a:avLst/>
          </a:prstGeom>
          <a:noFill/>
        </p:spPr>
        <p:txBody>
          <a:bodyPr wrap="square" rtlCol="0">
            <a:spAutoFit/>
          </a:bodyPr>
          <a:lstStyle/>
          <a:p>
            <a:pPr marL="285750" indent="-285750">
              <a:buFont typeface="Arial" panose="020B0604020202020204" pitchFamily="34" charset="0"/>
              <a:buChar char="•"/>
            </a:pPr>
            <a:r>
              <a:rPr lang="sv-SE" sz="1600" dirty="0"/>
              <a:t>Ny verksamhetschef för KHSV </a:t>
            </a:r>
          </a:p>
          <a:p>
            <a:pPr marL="285750" indent="-285750">
              <a:buFont typeface="Arial" panose="020B0604020202020204" pitchFamily="34" charset="0"/>
              <a:buChar char="•"/>
            </a:pPr>
            <a:r>
              <a:rPr lang="sv-SE" sz="1600" dirty="0"/>
              <a:t>Ny enhetschef </a:t>
            </a:r>
            <a:r>
              <a:rPr lang="sv-SE" sz="1600" dirty="0" err="1"/>
              <a:t>ssk</a:t>
            </a:r>
            <a:r>
              <a:rPr lang="sv-SE" sz="1600" dirty="0"/>
              <a:t> ordinärt </a:t>
            </a:r>
          </a:p>
          <a:p>
            <a:pPr marL="285750" indent="-285750">
              <a:buFont typeface="Arial" panose="020B0604020202020204" pitchFamily="34" charset="0"/>
              <a:buChar char="•"/>
            </a:pPr>
            <a:r>
              <a:rPr lang="sv-SE" sz="1600" dirty="0"/>
              <a:t>Flera nya enhetschefer inom utförarverksamhet. Introduktion för nya chefer och </a:t>
            </a:r>
            <a:r>
              <a:rPr lang="sv-SE" sz="1600" dirty="0" err="1"/>
              <a:t>samverkansforum</a:t>
            </a:r>
            <a:r>
              <a:rPr lang="sv-SE" sz="1600" dirty="0"/>
              <a:t> på aktuella enheter för tryggad patientsäkerhet. </a:t>
            </a:r>
          </a:p>
          <a:p>
            <a:pPr marL="285750" indent="-285750">
              <a:buFont typeface="Arial" panose="020B0604020202020204" pitchFamily="34" charset="0"/>
              <a:buChar char="•"/>
            </a:pPr>
            <a:r>
              <a:rPr lang="sv-SE" sz="1600" dirty="0"/>
              <a:t>Förändring av områden hemtjänst för </a:t>
            </a:r>
            <a:r>
              <a:rPr lang="sv-SE" sz="1600" dirty="0" err="1"/>
              <a:t>ssk</a:t>
            </a:r>
            <a:r>
              <a:rPr lang="sv-SE" sz="1600" dirty="0"/>
              <a:t> och rehab</a:t>
            </a:r>
          </a:p>
          <a:p>
            <a:pPr marL="285750" indent="-285750">
              <a:buFont typeface="Arial" panose="020B0604020202020204" pitchFamily="34" charset="0"/>
              <a:buChar char="•"/>
            </a:pPr>
            <a:r>
              <a:rPr lang="sv-SE" sz="1600" dirty="0"/>
              <a:t>Planering för förflyttning av </a:t>
            </a:r>
            <a:r>
              <a:rPr lang="sv-SE" sz="1600" dirty="0" err="1"/>
              <a:t>pers.ass</a:t>
            </a:r>
            <a:r>
              <a:rPr lang="sv-SE" sz="1600" dirty="0"/>
              <a:t>-ärenden från ordinärt till ULS på </a:t>
            </a:r>
            <a:r>
              <a:rPr lang="sv-SE" sz="1600" dirty="0" err="1"/>
              <a:t>rehabsidan</a:t>
            </a:r>
            <a:r>
              <a:rPr lang="sv-SE" sz="1600" dirty="0"/>
              <a:t>.</a:t>
            </a:r>
          </a:p>
          <a:p>
            <a:pPr marL="285750" indent="-285750">
              <a:buFont typeface="Arial" panose="020B0604020202020204" pitchFamily="34" charset="0"/>
              <a:buChar char="•"/>
            </a:pPr>
            <a:r>
              <a:rPr lang="sv-SE" sz="1600" dirty="0"/>
              <a:t>Utvärdering av ansvarsfördelning av hjälpmedel och medicintekniska produkter (MTP) mellan </a:t>
            </a:r>
            <a:r>
              <a:rPr lang="sv-SE" sz="1600" dirty="0" err="1"/>
              <a:t>SF-Fastighet-Sodexo</a:t>
            </a:r>
            <a:r>
              <a:rPr lang="sv-SE" sz="1600" dirty="0"/>
              <a:t> </a:t>
            </a:r>
          </a:p>
          <a:p>
            <a:pPr marL="285750" indent="-285750">
              <a:buFont typeface="Arial" panose="020B0604020202020204" pitchFamily="34" charset="0"/>
              <a:buChar char="•"/>
            </a:pPr>
            <a:r>
              <a:rPr lang="sv-SE" sz="1600" dirty="0"/>
              <a:t>Utökning av SÄBO-platser Åkervallen</a:t>
            </a:r>
          </a:p>
          <a:p>
            <a:pPr marL="285750" indent="-285750">
              <a:buFont typeface="Arial" panose="020B0604020202020204" pitchFamily="34" charset="0"/>
              <a:buChar char="•"/>
            </a:pPr>
            <a:endParaRPr lang="sv-SE" dirty="0"/>
          </a:p>
        </p:txBody>
      </p:sp>
      <p:pic>
        <p:nvPicPr>
          <p:cNvPr id="18434" name="Picture 2" descr="Antagligen har du fel organisation">
            <a:extLst>
              <a:ext uri="{FF2B5EF4-FFF2-40B4-BE49-F238E27FC236}">
                <a16:creationId xmlns:a16="http://schemas.microsoft.com/office/drawing/2014/main" id="{299E7183-BFA5-474B-97EE-F33D02334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632" y="228824"/>
            <a:ext cx="2322305" cy="187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6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13C7F0C0-7ADB-4425-B997-F1F262512B7A}"/>
              </a:ext>
            </a:extLst>
          </p:cNvPr>
          <p:cNvSpPr txBox="1"/>
          <p:nvPr/>
        </p:nvSpPr>
        <p:spPr>
          <a:xfrm>
            <a:off x="314794" y="926156"/>
            <a:ext cx="2825646" cy="307777"/>
          </a:xfrm>
          <a:prstGeom prst="rect">
            <a:avLst/>
          </a:prstGeom>
          <a:solidFill>
            <a:schemeClr val="accent2"/>
          </a:solidFill>
        </p:spPr>
        <p:txBody>
          <a:bodyPr wrap="square" rtlCol="0">
            <a:spAutoFit/>
          </a:bodyPr>
          <a:lstStyle/>
          <a:p>
            <a:r>
              <a:rPr lang="sv-SE" sz="1400" b="1" dirty="0">
                <a:solidFill>
                  <a:schemeClr val="bg1"/>
                </a:solidFill>
              </a:rPr>
              <a:t>Samverkan </a:t>
            </a:r>
          </a:p>
        </p:txBody>
      </p:sp>
      <p:sp>
        <p:nvSpPr>
          <p:cNvPr id="9" name="textruta 8">
            <a:extLst>
              <a:ext uri="{FF2B5EF4-FFF2-40B4-BE49-F238E27FC236}">
                <a16:creationId xmlns:a16="http://schemas.microsoft.com/office/drawing/2014/main" id="{3C4234AC-E744-47A4-A635-FE125B82E75A}"/>
              </a:ext>
            </a:extLst>
          </p:cNvPr>
          <p:cNvSpPr txBox="1"/>
          <p:nvPr/>
        </p:nvSpPr>
        <p:spPr>
          <a:xfrm>
            <a:off x="314793" y="1431081"/>
            <a:ext cx="5434385" cy="2685351"/>
          </a:xfrm>
          <a:prstGeom prst="rect">
            <a:avLst/>
          </a:prstGeom>
          <a:noFill/>
        </p:spPr>
        <p:txBody>
          <a:bodyPr wrap="square" rtlCol="0">
            <a:spAutoFit/>
          </a:bodyPr>
          <a:lstStyle/>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sz="1600" dirty="0"/>
              <a:t>Avstämning mellan Motala kommun och Region Östergötland varannan vecka, nu även med vårdcentralerna</a:t>
            </a:r>
          </a:p>
          <a:p>
            <a:pPr marL="285750" indent="-285750">
              <a:buFont typeface="Arial" panose="020B0604020202020204" pitchFamily="34" charset="0"/>
              <a:buChar char="•"/>
            </a:pPr>
            <a:r>
              <a:rPr lang="sv-SE" sz="1600" dirty="0"/>
              <a:t>Ökad samverkan mellan KHSV, ULS och UST vid boendeplacering LSS och </a:t>
            </a:r>
            <a:r>
              <a:rPr lang="sv-SE" sz="1600" dirty="0" err="1"/>
              <a:t>soc.psykiatri</a:t>
            </a:r>
            <a:endParaRPr lang="sv-SE" sz="1600" dirty="0"/>
          </a:p>
          <a:p>
            <a:pPr marL="285750" indent="-285750">
              <a:buFont typeface="Arial" panose="020B0604020202020204" pitchFamily="34" charset="0"/>
              <a:buChar char="•"/>
            </a:pPr>
            <a:r>
              <a:rPr lang="sv-SE" sz="1600" dirty="0" err="1"/>
              <a:t>Teamträffar</a:t>
            </a:r>
            <a:r>
              <a:rPr lang="sv-SE" sz="1600" dirty="0"/>
              <a:t> ULS </a:t>
            </a:r>
          </a:p>
          <a:p>
            <a:pPr marL="285750" indent="-285750">
              <a:buFont typeface="Arial" panose="020B0604020202020204" pitchFamily="34" charset="0"/>
              <a:buChar char="•"/>
            </a:pPr>
            <a:r>
              <a:rPr lang="sv-SE" sz="1600" dirty="0"/>
              <a:t>Fortsatt svårt att få till god samverkan med psykiatrin och utskrivande enheter på US </a:t>
            </a:r>
          </a:p>
          <a:p>
            <a:pPr marL="285750" indent="-285750">
              <a:buFont typeface="Arial" panose="020B0604020202020204" pitchFamily="34" charset="0"/>
              <a:buChar char="•"/>
            </a:pPr>
            <a:endParaRPr lang="sv-SE" dirty="0"/>
          </a:p>
          <a:p>
            <a:endParaRPr lang="sv-SE" dirty="0"/>
          </a:p>
        </p:txBody>
      </p:sp>
      <p:pic>
        <p:nvPicPr>
          <p:cNvPr id="19458" name="Picture 2" descr="Management Control, Organisation and Innovation - Linköping University">
            <a:extLst>
              <a:ext uri="{FF2B5EF4-FFF2-40B4-BE49-F238E27FC236}">
                <a16:creationId xmlns:a16="http://schemas.microsoft.com/office/drawing/2014/main" id="{3EA993C4-7F33-4EF8-A2AB-9A5F2776A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67371"/>
            <a:ext cx="3426886" cy="1927623"/>
          </a:xfrm>
          <a:prstGeom prst="rect">
            <a:avLst/>
          </a:prstGeom>
          <a:noFill/>
          <a:extLst>
            <a:ext uri="{909E8E84-426E-40DD-AFC4-6F175D3DCCD1}">
              <a14:hiddenFill xmlns:a14="http://schemas.microsoft.com/office/drawing/2010/main">
                <a:solidFill>
                  <a:srgbClr val="FFFFFF"/>
                </a:solidFill>
              </a14:hiddenFill>
            </a:ext>
          </a:extLst>
        </p:spPr>
      </p:pic>
      <p:sp>
        <p:nvSpPr>
          <p:cNvPr id="7" name="Platshållare för text 2">
            <a:extLst>
              <a:ext uri="{FF2B5EF4-FFF2-40B4-BE49-F238E27FC236}">
                <a16:creationId xmlns:a16="http://schemas.microsoft.com/office/drawing/2014/main" id="{0C4A3F24-3E8E-47A9-A850-8E6FF09C5B34}"/>
              </a:ext>
            </a:extLst>
          </p:cNvPr>
          <p:cNvSpPr>
            <a:spLocks noGrp="1"/>
          </p:cNvSpPr>
          <p:nvPr>
            <p:ph type="body" sz="quarter" idx="14"/>
          </p:nvPr>
        </p:nvSpPr>
        <p:spPr>
          <a:xfrm>
            <a:off x="134461" y="196454"/>
            <a:ext cx="5082857" cy="576293"/>
          </a:xfrm>
        </p:spPr>
        <p:txBody>
          <a:bodyPr/>
          <a:lstStyle/>
          <a:p>
            <a:r>
              <a:rPr lang="sv-SE" dirty="0"/>
              <a:t>Engagerad ledning och styrning </a:t>
            </a:r>
          </a:p>
        </p:txBody>
      </p:sp>
    </p:spTree>
    <p:extLst>
      <p:ext uri="{BB962C8B-B14F-4D97-AF65-F5344CB8AC3E}">
        <p14:creationId xmlns:p14="http://schemas.microsoft.com/office/powerpoint/2010/main" val="259944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573FB743-D11B-4202-9F44-7F1D84BF4B30}"/>
              </a:ext>
            </a:extLst>
          </p:cNvPr>
          <p:cNvSpPr txBox="1"/>
          <p:nvPr/>
        </p:nvSpPr>
        <p:spPr>
          <a:xfrm>
            <a:off x="426557" y="1100331"/>
            <a:ext cx="5906866" cy="1992853"/>
          </a:xfrm>
          <a:prstGeom prst="rect">
            <a:avLst/>
          </a:prstGeom>
          <a:noFill/>
        </p:spPr>
        <p:txBody>
          <a:bodyPr wrap="square" rtlCol="0">
            <a:spAutoFit/>
          </a:bodyPr>
          <a:lstStyle/>
          <a:p>
            <a:pPr marL="285750" indent="-285750">
              <a:buFont typeface="Arial" panose="020B0604020202020204" pitchFamily="34" charset="0"/>
              <a:buChar char="•"/>
            </a:pPr>
            <a:r>
              <a:rPr lang="sv-SE" sz="1600" dirty="0"/>
              <a:t>Ledningsgrupper har infört avvikelser som stående punkt för ökat lärande </a:t>
            </a:r>
          </a:p>
          <a:p>
            <a:pPr marL="285750" indent="-285750">
              <a:buFont typeface="Arial" panose="020B0604020202020204" pitchFamily="34" charset="0"/>
              <a:buChar char="•"/>
            </a:pPr>
            <a:r>
              <a:rPr lang="sv-SE" sz="1600" dirty="0"/>
              <a:t>KHSV har avvikelser som stående punkt på alla APT</a:t>
            </a:r>
          </a:p>
          <a:p>
            <a:pPr marL="285750" indent="-285750">
              <a:buFont typeface="Arial" panose="020B0604020202020204" pitchFamily="34" charset="0"/>
              <a:buChar char="•"/>
            </a:pPr>
            <a:r>
              <a:rPr lang="sv-SE" sz="1600" dirty="0"/>
              <a:t>Positiv inställning till händelseanalyser i lärande och stärkande av patientsäkerhet</a:t>
            </a:r>
          </a:p>
          <a:p>
            <a:pPr marL="285750" indent="-285750">
              <a:buFont typeface="Arial" panose="020B0604020202020204" pitchFamily="34" charset="0"/>
              <a:buChar char="•"/>
            </a:pPr>
            <a:r>
              <a:rPr lang="sv-SE" sz="1600" dirty="0"/>
              <a:t>Fortsatt behov av att stärka chefer som starka kulturbärare</a:t>
            </a:r>
          </a:p>
          <a:p>
            <a:pPr marL="285750" indent="-285750">
              <a:buFont typeface="Arial" panose="020B0604020202020204" pitchFamily="34" charset="0"/>
              <a:buChar char="•"/>
            </a:pPr>
            <a:endParaRPr lang="sv-SE" sz="1400" dirty="0"/>
          </a:p>
          <a:p>
            <a:endParaRPr lang="sv-SE" dirty="0"/>
          </a:p>
        </p:txBody>
      </p:sp>
      <p:sp>
        <p:nvSpPr>
          <p:cNvPr id="7" name="Platshållare för text 2">
            <a:extLst>
              <a:ext uri="{FF2B5EF4-FFF2-40B4-BE49-F238E27FC236}">
                <a16:creationId xmlns:a16="http://schemas.microsoft.com/office/drawing/2014/main" id="{950BB588-5F01-4602-8660-05DA43254138}"/>
              </a:ext>
            </a:extLst>
          </p:cNvPr>
          <p:cNvSpPr>
            <a:spLocks noGrp="1"/>
          </p:cNvSpPr>
          <p:nvPr>
            <p:ph type="body" sz="quarter" idx="14"/>
          </p:nvPr>
        </p:nvSpPr>
        <p:spPr>
          <a:xfrm>
            <a:off x="295328" y="255297"/>
            <a:ext cx="3898239" cy="576293"/>
          </a:xfrm>
        </p:spPr>
        <p:txBody>
          <a:bodyPr/>
          <a:lstStyle/>
          <a:p>
            <a:r>
              <a:rPr lang="sv-SE" dirty="0"/>
              <a:t>En god säkerhetskultur </a:t>
            </a:r>
          </a:p>
        </p:txBody>
      </p:sp>
      <p:graphicFrame>
        <p:nvGraphicFramePr>
          <p:cNvPr id="8" name="Diagram 7">
            <a:extLst>
              <a:ext uri="{FF2B5EF4-FFF2-40B4-BE49-F238E27FC236}">
                <a16:creationId xmlns:a16="http://schemas.microsoft.com/office/drawing/2014/main" id="{F217DCEC-6D9B-422C-A944-8C05A3F14B05}"/>
              </a:ext>
            </a:extLst>
          </p:cNvPr>
          <p:cNvGraphicFramePr/>
          <p:nvPr>
            <p:extLst>
              <p:ext uri="{D42A27DB-BD31-4B8C-83A1-F6EECF244321}">
                <p14:modId xmlns:p14="http://schemas.microsoft.com/office/powerpoint/2010/main" val="1164458239"/>
              </p:ext>
            </p:extLst>
          </p:nvPr>
        </p:nvGraphicFramePr>
        <p:xfrm>
          <a:off x="2883358" y="2341245"/>
          <a:ext cx="5760720" cy="2802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59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B902C76F-7189-45CC-B972-9FC24B8E5681}"/>
              </a:ext>
            </a:extLst>
          </p:cNvPr>
          <p:cNvPicPr>
            <a:picLocks noChangeAspect="1"/>
          </p:cNvPicPr>
          <p:nvPr/>
        </p:nvPicPr>
        <p:blipFill>
          <a:blip r:embed="rId3"/>
          <a:stretch>
            <a:fillRect/>
          </a:stretch>
        </p:blipFill>
        <p:spPr>
          <a:xfrm rot="1198595">
            <a:off x="5927456" y="933946"/>
            <a:ext cx="2588043" cy="3514096"/>
          </a:xfrm>
          <a:prstGeom prst="rect">
            <a:avLst/>
          </a:prstGeom>
        </p:spPr>
      </p:pic>
      <p:sp>
        <p:nvSpPr>
          <p:cNvPr id="3" name="Platshållare för text 2"/>
          <p:cNvSpPr>
            <a:spLocks noGrp="1"/>
          </p:cNvSpPr>
          <p:nvPr>
            <p:ph type="body" sz="quarter" idx="14"/>
          </p:nvPr>
        </p:nvSpPr>
        <p:spPr>
          <a:xfrm>
            <a:off x="106088" y="420362"/>
            <a:ext cx="8931824" cy="453183"/>
          </a:xfrm>
        </p:spPr>
        <p:txBody>
          <a:bodyPr/>
          <a:lstStyle/>
          <a:p>
            <a:r>
              <a:rPr lang="sv-SE" sz="2000" dirty="0"/>
              <a:t>Kvalitets- och patientsäkerhetsberättelse 2024</a:t>
            </a:r>
          </a:p>
        </p:txBody>
      </p:sp>
      <p:sp>
        <p:nvSpPr>
          <p:cNvPr id="6" name="textruta 5"/>
          <p:cNvSpPr txBox="1"/>
          <p:nvPr/>
        </p:nvSpPr>
        <p:spPr>
          <a:xfrm>
            <a:off x="311148" y="1114941"/>
            <a:ext cx="5576279" cy="2793072"/>
          </a:xfrm>
          <a:prstGeom prst="rect">
            <a:avLst/>
          </a:prstGeom>
          <a:noFill/>
        </p:spPr>
        <p:txBody>
          <a:bodyPr wrap="square" rtlCol="0">
            <a:spAutoFit/>
          </a:bodyPr>
          <a:lstStyle/>
          <a:p>
            <a:r>
              <a:rPr lang="sv-SE" b="1" dirty="0"/>
              <a:t>Beskriver</a:t>
            </a:r>
          </a:p>
          <a:p>
            <a:pPr marL="285750" indent="-285750">
              <a:buFont typeface="Arial" panose="020B0604020202020204" pitchFamily="34" charset="0"/>
              <a:buChar char="•"/>
            </a:pPr>
            <a:r>
              <a:rPr lang="sv-SE" dirty="0"/>
              <a:t>hur socialförvaltningen arbetat med att utveckla kvaliteten och patientsäkerheten i verksamheten under det gångna verksamhetsåret. </a:t>
            </a:r>
          </a:p>
          <a:p>
            <a:endParaRPr lang="sv-SE" dirty="0"/>
          </a:p>
          <a:p>
            <a:r>
              <a:rPr lang="sv-SE" b="1" dirty="0"/>
              <a:t>Är en del av</a:t>
            </a:r>
          </a:p>
          <a:p>
            <a:pPr marL="285750" indent="-285750">
              <a:buFont typeface="Arial" panose="020B0604020202020204" pitchFamily="34" charset="0"/>
              <a:buChar char="•"/>
            </a:pPr>
            <a:r>
              <a:rPr lang="sv-SE" dirty="0"/>
              <a:t>förvaltningens systematiska kvalitetsarbete och ledningssystem.</a:t>
            </a:r>
          </a:p>
          <a:p>
            <a:pPr marL="285750" indent="-285750">
              <a:buFont typeface="Arial" panose="020B0604020202020204" pitchFamily="34" charset="0"/>
              <a:buChar char="•"/>
            </a:pPr>
            <a:r>
              <a:rPr lang="sv-SE" dirty="0"/>
              <a:t>Socialstyrelsens föreskrift om ledningssystem för kvalitet (SOSFS 2011:9) samt patientsäkerhetslag (SFS 2010:659).</a:t>
            </a:r>
          </a:p>
          <a:p>
            <a:r>
              <a:rPr lang="sv-SE" dirty="0"/>
              <a:t> </a:t>
            </a:r>
          </a:p>
          <a:p>
            <a:r>
              <a:rPr lang="sv-SE" b="1" dirty="0"/>
              <a:t>Vi ska</a:t>
            </a:r>
          </a:p>
          <a:p>
            <a:pPr marL="285750" indent="-285750">
              <a:buFont typeface="Arial" panose="020B0604020202020204" pitchFamily="34" charset="0"/>
              <a:buChar char="•"/>
            </a:pPr>
            <a:r>
              <a:rPr lang="sv-SE" dirty="0"/>
              <a:t>fortsätta göra sådant som fungerar och förändra och utveckla det som vi kan göra ännu bättre.</a:t>
            </a:r>
          </a:p>
          <a:p>
            <a:endParaRPr lang="sv-SE" dirty="0"/>
          </a:p>
        </p:txBody>
      </p:sp>
    </p:spTree>
    <p:extLst>
      <p:ext uri="{BB962C8B-B14F-4D97-AF65-F5344CB8AC3E}">
        <p14:creationId xmlns:p14="http://schemas.microsoft.com/office/powerpoint/2010/main" val="150499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D2BEBC-A5DE-47D7-BED5-93A3F561BCC8}"/>
              </a:ext>
            </a:extLst>
          </p:cNvPr>
          <p:cNvSpPr>
            <a:spLocks noGrp="1"/>
          </p:cNvSpPr>
          <p:nvPr>
            <p:ph type="body" sz="quarter" idx="14"/>
          </p:nvPr>
        </p:nvSpPr>
        <p:spPr>
          <a:xfrm>
            <a:off x="340298" y="365505"/>
            <a:ext cx="4494556" cy="576293"/>
          </a:xfrm>
        </p:spPr>
        <p:txBody>
          <a:bodyPr/>
          <a:lstStyle/>
          <a:p>
            <a:r>
              <a:rPr lang="sv-SE" b="1" dirty="0"/>
              <a:t>Patienten som medskapare </a:t>
            </a:r>
          </a:p>
        </p:txBody>
      </p:sp>
      <p:sp>
        <p:nvSpPr>
          <p:cNvPr id="4" name="textruta 3">
            <a:extLst>
              <a:ext uri="{FF2B5EF4-FFF2-40B4-BE49-F238E27FC236}">
                <a16:creationId xmlns:a16="http://schemas.microsoft.com/office/drawing/2014/main" id="{F53DF532-52D7-4F9D-9564-BB5268658B27}"/>
              </a:ext>
            </a:extLst>
          </p:cNvPr>
          <p:cNvSpPr txBox="1"/>
          <p:nvPr/>
        </p:nvSpPr>
        <p:spPr>
          <a:xfrm>
            <a:off x="177041" y="1290100"/>
            <a:ext cx="6618394" cy="2554545"/>
          </a:xfrm>
          <a:prstGeom prst="rect">
            <a:avLst/>
          </a:prstGeom>
          <a:noFill/>
        </p:spPr>
        <p:txBody>
          <a:bodyPr wrap="square" rtlCol="0">
            <a:spAutoFit/>
          </a:bodyPr>
          <a:lstStyle/>
          <a:p>
            <a:endParaRPr lang="sv-SE" sz="1600" dirty="0"/>
          </a:p>
          <a:p>
            <a:pPr marL="285750" indent="-285750">
              <a:buFont typeface="Arial" panose="020B0604020202020204" pitchFamily="34" charset="0"/>
              <a:buChar char="•"/>
            </a:pPr>
            <a:r>
              <a:rPr lang="sv-SE" sz="1600" dirty="0"/>
              <a:t>Patientens delaktighet är ett område som generellt behöver utvecklas och utvärderas</a:t>
            </a:r>
          </a:p>
          <a:p>
            <a:pPr marL="285750" indent="-285750">
              <a:buFont typeface="Arial" panose="020B0604020202020204" pitchFamily="34" charset="0"/>
              <a:buChar char="•"/>
            </a:pPr>
            <a:r>
              <a:rPr lang="sv-SE" sz="1600" dirty="0"/>
              <a:t>Inom ULS  har man en ökad patientmedverkan inför </a:t>
            </a:r>
            <a:r>
              <a:rPr lang="sv-SE" sz="1600" dirty="0" err="1"/>
              <a:t>inflytt</a:t>
            </a:r>
            <a:r>
              <a:rPr lang="sv-SE" sz="1600" dirty="0"/>
              <a:t> till boende med bland annat hembesök av AT </a:t>
            </a:r>
          </a:p>
          <a:p>
            <a:pPr marL="285750" indent="-285750">
              <a:buFont typeface="Arial" panose="020B0604020202020204" pitchFamily="34" charset="0"/>
              <a:buChar char="•"/>
            </a:pPr>
            <a:r>
              <a:rPr lang="sv-SE" sz="1600" dirty="0"/>
              <a:t>Stärkt samverkan mellan kognitiva teamet och Anhörigcenter </a:t>
            </a:r>
          </a:p>
          <a:p>
            <a:pPr marL="285750" indent="-285750">
              <a:buFont typeface="Arial" panose="020B0604020202020204" pitchFamily="34" charset="0"/>
              <a:buChar char="•"/>
            </a:pPr>
            <a:r>
              <a:rPr lang="sv-SE" sz="1600" dirty="0"/>
              <a:t>Alternativa kommunikationssätt inom ULS och behov av samverkan med KHSV</a:t>
            </a:r>
          </a:p>
          <a:p>
            <a:pPr marL="285750" indent="-285750">
              <a:buFont typeface="Arial" panose="020B0604020202020204" pitchFamily="34" charset="0"/>
              <a:buChar char="•"/>
            </a:pPr>
            <a:r>
              <a:rPr lang="sv-SE" sz="1600" dirty="0"/>
              <a:t>Patient och anhöriga erbjuds alltid vara delaktiga i händelseanalyser </a:t>
            </a:r>
          </a:p>
          <a:p>
            <a:endParaRPr lang="sv-SE" sz="1600" dirty="0"/>
          </a:p>
        </p:txBody>
      </p:sp>
      <p:pic>
        <p:nvPicPr>
          <p:cNvPr id="5122" name="Picture 2" descr="Delaktighet för alla | Varha">
            <a:extLst>
              <a:ext uri="{FF2B5EF4-FFF2-40B4-BE49-F238E27FC236}">
                <a16:creationId xmlns:a16="http://schemas.microsoft.com/office/drawing/2014/main" id="{DBB98654-FB30-465B-9971-ED2F78084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559" y="17202"/>
            <a:ext cx="243840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51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A25A70C-E998-4F37-A389-C73EABE456A8}"/>
              </a:ext>
            </a:extLst>
          </p:cNvPr>
          <p:cNvSpPr>
            <a:spLocks noGrp="1"/>
          </p:cNvSpPr>
          <p:nvPr>
            <p:ph type="body" sz="quarter" idx="14"/>
          </p:nvPr>
        </p:nvSpPr>
        <p:spPr>
          <a:xfrm>
            <a:off x="310318" y="396366"/>
            <a:ext cx="5288042" cy="576293"/>
          </a:xfrm>
        </p:spPr>
        <p:txBody>
          <a:bodyPr/>
          <a:lstStyle/>
          <a:p>
            <a:r>
              <a:rPr lang="sv-SE" b="1" dirty="0"/>
              <a:t>Adekvat kunskap och kompetens </a:t>
            </a:r>
          </a:p>
        </p:txBody>
      </p:sp>
      <p:sp>
        <p:nvSpPr>
          <p:cNvPr id="4" name="textruta 3">
            <a:extLst>
              <a:ext uri="{FF2B5EF4-FFF2-40B4-BE49-F238E27FC236}">
                <a16:creationId xmlns:a16="http://schemas.microsoft.com/office/drawing/2014/main" id="{907B5114-921D-448E-9888-59B3B3CFF100}"/>
              </a:ext>
            </a:extLst>
          </p:cNvPr>
          <p:cNvSpPr txBox="1"/>
          <p:nvPr/>
        </p:nvSpPr>
        <p:spPr>
          <a:xfrm>
            <a:off x="692333" y="1206707"/>
            <a:ext cx="6767246" cy="3424014"/>
          </a:xfrm>
          <a:prstGeom prst="rect">
            <a:avLst/>
          </a:prstGeom>
          <a:noFill/>
        </p:spPr>
        <p:txBody>
          <a:bodyPr wrap="square" rtlCol="0">
            <a:spAutoFit/>
          </a:bodyPr>
          <a:lstStyle/>
          <a:p>
            <a:pPr marL="285750" indent="-285750">
              <a:buFont typeface="Arial" panose="020B0604020202020204" pitchFamily="34" charset="0"/>
              <a:buChar char="•"/>
            </a:pPr>
            <a:r>
              <a:rPr lang="sv-SE" sz="1600" dirty="0"/>
              <a:t>Flera utbildningar genomförda bland annat:</a:t>
            </a:r>
          </a:p>
          <a:p>
            <a:pPr marL="628650" lvl="1" indent="-285750">
              <a:buFontTx/>
              <a:buChar char="-"/>
            </a:pPr>
            <a:r>
              <a:rPr lang="sv-SE" sz="1400" dirty="0"/>
              <a:t>Leg. personal KHSV och RÖ </a:t>
            </a:r>
            <a:r>
              <a:rPr lang="sv-SE" sz="1400" dirty="0" err="1"/>
              <a:t>bla</a:t>
            </a:r>
            <a:r>
              <a:rPr lang="sv-SE" sz="1400" dirty="0"/>
              <a:t> andningshjälpmedel </a:t>
            </a:r>
          </a:p>
          <a:p>
            <a:pPr marL="628650" lvl="1" indent="-285750">
              <a:buFontTx/>
              <a:buChar char="-"/>
            </a:pPr>
            <a:r>
              <a:rPr lang="sv-SE" sz="1400" dirty="0"/>
              <a:t>Hemtjänstpersonal och LAH kring palliativ vård </a:t>
            </a:r>
          </a:p>
          <a:p>
            <a:pPr marL="628650" lvl="1" indent="-285750">
              <a:buFontTx/>
              <a:buChar char="-"/>
            </a:pPr>
            <a:r>
              <a:rPr lang="sv-SE" sz="1400" dirty="0"/>
              <a:t>Chefer kring ansvar för hjälpmedel och MT </a:t>
            </a:r>
          </a:p>
          <a:p>
            <a:endParaRPr lang="sv-SE" sz="1600" dirty="0"/>
          </a:p>
          <a:p>
            <a:pPr marL="285750" indent="-285750">
              <a:buFont typeface="Arial" panose="020B0604020202020204" pitchFamily="34" charset="0"/>
              <a:buChar char="•"/>
            </a:pPr>
            <a:r>
              <a:rPr lang="sv-SE" sz="1600" dirty="0"/>
              <a:t>ULS använder </a:t>
            </a:r>
            <a:r>
              <a:rPr lang="sv-SE" sz="1600" dirty="0" err="1"/>
              <a:t>Evikomp</a:t>
            </a:r>
            <a:r>
              <a:rPr lang="sv-SE" sz="1600" dirty="0"/>
              <a:t> systematiskt på enhet och verksamhetsövergripande </a:t>
            </a:r>
          </a:p>
          <a:p>
            <a:pPr marL="285750" indent="-285750">
              <a:buFont typeface="Arial" panose="020B0604020202020204" pitchFamily="34" charset="0"/>
              <a:buChar char="•"/>
            </a:pPr>
            <a:r>
              <a:rPr lang="sv-SE" sz="1600" dirty="0"/>
              <a:t>Införande av digital utbildning för läkemedelsdelegering i </a:t>
            </a:r>
            <a:r>
              <a:rPr lang="sv-SE" sz="1600" dirty="0" err="1"/>
              <a:t>Evikomp</a:t>
            </a:r>
            <a:r>
              <a:rPr lang="sv-SE" sz="1600" dirty="0"/>
              <a:t> </a:t>
            </a:r>
          </a:p>
          <a:p>
            <a:pPr marL="285750" indent="-285750">
              <a:buFont typeface="Arial" panose="020B0604020202020204" pitchFamily="34" charset="0"/>
              <a:buChar char="•"/>
            </a:pPr>
            <a:r>
              <a:rPr lang="sv-SE" sz="1600" dirty="0"/>
              <a:t>Nytt koncept för säkra personförflyttningar </a:t>
            </a:r>
          </a:p>
          <a:p>
            <a:pPr marL="285750" indent="-285750">
              <a:buFont typeface="Arial" panose="020B0604020202020204" pitchFamily="34" charset="0"/>
              <a:buChar char="•"/>
            </a:pPr>
            <a:r>
              <a:rPr lang="sv-SE" sz="1600" dirty="0"/>
              <a:t>Börjat nyttja utbildningsplattformen (</a:t>
            </a:r>
            <a:r>
              <a:rPr lang="sv-SE" sz="1600" dirty="0" err="1"/>
              <a:t>Estracer</a:t>
            </a:r>
            <a:r>
              <a:rPr lang="sv-SE" sz="1600" dirty="0"/>
              <a:t>) </a:t>
            </a:r>
          </a:p>
          <a:p>
            <a:pPr marL="285750" indent="-285750">
              <a:buFont typeface="Arial" panose="020B0604020202020204" pitchFamily="34" charset="0"/>
              <a:buChar char="•"/>
            </a:pPr>
            <a:r>
              <a:rPr lang="sv-SE" sz="1600" dirty="0"/>
              <a:t>Workshop med leg. personal kring Nära vård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pic>
        <p:nvPicPr>
          <p:cNvPr id="20482" name="Picture 2" descr="Kompetenser och förmågor du behöver i framtidens arbetsliv | Akavia Aspekt">
            <a:extLst>
              <a:ext uri="{FF2B5EF4-FFF2-40B4-BE49-F238E27FC236}">
                <a16:creationId xmlns:a16="http://schemas.microsoft.com/office/drawing/2014/main" id="{B9F9688D-4CD5-4E2B-9989-F49C8932F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344" y="394664"/>
            <a:ext cx="2427080" cy="152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3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3825E8-DE71-4147-8522-CD4D129AB432}"/>
              </a:ext>
            </a:extLst>
          </p:cNvPr>
          <p:cNvSpPr>
            <a:spLocks noGrp="1"/>
          </p:cNvSpPr>
          <p:nvPr>
            <p:ph type="body" sz="quarter" idx="14"/>
          </p:nvPr>
        </p:nvSpPr>
        <p:spPr>
          <a:xfrm>
            <a:off x="107951" y="2060274"/>
            <a:ext cx="4068790" cy="576293"/>
          </a:xfrm>
        </p:spPr>
        <p:txBody>
          <a:bodyPr/>
          <a:lstStyle/>
          <a:p>
            <a:r>
              <a:rPr lang="sv-SE" dirty="0"/>
              <a:t>Första varvet klart! </a:t>
            </a:r>
          </a:p>
        </p:txBody>
      </p:sp>
      <p:pic>
        <p:nvPicPr>
          <p:cNvPr id="7" name="Bildobjekt 6" descr="Illustration av områden i den nationella handlingsplanen">
            <a:extLst>
              <a:ext uri="{FF2B5EF4-FFF2-40B4-BE49-F238E27FC236}">
                <a16:creationId xmlns:a16="http://schemas.microsoft.com/office/drawing/2014/main" id="{580F3AEE-8C66-4CA6-980F-93F8F432CE4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28244" y="423512"/>
            <a:ext cx="4068790" cy="4013735"/>
          </a:xfrm>
          <a:prstGeom prst="rect">
            <a:avLst/>
          </a:prstGeom>
          <a:noFill/>
          <a:ln>
            <a:solidFill>
              <a:srgbClr val="0070C0"/>
            </a:solidFill>
          </a:ln>
        </p:spPr>
      </p:pic>
    </p:spTree>
    <p:extLst>
      <p:ext uri="{BB962C8B-B14F-4D97-AF65-F5344CB8AC3E}">
        <p14:creationId xmlns:p14="http://schemas.microsoft.com/office/powerpoint/2010/main" val="42155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DE83CC6-C25C-421B-844B-7B721B31E9BE}"/>
              </a:ext>
            </a:extLst>
          </p:cNvPr>
          <p:cNvSpPr>
            <a:spLocks noGrp="1"/>
          </p:cNvSpPr>
          <p:nvPr>
            <p:ph type="body" sz="quarter" idx="14"/>
          </p:nvPr>
        </p:nvSpPr>
        <p:spPr>
          <a:xfrm>
            <a:off x="325308" y="328910"/>
            <a:ext cx="8300085" cy="576293"/>
          </a:xfrm>
        </p:spPr>
        <p:txBody>
          <a:bodyPr/>
          <a:lstStyle/>
          <a:p>
            <a:r>
              <a:rPr lang="sv-SE" b="1" dirty="0"/>
              <a:t>Fokusområde 1: Öka kunskap om inträffade </a:t>
            </a:r>
            <a:r>
              <a:rPr lang="sv-SE" b="1" dirty="0" err="1"/>
              <a:t>vårdskador</a:t>
            </a:r>
            <a:endParaRPr lang="sv-SE" b="1" dirty="0"/>
          </a:p>
        </p:txBody>
      </p:sp>
      <p:sp>
        <p:nvSpPr>
          <p:cNvPr id="4" name="textruta 3">
            <a:extLst>
              <a:ext uri="{FF2B5EF4-FFF2-40B4-BE49-F238E27FC236}">
                <a16:creationId xmlns:a16="http://schemas.microsoft.com/office/drawing/2014/main" id="{6A9400EC-E2F6-40A9-8F14-E7DB25E41329}"/>
              </a:ext>
            </a:extLst>
          </p:cNvPr>
          <p:cNvSpPr txBox="1"/>
          <p:nvPr/>
        </p:nvSpPr>
        <p:spPr>
          <a:xfrm>
            <a:off x="408205" y="1229009"/>
            <a:ext cx="5336498" cy="2723823"/>
          </a:xfrm>
          <a:prstGeom prst="rect">
            <a:avLst/>
          </a:prstGeom>
          <a:noFill/>
        </p:spPr>
        <p:txBody>
          <a:bodyPr wrap="square" rtlCol="0">
            <a:spAutoFit/>
          </a:bodyPr>
          <a:lstStyle/>
          <a:p>
            <a:pPr marL="285750" indent="-285750">
              <a:buFont typeface="Arial" panose="020B0604020202020204" pitchFamily="34" charset="0"/>
              <a:buChar char="•"/>
            </a:pPr>
            <a:r>
              <a:rPr lang="sv-SE" sz="1600" dirty="0"/>
              <a:t>Det saknas systemstöd för att enkelt kunna söka fram antalet vårdskador. Ny rutin och modul framskjutet </a:t>
            </a:r>
          </a:p>
          <a:p>
            <a:pPr marL="285750" indent="-285750">
              <a:buFont typeface="Arial" panose="020B0604020202020204" pitchFamily="34" charset="0"/>
              <a:buChar char="•"/>
            </a:pPr>
            <a:r>
              <a:rPr lang="sv-SE" sz="1600" dirty="0"/>
              <a:t>Sammanställning och analys av avvikelser på förvaltningsnivå har inte genomförts under 2024. </a:t>
            </a:r>
          </a:p>
          <a:p>
            <a:pPr marL="285750" indent="-285750">
              <a:buFont typeface="Arial" panose="020B0604020202020204" pitchFamily="34" charset="0"/>
              <a:buChar char="•"/>
            </a:pPr>
            <a:r>
              <a:rPr lang="sv-SE" sz="1600" dirty="0"/>
              <a:t>Händelseanalyser återrapporteras alltid till berörda medarbetare, arbetsgrupp och till relevanta ledningsgrupper. </a:t>
            </a:r>
          </a:p>
          <a:p>
            <a:pPr marL="285750" indent="-285750">
              <a:buFont typeface="Arial" panose="020B0604020202020204" pitchFamily="34" charset="0"/>
              <a:buChar char="•"/>
            </a:pPr>
            <a:r>
              <a:rPr lang="sv-SE" sz="1600" dirty="0"/>
              <a:t>Vissa händelseanalyser har haft ett utdraget utredningsförlopp</a:t>
            </a:r>
            <a:r>
              <a:rPr lang="sv-SE" dirty="0"/>
              <a:t>. </a:t>
            </a:r>
            <a:br>
              <a:rPr lang="sv-SE" dirty="0"/>
            </a:br>
            <a:endParaRPr lang="sv-SE" dirty="0"/>
          </a:p>
          <a:p>
            <a:endParaRPr lang="sv-SE" dirty="0"/>
          </a:p>
        </p:txBody>
      </p:sp>
      <p:pic>
        <p:nvPicPr>
          <p:cNvPr id="21506" name="Picture 2" descr="Hantera risker - Patientsäkerhet">
            <a:extLst>
              <a:ext uri="{FF2B5EF4-FFF2-40B4-BE49-F238E27FC236}">
                <a16:creationId xmlns:a16="http://schemas.microsoft.com/office/drawing/2014/main" id="{FF53B19D-4120-4217-B9BC-DF12AF9C0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872" y="2313922"/>
            <a:ext cx="4507667" cy="261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13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41668BC-13F4-4EB2-9020-256DA3F2F998}"/>
              </a:ext>
            </a:extLst>
          </p:cNvPr>
          <p:cNvSpPr>
            <a:spLocks noGrp="1"/>
          </p:cNvSpPr>
          <p:nvPr>
            <p:ph type="body" sz="quarter" idx="14"/>
          </p:nvPr>
        </p:nvSpPr>
        <p:spPr>
          <a:xfrm>
            <a:off x="107951" y="373880"/>
            <a:ext cx="8578849" cy="576293"/>
          </a:xfrm>
        </p:spPr>
        <p:txBody>
          <a:bodyPr/>
          <a:lstStyle/>
          <a:p>
            <a:r>
              <a:rPr lang="sv-SE" b="1" dirty="0"/>
              <a:t>Fokusområde 2: Tillförlitliga &amp; säkra system och processer </a:t>
            </a:r>
          </a:p>
        </p:txBody>
      </p:sp>
      <p:sp>
        <p:nvSpPr>
          <p:cNvPr id="4" name="textruta 3">
            <a:extLst>
              <a:ext uri="{FF2B5EF4-FFF2-40B4-BE49-F238E27FC236}">
                <a16:creationId xmlns:a16="http://schemas.microsoft.com/office/drawing/2014/main" id="{D53787D6-C487-4E69-80E0-1820C4581B3D}"/>
              </a:ext>
            </a:extLst>
          </p:cNvPr>
          <p:cNvSpPr txBox="1"/>
          <p:nvPr/>
        </p:nvSpPr>
        <p:spPr>
          <a:xfrm>
            <a:off x="487180" y="1342981"/>
            <a:ext cx="6404507" cy="1531188"/>
          </a:xfrm>
          <a:prstGeom prst="rect">
            <a:avLst/>
          </a:prstGeom>
          <a:noFill/>
        </p:spPr>
        <p:txBody>
          <a:bodyPr wrap="square" rtlCol="0">
            <a:spAutoFit/>
          </a:bodyPr>
          <a:lstStyle/>
          <a:p>
            <a:pPr marL="285750" indent="-285750">
              <a:buFont typeface="Arial" panose="020B0604020202020204" pitchFamily="34" charset="0"/>
              <a:buChar char="•"/>
            </a:pPr>
            <a:r>
              <a:rPr lang="sv-SE" sz="1600" dirty="0"/>
              <a:t>Processarbetet fortlöpt på kommunövergripande nivå </a:t>
            </a:r>
          </a:p>
          <a:p>
            <a:pPr marL="285750" indent="-285750">
              <a:buFont typeface="Arial" panose="020B0604020202020204" pitchFamily="34" charset="0"/>
              <a:buChar char="•"/>
            </a:pPr>
            <a:r>
              <a:rPr lang="sv-SE" sz="1600" dirty="0"/>
              <a:t>Ritat upp en del processer </a:t>
            </a:r>
            <a:r>
              <a:rPr lang="sv-SE" sz="1600" dirty="0" err="1"/>
              <a:t>bla</a:t>
            </a:r>
            <a:r>
              <a:rPr lang="sv-SE" sz="1600" dirty="0"/>
              <a:t> delegering, korttidsprocess </a:t>
            </a:r>
          </a:p>
          <a:p>
            <a:pPr marL="285750" indent="-285750">
              <a:buFont typeface="Arial" panose="020B0604020202020204" pitchFamily="34" charset="0"/>
              <a:buChar char="•"/>
            </a:pPr>
            <a:r>
              <a:rPr lang="sv-SE" sz="1600" dirty="0"/>
              <a:t>Handbok för </a:t>
            </a:r>
            <a:r>
              <a:rPr lang="sv-SE" sz="1600" dirty="0" err="1"/>
              <a:t>ssk</a:t>
            </a:r>
            <a:r>
              <a:rPr lang="sv-SE" sz="1600" dirty="0"/>
              <a:t> ej klart </a:t>
            </a:r>
          </a:p>
          <a:p>
            <a:pPr marL="285750" indent="-285750">
              <a:buFont typeface="Arial" panose="020B0604020202020204" pitchFamily="34" charset="0"/>
              <a:buChar char="•"/>
            </a:pPr>
            <a:r>
              <a:rPr lang="sv-SE" sz="1600" dirty="0"/>
              <a:t>Fortsatt svårt att hitta våra rutiner </a:t>
            </a:r>
          </a:p>
          <a:p>
            <a:pPr marL="285750" indent="-285750">
              <a:buFont typeface="Arial" panose="020B0604020202020204" pitchFamily="34" charset="0"/>
              <a:buChar char="•"/>
            </a:pPr>
            <a:r>
              <a:rPr lang="sv-SE" sz="1600" dirty="0"/>
              <a:t>Digital signering infört på SÄBO</a:t>
            </a:r>
          </a:p>
          <a:p>
            <a:endParaRPr lang="sv-SE" dirty="0"/>
          </a:p>
        </p:txBody>
      </p:sp>
      <p:pic>
        <p:nvPicPr>
          <p:cNvPr id="22530" name="Picture 2" descr="Kartlägga och dokumentera processer">
            <a:extLst>
              <a:ext uri="{FF2B5EF4-FFF2-40B4-BE49-F238E27FC236}">
                <a16:creationId xmlns:a16="http://schemas.microsoft.com/office/drawing/2014/main" id="{FE2D2093-8153-4AFB-9B7A-673E5916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49" y="2938072"/>
            <a:ext cx="2559427" cy="144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50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299AAFB-2E73-4054-B127-66D63C1C248F}"/>
              </a:ext>
            </a:extLst>
          </p:cNvPr>
          <p:cNvSpPr>
            <a:spLocks noGrp="1"/>
          </p:cNvSpPr>
          <p:nvPr>
            <p:ph type="body" sz="quarter" idx="14"/>
          </p:nvPr>
        </p:nvSpPr>
        <p:spPr>
          <a:xfrm>
            <a:off x="254257" y="252948"/>
            <a:ext cx="6222069" cy="576293"/>
          </a:xfrm>
        </p:spPr>
        <p:txBody>
          <a:bodyPr/>
          <a:lstStyle/>
          <a:p>
            <a:r>
              <a:rPr lang="sv-SE" b="1" dirty="0"/>
              <a:t>Fokusområde 3: Säker vård här och nu </a:t>
            </a:r>
          </a:p>
        </p:txBody>
      </p:sp>
      <p:sp>
        <p:nvSpPr>
          <p:cNvPr id="6" name="textruta 5">
            <a:extLst>
              <a:ext uri="{FF2B5EF4-FFF2-40B4-BE49-F238E27FC236}">
                <a16:creationId xmlns:a16="http://schemas.microsoft.com/office/drawing/2014/main" id="{5AC24F57-3744-4CEC-ACA5-D94F7B100445}"/>
              </a:ext>
            </a:extLst>
          </p:cNvPr>
          <p:cNvSpPr txBox="1"/>
          <p:nvPr/>
        </p:nvSpPr>
        <p:spPr>
          <a:xfrm>
            <a:off x="539646" y="1010219"/>
            <a:ext cx="2825646" cy="307777"/>
          </a:xfrm>
          <a:prstGeom prst="rect">
            <a:avLst/>
          </a:prstGeom>
          <a:solidFill>
            <a:schemeClr val="accent2"/>
          </a:solidFill>
        </p:spPr>
        <p:txBody>
          <a:bodyPr wrap="square" rtlCol="0">
            <a:spAutoFit/>
          </a:bodyPr>
          <a:lstStyle/>
          <a:p>
            <a:r>
              <a:rPr lang="sv-SE" sz="1400" b="1" dirty="0">
                <a:solidFill>
                  <a:schemeClr val="bg1"/>
                </a:solidFill>
              </a:rPr>
              <a:t>Egenkontroll </a:t>
            </a:r>
          </a:p>
        </p:txBody>
      </p:sp>
      <p:sp>
        <p:nvSpPr>
          <p:cNvPr id="7" name="textruta 6">
            <a:extLst>
              <a:ext uri="{FF2B5EF4-FFF2-40B4-BE49-F238E27FC236}">
                <a16:creationId xmlns:a16="http://schemas.microsoft.com/office/drawing/2014/main" id="{BE7195D1-A2A1-44F5-99E0-57A00714BDE8}"/>
              </a:ext>
            </a:extLst>
          </p:cNvPr>
          <p:cNvSpPr txBox="1"/>
          <p:nvPr/>
        </p:nvSpPr>
        <p:spPr>
          <a:xfrm>
            <a:off x="352269" y="1552791"/>
            <a:ext cx="5029200" cy="1785104"/>
          </a:xfrm>
          <a:prstGeom prst="rect">
            <a:avLst/>
          </a:prstGeom>
          <a:noFill/>
        </p:spPr>
        <p:txBody>
          <a:bodyPr wrap="square" rtlCol="0">
            <a:spAutoFit/>
          </a:bodyPr>
          <a:lstStyle/>
          <a:p>
            <a:pPr marL="285750" indent="-285750">
              <a:buFont typeface="Arial" panose="020B0604020202020204" pitchFamily="34" charset="0"/>
              <a:buChar char="•"/>
            </a:pPr>
            <a:r>
              <a:rPr lang="sv-SE" sz="1600" dirty="0"/>
              <a:t>Saknas egenkontrollplaner för patientsäkerhet</a:t>
            </a:r>
          </a:p>
          <a:p>
            <a:pPr marL="285750" indent="-285750">
              <a:buFont typeface="Arial" panose="020B0604020202020204" pitchFamily="34" charset="0"/>
              <a:buChar char="•"/>
            </a:pPr>
            <a:r>
              <a:rPr lang="sv-SE" sz="1600" dirty="0"/>
              <a:t>Kvalitetsregister kan nyttjas mer </a:t>
            </a:r>
          </a:p>
          <a:p>
            <a:pPr marL="285750" indent="-285750">
              <a:buFont typeface="Arial" panose="020B0604020202020204" pitchFamily="34" charset="0"/>
              <a:buChar char="•"/>
            </a:pPr>
            <a:r>
              <a:rPr lang="sv-SE" sz="1600" dirty="0"/>
              <a:t>Kollegial journalgranskning rehab </a:t>
            </a:r>
          </a:p>
          <a:p>
            <a:pPr marL="285750" indent="-285750">
              <a:buFont typeface="Arial" panose="020B0604020202020204" pitchFamily="34" charset="0"/>
              <a:buChar char="•"/>
            </a:pPr>
            <a:r>
              <a:rPr lang="sv-SE" sz="1600" dirty="0"/>
              <a:t>Loggkontroller </a:t>
            </a:r>
          </a:p>
          <a:p>
            <a:pPr marL="285750" indent="-285750">
              <a:buFont typeface="Arial" panose="020B0604020202020204" pitchFamily="34" charset="0"/>
              <a:buChar char="•"/>
            </a:pPr>
            <a:r>
              <a:rPr lang="sv-SE" sz="1600" dirty="0"/>
              <a:t>Uppföljning av hjälpmedel ex lyftselar och ramper </a:t>
            </a:r>
          </a:p>
          <a:p>
            <a:pPr marL="285750" indent="-285750">
              <a:buFont typeface="Arial" panose="020B0604020202020204" pitchFamily="34" charset="0"/>
              <a:buChar char="•"/>
            </a:pPr>
            <a:r>
              <a:rPr lang="sv-SE" sz="1600" dirty="0"/>
              <a:t>Behov av att koppla egenkontroll till kända risker</a:t>
            </a:r>
          </a:p>
          <a:p>
            <a:pPr marL="285750" indent="-285750">
              <a:buFont typeface="Arial" panose="020B0604020202020204" pitchFamily="34" charset="0"/>
              <a:buChar char="•"/>
            </a:pPr>
            <a:endParaRPr lang="sv-SE" sz="1400" dirty="0"/>
          </a:p>
        </p:txBody>
      </p:sp>
      <p:graphicFrame>
        <p:nvGraphicFramePr>
          <p:cNvPr id="11" name="Diagram 10">
            <a:extLst>
              <a:ext uri="{FF2B5EF4-FFF2-40B4-BE49-F238E27FC236}">
                <a16:creationId xmlns:a16="http://schemas.microsoft.com/office/drawing/2014/main" id="{3EFFD58F-D45E-480F-8404-E95E059F1B98}"/>
              </a:ext>
            </a:extLst>
          </p:cNvPr>
          <p:cNvGraphicFramePr/>
          <p:nvPr>
            <p:extLst>
              <p:ext uri="{D42A27DB-BD31-4B8C-83A1-F6EECF244321}">
                <p14:modId xmlns:p14="http://schemas.microsoft.com/office/powerpoint/2010/main" val="513713314"/>
              </p:ext>
            </p:extLst>
          </p:nvPr>
        </p:nvGraphicFramePr>
        <p:xfrm>
          <a:off x="4923751" y="1157287"/>
          <a:ext cx="3105150" cy="2828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1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94E7C3-7A3B-4C48-9A8B-874D1D191CFC}"/>
              </a:ext>
            </a:extLst>
          </p:cNvPr>
          <p:cNvSpPr>
            <a:spLocks noGrp="1"/>
          </p:cNvSpPr>
          <p:nvPr>
            <p:ph type="body" sz="quarter" idx="14"/>
          </p:nvPr>
        </p:nvSpPr>
        <p:spPr>
          <a:xfrm>
            <a:off x="347793" y="951283"/>
            <a:ext cx="2795373" cy="453183"/>
          </a:xfrm>
        </p:spPr>
        <p:txBody>
          <a:bodyPr/>
          <a:lstStyle/>
          <a:p>
            <a:r>
              <a:rPr lang="sv-SE" sz="2000" b="1" dirty="0"/>
              <a:t>Informationssäkerhet </a:t>
            </a:r>
          </a:p>
        </p:txBody>
      </p:sp>
      <p:sp>
        <p:nvSpPr>
          <p:cNvPr id="5" name="textruta 4">
            <a:extLst>
              <a:ext uri="{FF2B5EF4-FFF2-40B4-BE49-F238E27FC236}">
                <a16:creationId xmlns:a16="http://schemas.microsoft.com/office/drawing/2014/main" id="{0CA6AC3F-1BB0-4CE8-8068-1A88EDF28594}"/>
              </a:ext>
            </a:extLst>
          </p:cNvPr>
          <p:cNvSpPr txBox="1"/>
          <p:nvPr/>
        </p:nvSpPr>
        <p:spPr>
          <a:xfrm>
            <a:off x="254257" y="1633060"/>
            <a:ext cx="5066676" cy="2516073"/>
          </a:xfrm>
          <a:prstGeom prst="rect">
            <a:avLst/>
          </a:prstGeom>
          <a:noFill/>
        </p:spPr>
        <p:txBody>
          <a:bodyPr wrap="square" rtlCol="0">
            <a:spAutoFit/>
          </a:bodyPr>
          <a:lstStyle/>
          <a:p>
            <a:pPr marL="285750" indent="-285750">
              <a:buFont typeface="Arial" panose="020B0604020202020204" pitchFamily="34" charset="0"/>
              <a:buChar char="•"/>
            </a:pPr>
            <a:r>
              <a:rPr lang="sv-SE" sz="1600" dirty="0"/>
              <a:t>Ny rutin för loggkontroller </a:t>
            </a:r>
          </a:p>
          <a:p>
            <a:pPr marL="285750" indent="-285750">
              <a:buFont typeface="Arial" panose="020B0604020202020204" pitchFamily="34" charset="0"/>
              <a:buChar char="•"/>
            </a:pPr>
            <a:r>
              <a:rPr lang="sv-SE" sz="1600" dirty="0"/>
              <a:t>Loggkontroll NPÖ fortsatt svårt </a:t>
            </a:r>
          </a:p>
          <a:p>
            <a:pPr marL="285750" indent="-285750">
              <a:buFont typeface="Arial" panose="020B0604020202020204" pitchFamily="34" charset="0"/>
              <a:buChar char="•"/>
            </a:pPr>
            <a:r>
              <a:rPr lang="sv-SE" sz="1600" dirty="0"/>
              <a:t>Bristande kännedom om rutin för personuppgiftsincidenter identifierat hos chefer </a:t>
            </a:r>
          </a:p>
          <a:p>
            <a:pPr marL="285750" indent="-285750">
              <a:buFont typeface="Arial" panose="020B0604020202020204" pitchFamily="34" charset="0"/>
              <a:buChar char="•"/>
            </a:pPr>
            <a:r>
              <a:rPr lang="sv-SE" sz="1600" dirty="0"/>
              <a:t>Missvisande information på extranät </a:t>
            </a:r>
          </a:p>
          <a:p>
            <a:pPr marL="285750" indent="-285750">
              <a:buFont typeface="Arial" panose="020B0604020202020204" pitchFamily="34" charset="0"/>
              <a:buChar char="•"/>
            </a:pPr>
            <a:r>
              <a:rPr lang="sv-SE" sz="1600" dirty="0"/>
              <a:t>Genomförts åtgärder med bland annat stärkt hantering av sekretessmaterial med sekretesstunna, nyttja digitalkalender istället för papper osv </a:t>
            </a:r>
          </a:p>
          <a:p>
            <a:pPr marL="285750" indent="-285750">
              <a:buFont typeface="Arial" panose="020B0604020202020204" pitchFamily="34" charset="0"/>
              <a:buChar char="•"/>
            </a:pPr>
            <a:endParaRPr lang="sv-SE" sz="1600" dirty="0"/>
          </a:p>
          <a:p>
            <a:endParaRPr lang="sv-SE" dirty="0"/>
          </a:p>
        </p:txBody>
      </p:sp>
      <p:sp>
        <p:nvSpPr>
          <p:cNvPr id="7" name="Platshållare för text 2">
            <a:extLst>
              <a:ext uri="{FF2B5EF4-FFF2-40B4-BE49-F238E27FC236}">
                <a16:creationId xmlns:a16="http://schemas.microsoft.com/office/drawing/2014/main" id="{9D6D3D7D-F5A4-4B8C-B6DA-FB9717BA1036}"/>
              </a:ext>
            </a:extLst>
          </p:cNvPr>
          <p:cNvSpPr txBox="1">
            <a:spLocks/>
          </p:cNvSpPr>
          <p:nvPr/>
        </p:nvSpPr>
        <p:spPr>
          <a:xfrm>
            <a:off x="254257" y="252948"/>
            <a:ext cx="6222069" cy="576293"/>
          </a:xfrm>
          <a:prstGeom prst="rect">
            <a:avLst/>
          </a:prstGeom>
          <a:solidFill>
            <a:schemeClr val="accent2">
              <a:alpha val="90000"/>
            </a:schemeClr>
          </a:solidFill>
        </p:spPr>
        <p:txBody>
          <a:bodyPr vert="horz" wrap="non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b="1"/>
              <a:t>Fokusområde 3: Säker vård här och nu </a:t>
            </a:r>
            <a:endParaRPr lang="sv-SE" b="1" dirty="0"/>
          </a:p>
        </p:txBody>
      </p:sp>
      <p:pic>
        <p:nvPicPr>
          <p:cNvPr id="8" name="Picture 4" descr="Informationssäkerhet - Ljusdals kommun">
            <a:extLst>
              <a:ext uri="{FF2B5EF4-FFF2-40B4-BE49-F238E27FC236}">
                <a16:creationId xmlns:a16="http://schemas.microsoft.com/office/drawing/2014/main" id="{A3D4167F-27EF-4361-88BD-18E771A62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916" y="1177874"/>
            <a:ext cx="3569827" cy="233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5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94E7C3-7A3B-4C48-9A8B-874D1D191CFC}"/>
              </a:ext>
            </a:extLst>
          </p:cNvPr>
          <p:cNvSpPr>
            <a:spLocks noGrp="1"/>
          </p:cNvSpPr>
          <p:nvPr>
            <p:ph type="body" sz="quarter" idx="14"/>
          </p:nvPr>
        </p:nvSpPr>
        <p:spPr>
          <a:xfrm>
            <a:off x="371247" y="915562"/>
            <a:ext cx="3096737" cy="453183"/>
          </a:xfrm>
        </p:spPr>
        <p:txBody>
          <a:bodyPr/>
          <a:lstStyle/>
          <a:p>
            <a:r>
              <a:rPr lang="sv-SE" sz="2000" b="1" dirty="0"/>
              <a:t>Rapporteringsskyldighet </a:t>
            </a:r>
          </a:p>
        </p:txBody>
      </p:sp>
      <p:sp>
        <p:nvSpPr>
          <p:cNvPr id="4" name="Platshållare för text 2">
            <a:extLst>
              <a:ext uri="{FF2B5EF4-FFF2-40B4-BE49-F238E27FC236}">
                <a16:creationId xmlns:a16="http://schemas.microsoft.com/office/drawing/2014/main" id="{7C7259B7-717E-4E46-A01C-392CE342B2F4}"/>
              </a:ext>
            </a:extLst>
          </p:cNvPr>
          <p:cNvSpPr>
            <a:spLocks noGrp="1"/>
          </p:cNvSpPr>
          <p:nvPr>
            <p:ph type="body" sz="quarter" idx="14"/>
          </p:nvPr>
        </p:nvSpPr>
        <p:spPr>
          <a:xfrm>
            <a:off x="231196" y="163835"/>
            <a:ext cx="6222069" cy="576293"/>
          </a:xfrm>
        </p:spPr>
        <p:txBody>
          <a:bodyPr/>
          <a:lstStyle/>
          <a:p>
            <a:r>
              <a:rPr lang="sv-SE" b="1" dirty="0"/>
              <a:t>Fokusområde 3: Säker vård här och nu </a:t>
            </a:r>
          </a:p>
        </p:txBody>
      </p:sp>
      <p:sp>
        <p:nvSpPr>
          <p:cNvPr id="5" name="textruta 4">
            <a:extLst>
              <a:ext uri="{FF2B5EF4-FFF2-40B4-BE49-F238E27FC236}">
                <a16:creationId xmlns:a16="http://schemas.microsoft.com/office/drawing/2014/main" id="{0CA6AC3F-1BB0-4CE8-8068-1A88EDF28594}"/>
              </a:ext>
            </a:extLst>
          </p:cNvPr>
          <p:cNvSpPr txBox="1"/>
          <p:nvPr/>
        </p:nvSpPr>
        <p:spPr>
          <a:xfrm>
            <a:off x="262718" y="1882950"/>
            <a:ext cx="6190547" cy="2269852"/>
          </a:xfrm>
          <a:prstGeom prst="rect">
            <a:avLst/>
          </a:prstGeom>
          <a:noFill/>
        </p:spPr>
        <p:txBody>
          <a:bodyPr wrap="square" rtlCol="0">
            <a:spAutoFit/>
          </a:bodyPr>
          <a:lstStyle/>
          <a:p>
            <a:pPr marL="285750" indent="-285750">
              <a:buFont typeface="Arial" panose="020B0604020202020204" pitchFamily="34" charset="0"/>
              <a:buChar char="•"/>
            </a:pPr>
            <a:r>
              <a:rPr lang="sv-SE" sz="1600" dirty="0"/>
              <a:t>Inom KHSV ges info vid introduktion samt på APT årligen                   Lite mer oklart i utförarverksamheterna</a:t>
            </a:r>
          </a:p>
          <a:p>
            <a:pPr marL="285750" indent="-285750">
              <a:buFont typeface="Arial" panose="020B0604020202020204" pitchFamily="34" charset="0"/>
              <a:buChar char="•"/>
            </a:pPr>
            <a:r>
              <a:rPr lang="sv-SE" sz="1600" dirty="0" err="1"/>
              <a:t>Ssk</a:t>
            </a:r>
            <a:r>
              <a:rPr lang="sv-SE" sz="1600" dirty="0"/>
              <a:t> behöver stärka trygghet i att rapportera avvikelser inom egen yrkeskår </a:t>
            </a:r>
          </a:p>
          <a:p>
            <a:pPr marL="285750" indent="-285750">
              <a:buFont typeface="Arial" panose="020B0604020202020204" pitchFamily="34" charset="0"/>
              <a:buChar char="•"/>
            </a:pPr>
            <a:r>
              <a:rPr lang="sv-SE" sz="1600" dirty="0"/>
              <a:t>Nytt organisationsträd i Viva så att avvikelser hamnar hos chefer </a:t>
            </a:r>
          </a:p>
          <a:p>
            <a:pPr marL="285750" indent="-285750">
              <a:buFont typeface="Arial" panose="020B0604020202020204" pitchFamily="34" charset="0"/>
              <a:buChar char="•"/>
            </a:pPr>
            <a:r>
              <a:rPr lang="sv-SE" sz="1600" dirty="0"/>
              <a:t>Identifierade risker med att avvikelser skickas namngivet till MAR/MAS istället för funktionsbrevlåda</a:t>
            </a:r>
          </a:p>
          <a:p>
            <a:pPr marL="285750" indent="-285750">
              <a:buFont typeface="Arial" panose="020B0604020202020204" pitchFamily="34" charset="0"/>
              <a:buChar char="•"/>
            </a:pPr>
            <a:r>
              <a:rPr lang="sv-SE" sz="1600" dirty="0"/>
              <a:t>Organisatoriska avvikelser inom ULS</a:t>
            </a:r>
          </a:p>
          <a:p>
            <a:pPr marL="285750" indent="-285750">
              <a:buFont typeface="Arial" panose="020B0604020202020204" pitchFamily="34" charset="0"/>
              <a:buChar char="•"/>
            </a:pPr>
            <a:endParaRPr lang="sv-SE" dirty="0"/>
          </a:p>
        </p:txBody>
      </p:sp>
      <p:pic>
        <p:nvPicPr>
          <p:cNvPr id="15362" name="Picture 2" descr="Organisation, Academy Online">
            <a:extLst>
              <a:ext uri="{FF2B5EF4-FFF2-40B4-BE49-F238E27FC236}">
                <a16:creationId xmlns:a16="http://schemas.microsoft.com/office/drawing/2014/main" id="{58B25993-0255-4DB9-8F5A-549351DC5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041" y="915562"/>
            <a:ext cx="2769241" cy="138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15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2C39D6C-49D3-4230-856C-687CEA842AD7}"/>
              </a:ext>
            </a:extLst>
          </p:cNvPr>
          <p:cNvSpPr>
            <a:spLocks noGrp="1"/>
          </p:cNvSpPr>
          <p:nvPr>
            <p:ph type="body" sz="quarter" idx="14"/>
          </p:nvPr>
        </p:nvSpPr>
        <p:spPr>
          <a:xfrm>
            <a:off x="212883" y="351396"/>
            <a:ext cx="8223140" cy="576293"/>
          </a:xfrm>
        </p:spPr>
        <p:txBody>
          <a:bodyPr/>
          <a:lstStyle/>
          <a:p>
            <a:r>
              <a:rPr lang="sv-SE" b="1" dirty="0"/>
              <a:t>Fokusområde 4: Stärka analys, lärande och utveckling </a:t>
            </a:r>
          </a:p>
        </p:txBody>
      </p:sp>
      <p:sp>
        <p:nvSpPr>
          <p:cNvPr id="4" name="textruta 3">
            <a:extLst>
              <a:ext uri="{FF2B5EF4-FFF2-40B4-BE49-F238E27FC236}">
                <a16:creationId xmlns:a16="http://schemas.microsoft.com/office/drawing/2014/main" id="{DCB8039F-88AC-4753-B878-4C542F9BA136}"/>
              </a:ext>
            </a:extLst>
          </p:cNvPr>
          <p:cNvSpPr txBox="1"/>
          <p:nvPr/>
        </p:nvSpPr>
        <p:spPr>
          <a:xfrm>
            <a:off x="424099" y="1587572"/>
            <a:ext cx="4532911" cy="2554545"/>
          </a:xfrm>
          <a:prstGeom prst="rect">
            <a:avLst/>
          </a:prstGeom>
          <a:noFill/>
        </p:spPr>
        <p:txBody>
          <a:bodyPr wrap="square" rtlCol="0">
            <a:spAutoFit/>
          </a:bodyPr>
          <a:lstStyle/>
          <a:p>
            <a:pPr marL="285750" indent="-285750">
              <a:buFont typeface="Arial" panose="020B0604020202020204" pitchFamily="34" charset="0"/>
              <a:buChar char="•"/>
            </a:pPr>
            <a:r>
              <a:rPr lang="sv-SE" sz="1600" dirty="0"/>
              <a:t>Sammanställning och analys av avvikelser ej genomförd av MAS/MAR</a:t>
            </a:r>
          </a:p>
          <a:p>
            <a:pPr marL="285750" indent="-285750">
              <a:buFont typeface="Arial" panose="020B0604020202020204" pitchFamily="34" charset="0"/>
              <a:buChar char="•"/>
            </a:pPr>
            <a:r>
              <a:rPr lang="sv-SE" sz="1600" dirty="0"/>
              <a:t>Ingen återrapportering av tertial till ledningsgrupp och APT</a:t>
            </a:r>
          </a:p>
          <a:p>
            <a:pPr marL="285750" indent="-285750">
              <a:buFont typeface="Arial" panose="020B0604020202020204" pitchFamily="34" charset="0"/>
              <a:buChar char="•"/>
            </a:pPr>
            <a:r>
              <a:rPr lang="sv-SE" sz="1600" dirty="0"/>
              <a:t>Vissa enheter sammanställer själva men ej systematiskt. </a:t>
            </a:r>
          </a:p>
          <a:p>
            <a:pPr marL="285750" indent="-285750">
              <a:buFont typeface="Arial" panose="020B0604020202020204" pitchFamily="34" charset="0"/>
              <a:buChar char="•"/>
            </a:pPr>
            <a:r>
              <a:rPr lang="sv-SE" sz="1600" dirty="0"/>
              <a:t>Uppskjutet arbete med avvikelserutin och modul gör det fortsatt svårt att få ut statistik</a:t>
            </a:r>
          </a:p>
          <a:p>
            <a:pPr marL="285750" indent="-285750">
              <a:buFont typeface="Arial" panose="020B0604020202020204" pitchFamily="34" charset="0"/>
              <a:buChar char="•"/>
            </a:pPr>
            <a:r>
              <a:rPr lang="sv-SE" sz="1600" dirty="0"/>
              <a:t>Alla händelseanalyser planeras med uppföljning på mins 3 och 6 månader</a:t>
            </a:r>
            <a:endParaRPr lang="sv-SE" dirty="0"/>
          </a:p>
        </p:txBody>
      </p:sp>
      <p:sp>
        <p:nvSpPr>
          <p:cNvPr id="8" name="Platshållare för text 2">
            <a:extLst>
              <a:ext uri="{FF2B5EF4-FFF2-40B4-BE49-F238E27FC236}">
                <a16:creationId xmlns:a16="http://schemas.microsoft.com/office/drawing/2014/main" id="{06EF0B87-42F7-4275-B2AB-014683B8B9BA}"/>
              </a:ext>
            </a:extLst>
          </p:cNvPr>
          <p:cNvSpPr txBox="1">
            <a:spLocks/>
          </p:cNvSpPr>
          <p:nvPr/>
        </p:nvSpPr>
        <p:spPr>
          <a:xfrm>
            <a:off x="371247" y="1000863"/>
            <a:ext cx="4962633" cy="453183"/>
          </a:xfrm>
          <a:prstGeom prst="rect">
            <a:avLst/>
          </a:prstGeom>
          <a:solidFill>
            <a:schemeClr val="accent2">
              <a:alpha val="90000"/>
            </a:schemeClr>
          </a:solidFill>
        </p:spPr>
        <p:txBody>
          <a:bodyPr vert="horz" wrap="non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sz="2000" b="1" dirty="0"/>
              <a:t>Sammanställning och lärande av avvikelser </a:t>
            </a:r>
          </a:p>
        </p:txBody>
      </p:sp>
      <p:pic>
        <p:nvPicPr>
          <p:cNvPr id="14342" name="Picture 6" descr="En lärande organisation - Patientsäkerhet">
            <a:extLst>
              <a:ext uri="{FF2B5EF4-FFF2-40B4-BE49-F238E27FC236}">
                <a16:creationId xmlns:a16="http://schemas.microsoft.com/office/drawing/2014/main" id="{D5CB843F-FF00-4EB1-9533-8A3942427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043" y="1750488"/>
            <a:ext cx="3750668" cy="280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0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2C39D6C-49D3-4230-856C-687CEA842AD7}"/>
              </a:ext>
            </a:extLst>
          </p:cNvPr>
          <p:cNvSpPr>
            <a:spLocks noGrp="1"/>
          </p:cNvSpPr>
          <p:nvPr>
            <p:ph type="body" sz="quarter" idx="14"/>
          </p:nvPr>
        </p:nvSpPr>
        <p:spPr>
          <a:xfrm>
            <a:off x="212883" y="351396"/>
            <a:ext cx="8223140" cy="576293"/>
          </a:xfrm>
        </p:spPr>
        <p:txBody>
          <a:bodyPr/>
          <a:lstStyle/>
          <a:p>
            <a:r>
              <a:rPr lang="sv-SE" b="1" dirty="0"/>
              <a:t>Fokusområde 4: Stärka analys, lärande och utveckling </a:t>
            </a:r>
          </a:p>
        </p:txBody>
      </p:sp>
      <p:sp>
        <p:nvSpPr>
          <p:cNvPr id="4" name="textruta 3">
            <a:extLst>
              <a:ext uri="{FF2B5EF4-FFF2-40B4-BE49-F238E27FC236}">
                <a16:creationId xmlns:a16="http://schemas.microsoft.com/office/drawing/2014/main" id="{DCB8039F-88AC-4753-B878-4C542F9BA136}"/>
              </a:ext>
            </a:extLst>
          </p:cNvPr>
          <p:cNvSpPr txBox="1"/>
          <p:nvPr/>
        </p:nvSpPr>
        <p:spPr>
          <a:xfrm>
            <a:off x="212882" y="1558977"/>
            <a:ext cx="5550355" cy="3008516"/>
          </a:xfrm>
          <a:prstGeom prst="rect">
            <a:avLst/>
          </a:prstGeom>
          <a:noFill/>
        </p:spPr>
        <p:txBody>
          <a:bodyPr wrap="square" rtlCol="0">
            <a:spAutoFit/>
          </a:bodyPr>
          <a:lstStyle/>
          <a:p>
            <a:pPr marL="285750" indent="-285750">
              <a:buFont typeface="Arial" panose="020B0604020202020204" pitchFamily="34" charset="0"/>
              <a:buChar char="•"/>
            </a:pPr>
            <a:r>
              <a:rPr lang="sv-SE" sz="1600" dirty="0"/>
              <a:t>Fortsatt identifierade brister inom hantering av synpunkter och klagomål.  </a:t>
            </a:r>
          </a:p>
          <a:p>
            <a:pPr marL="628650" lvl="1" indent="-285750">
              <a:buFontTx/>
              <a:buChar char="-"/>
            </a:pPr>
            <a:r>
              <a:rPr lang="sv-SE" sz="1600" dirty="0"/>
              <a:t>Rutin är inte känd i verksamheterna</a:t>
            </a:r>
          </a:p>
          <a:p>
            <a:pPr marL="628650" lvl="1" indent="-285750">
              <a:buFontTx/>
              <a:buChar char="-"/>
            </a:pPr>
            <a:r>
              <a:rPr lang="sv-SE" sz="1600" dirty="0"/>
              <a:t>Bristande efterlevnad gällande dokumentation, diarieföring och aggregerad analys. </a:t>
            </a:r>
          </a:p>
          <a:p>
            <a:pPr marL="285750" indent="-285750">
              <a:buFont typeface="Arial" panose="020B0604020202020204" pitchFamily="34" charset="0"/>
              <a:buChar char="•"/>
            </a:pPr>
            <a:r>
              <a:rPr lang="sv-SE" sz="1600" dirty="0"/>
              <a:t>SÄBO gjort utbildning i Ciceron för att stärka kunskap hos chefer.</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Korrekt underlag för antalet klagomål och synpunkter samt analys av dessa saknas. Trolig underrapportering.  </a:t>
            </a:r>
          </a:p>
          <a:p>
            <a:pPr marL="285750" indent="-285750">
              <a:buFont typeface="Arial" panose="020B0604020202020204" pitchFamily="34" charset="0"/>
              <a:buChar char="•"/>
            </a:pPr>
            <a:r>
              <a:rPr lang="sv-SE" sz="1600" dirty="0"/>
              <a:t>Inga ärenden har inkommit från patientnämnd eller IVO</a:t>
            </a:r>
          </a:p>
          <a:p>
            <a:endParaRPr lang="sv-SE" dirty="0"/>
          </a:p>
        </p:txBody>
      </p:sp>
      <p:sp>
        <p:nvSpPr>
          <p:cNvPr id="5" name="Platshållare för text 2">
            <a:extLst>
              <a:ext uri="{FF2B5EF4-FFF2-40B4-BE49-F238E27FC236}">
                <a16:creationId xmlns:a16="http://schemas.microsoft.com/office/drawing/2014/main" id="{75686AC6-C958-4EAE-A376-5EC43F2F9D48}"/>
              </a:ext>
            </a:extLst>
          </p:cNvPr>
          <p:cNvSpPr>
            <a:spLocks noGrp="1"/>
          </p:cNvSpPr>
          <p:nvPr>
            <p:ph type="body" sz="quarter" idx="14"/>
          </p:nvPr>
        </p:nvSpPr>
        <p:spPr>
          <a:xfrm>
            <a:off x="347793" y="1035172"/>
            <a:ext cx="2949080" cy="340623"/>
          </a:xfrm>
        </p:spPr>
        <p:txBody>
          <a:bodyPr/>
          <a:lstStyle/>
          <a:p>
            <a:r>
              <a:rPr lang="sv-SE" sz="2000" b="1" dirty="0"/>
              <a:t>Klagomål och synpunkter </a:t>
            </a:r>
          </a:p>
        </p:txBody>
      </p:sp>
      <p:pic>
        <p:nvPicPr>
          <p:cNvPr id="13316" name="Picture 4" descr="Varför kunders klagomål är bra för affärerna">
            <a:extLst>
              <a:ext uri="{FF2B5EF4-FFF2-40B4-BE49-F238E27FC236}">
                <a16:creationId xmlns:a16="http://schemas.microsoft.com/office/drawing/2014/main" id="{0C935288-27F4-4E1F-9691-2AE11455D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238" y="927690"/>
            <a:ext cx="3297624" cy="187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3B60386-A8A5-48C3-97E7-12895CC1DD0E}"/>
              </a:ext>
            </a:extLst>
          </p:cNvPr>
          <p:cNvPicPr>
            <a:picLocks noChangeAspect="1"/>
          </p:cNvPicPr>
          <p:nvPr/>
        </p:nvPicPr>
        <p:blipFill rotWithShape="1">
          <a:blip r:embed="rId3"/>
          <a:srcRect l="9386" b="4109"/>
          <a:stretch/>
        </p:blipFill>
        <p:spPr>
          <a:xfrm>
            <a:off x="6198152" y="787042"/>
            <a:ext cx="2818019" cy="3839666"/>
          </a:xfrm>
          <a:prstGeom prst="rect">
            <a:avLst/>
          </a:prstGeom>
        </p:spPr>
      </p:pic>
      <p:sp>
        <p:nvSpPr>
          <p:cNvPr id="3" name="Platshållare för text 2"/>
          <p:cNvSpPr>
            <a:spLocks noGrp="1"/>
          </p:cNvSpPr>
          <p:nvPr>
            <p:ph type="body" sz="quarter" idx="14"/>
          </p:nvPr>
        </p:nvSpPr>
        <p:spPr>
          <a:xfrm>
            <a:off x="127829" y="109330"/>
            <a:ext cx="8888342" cy="677712"/>
          </a:xfrm>
        </p:spPr>
        <p:txBody>
          <a:bodyPr/>
          <a:lstStyle/>
          <a:p>
            <a:endParaRPr lang="sv-SE" sz="2400" dirty="0"/>
          </a:p>
          <a:p>
            <a:r>
              <a:rPr lang="sv-SE" sz="2400" dirty="0"/>
              <a:t>SOSFS 2011:9</a:t>
            </a:r>
            <a:br>
              <a:rPr lang="sv-SE" dirty="0"/>
            </a:br>
            <a:r>
              <a:rPr lang="sv-SE" sz="1100" dirty="0"/>
              <a:t>Socialstyrelsens föreskrifter och allmänna råd om ledningssystem för systematiskt kvalitetsarbete</a:t>
            </a:r>
            <a:endParaRPr lang="sv-SE" dirty="0"/>
          </a:p>
          <a:p>
            <a:endParaRPr lang="sv-SE" dirty="0"/>
          </a:p>
        </p:txBody>
      </p:sp>
      <p:sp>
        <p:nvSpPr>
          <p:cNvPr id="4" name="textruta 3"/>
          <p:cNvSpPr txBox="1"/>
          <p:nvPr/>
        </p:nvSpPr>
        <p:spPr>
          <a:xfrm>
            <a:off x="208722" y="884582"/>
            <a:ext cx="5931706" cy="4224233"/>
          </a:xfrm>
          <a:prstGeom prst="rect">
            <a:avLst/>
          </a:prstGeom>
          <a:noFill/>
        </p:spPr>
        <p:txBody>
          <a:bodyPr wrap="square" rtlCol="0">
            <a:spAutoFit/>
          </a:bodyPr>
          <a:lstStyle/>
          <a:p>
            <a:r>
              <a:rPr lang="sv-SE" b="1" dirty="0"/>
              <a:t>3 kap. Ansvar för och användning av ett ledningssystem</a:t>
            </a:r>
          </a:p>
          <a:p>
            <a:pPr marL="285750" indent="-285750">
              <a:buFont typeface="Arial" panose="020B0604020202020204" pitchFamily="34" charset="0"/>
              <a:buChar char="•"/>
            </a:pPr>
            <a:r>
              <a:rPr lang="sv-SE" sz="1200" dirty="0"/>
              <a:t>Ledningssystemet ska finnas och användas för att systematiskt och fortlöpande utveckla och säkra verksamhetens kvalitet</a:t>
            </a:r>
            <a:endParaRPr lang="sv-SE" sz="1200" b="1" dirty="0"/>
          </a:p>
          <a:p>
            <a:endParaRPr lang="sv-SE" dirty="0"/>
          </a:p>
          <a:p>
            <a:r>
              <a:rPr lang="sv-SE" b="1" dirty="0"/>
              <a:t>4 kap. Ledningssystemets grundläggande uppbyggnad</a:t>
            </a:r>
          </a:p>
          <a:p>
            <a:pPr marL="285750" indent="-285750">
              <a:buFont typeface="Arial" panose="020B0604020202020204" pitchFamily="34" charset="0"/>
              <a:buChar char="•"/>
            </a:pPr>
            <a:r>
              <a:rPr lang="sv-SE" sz="1200" dirty="0"/>
              <a:t>Processer och rutiner</a:t>
            </a:r>
          </a:p>
          <a:p>
            <a:pPr marL="285750" indent="-285750">
              <a:buFont typeface="Arial" panose="020B0604020202020204" pitchFamily="34" charset="0"/>
              <a:buChar char="•"/>
            </a:pPr>
            <a:r>
              <a:rPr lang="sv-SE" sz="1200" dirty="0"/>
              <a:t>Samverkan</a:t>
            </a:r>
          </a:p>
          <a:p>
            <a:pPr marL="285750" indent="-285750">
              <a:buFont typeface="Arial" panose="020B0604020202020204" pitchFamily="34" charset="0"/>
              <a:buChar char="•"/>
            </a:pPr>
            <a:endParaRPr lang="sv-SE" dirty="0"/>
          </a:p>
          <a:p>
            <a:r>
              <a:rPr lang="sv-SE" b="1" dirty="0"/>
              <a:t>5 kap. Systematiskt förbättringsarbete</a:t>
            </a:r>
          </a:p>
          <a:p>
            <a:pPr marL="285750" indent="-285750">
              <a:buFont typeface="Arial" panose="020B0604020202020204" pitchFamily="34" charset="0"/>
              <a:buChar char="•"/>
            </a:pPr>
            <a:r>
              <a:rPr lang="sv-SE" sz="1200" dirty="0"/>
              <a:t>Riskanalys</a:t>
            </a:r>
          </a:p>
          <a:p>
            <a:pPr marL="285750" indent="-285750">
              <a:buFont typeface="Arial" panose="020B0604020202020204" pitchFamily="34" charset="0"/>
              <a:buChar char="•"/>
            </a:pPr>
            <a:r>
              <a:rPr lang="sv-SE" sz="1200" dirty="0"/>
              <a:t>Egenkontroll</a:t>
            </a:r>
          </a:p>
          <a:p>
            <a:pPr marL="285750" indent="-285750">
              <a:buFont typeface="Arial" panose="020B0604020202020204" pitchFamily="34" charset="0"/>
              <a:buChar char="•"/>
            </a:pPr>
            <a:r>
              <a:rPr lang="sv-SE" sz="1200" dirty="0"/>
              <a:t>Utredning av avvikelser</a:t>
            </a:r>
          </a:p>
          <a:p>
            <a:pPr marL="285750" indent="-285750">
              <a:buFont typeface="Arial" panose="020B0604020202020204" pitchFamily="34" charset="0"/>
              <a:buChar char="•"/>
            </a:pPr>
            <a:r>
              <a:rPr lang="sv-SE" sz="1200" dirty="0"/>
              <a:t>Förbättrande åtgärder i verksamheten</a:t>
            </a:r>
          </a:p>
          <a:p>
            <a:pPr marL="285750" indent="-285750">
              <a:buFont typeface="Arial" panose="020B0604020202020204" pitchFamily="34" charset="0"/>
              <a:buChar char="•"/>
            </a:pPr>
            <a:r>
              <a:rPr lang="sv-SE" sz="1200" dirty="0"/>
              <a:t>Förbättring av processer och rutiner</a:t>
            </a:r>
          </a:p>
          <a:p>
            <a:pPr marL="285750" indent="-285750">
              <a:buFont typeface="Arial" panose="020B0604020202020204" pitchFamily="34" charset="0"/>
              <a:buChar char="•"/>
            </a:pPr>
            <a:endParaRPr lang="sv-SE" dirty="0"/>
          </a:p>
          <a:p>
            <a:r>
              <a:rPr lang="sv-SE" b="1" dirty="0"/>
              <a:t>6 kap. Personalens medverkan i kvalitetsarbetet</a:t>
            </a:r>
          </a:p>
          <a:p>
            <a:endParaRPr lang="sv-SE" dirty="0"/>
          </a:p>
          <a:p>
            <a:r>
              <a:rPr lang="sv-SE" b="1" dirty="0"/>
              <a:t>7 kap. Dokumentationsskyldighet</a:t>
            </a:r>
          </a:p>
          <a:p>
            <a:pPr marL="285750" indent="-285750">
              <a:buFont typeface="Arial" panose="020B0604020202020204" pitchFamily="34" charset="0"/>
              <a:buChar char="•"/>
            </a:pPr>
            <a:r>
              <a:rPr lang="sv-SE" sz="1200" dirty="0"/>
              <a:t>Kvalitetsberättelse</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353125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2C39D6C-49D3-4230-856C-687CEA842AD7}"/>
              </a:ext>
            </a:extLst>
          </p:cNvPr>
          <p:cNvSpPr>
            <a:spLocks noGrp="1"/>
          </p:cNvSpPr>
          <p:nvPr>
            <p:ph type="body" sz="quarter" idx="14"/>
          </p:nvPr>
        </p:nvSpPr>
        <p:spPr>
          <a:xfrm>
            <a:off x="212883" y="351396"/>
            <a:ext cx="8130166" cy="576293"/>
          </a:xfrm>
        </p:spPr>
        <p:txBody>
          <a:bodyPr/>
          <a:lstStyle/>
          <a:p>
            <a:r>
              <a:rPr lang="sv-SE" b="1" dirty="0"/>
              <a:t>Fokusområde 5: Öka riskmedvetenhet och beredskap </a:t>
            </a:r>
          </a:p>
        </p:txBody>
      </p:sp>
      <p:sp>
        <p:nvSpPr>
          <p:cNvPr id="4" name="textruta 3">
            <a:extLst>
              <a:ext uri="{FF2B5EF4-FFF2-40B4-BE49-F238E27FC236}">
                <a16:creationId xmlns:a16="http://schemas.microsoft.com/office/drawing/2014/main" id="{DCB8039F-88AC-4753-B878-4C542F9BA136}"/>
              </a:ext>
            </a:extLst>
          </p:cNvPr>
          <p:cNvSpPr txBox="1"/>
          <p:nvPr/>
        </p:nvSpPr>
        <p:spPr>
          <a:xfrm>
            <a:off x="350541" y="1150178"/>
            <a:ext cx="5697989" cy="2477601"/>
          </a:xfrm>
          <a:prstGeom prst="rect">
            <a:avLst/>
          </a:prstGeom>
          <a:noFill/>
        </p:spPr>
        <p:txBody>
          <a:bodyPr wrap="square" rtlCol="0">
            <a:spAutoFit/>
          </a:bodyPr>
          <a:lstStyle/>
          <a:p>
            <a:pPr marL="285750" indent="-285750">
              <a:buFont typeface="Arial" panose="020B0604020202020204" pitchFamily="34" charset="0"/>
              <a:buChar char="•"/>
            </a:pPr>
            <a:r>
              <a:rPr lang="sv-SE" sz="1600" dirty="0"/>
              <a:t>Kontinuitetsplan för KHSV och SÄBO har tagits fram under 2024. Implementering under 2025</a:t>
            </a:r>
          </a:p>
          <a:p>
            <a:pPr marL="285750" indent="-285750">
              <a:buFont typeface="Arial" panose="020B0604020202020204" pitchFamily="34" charset="0"/>
              <a:buChar char="•"/>
            </a:pPr>
            <a:r>
              <a:rPr lang="sv-SE" sz="1600" dirty="0"/>
              <a:t>Riskanalys för digital signering genomförd men åtgärder ej hanterade </a:t>
            </a:r>
          </a:p>
          <a:p>
            <a:pPr marL="285750" indent="-285750">
              <a:buFont typeface="Arial" panose="020B0604020202020204" pitchFamily="34" charset="0"/>
              <a:buChar char="•"/>
            </a:pPr>
            <a:r>
              <a:rPr lang="sv-SE" sz="1600" dirty="0"/>
              <a:t>Riskanalys inför sommaren genomförd med åtgärder </a:t>
            </a:r>
          </a:p>
          <a:p>
            <a:pPr marL="285750" indent="-285750">
              <a:buFont typeface="Arial" panose="020B0604020202020204" pitchFamily="34" charset="0"/>
              <a:buChar char="•"/>
            </a:pPr>
            <a:r>
              <a:rPr lang="sv-SE" sz="1600" dirty="0"/>
              <a:t>Behov av stärka skillnader på riskanalys och riskbedömning</a:t>
            </a:r>
          </a:p>
          <a:p>
            <a:pPr marL="285750" indent="-285750">
              <a:buFont typeface="Arial" panose="020B0604020202020204" pitchFamily="34" charset="0"/>
              <a:buChar char="•"/>
            </a:pPr>
            <a:r>
              <a:rPr lang="sv-SE" sz="1600" dirty="0"/>
              <a:t>Ökad användning av risk som begrepp ex rapportering i avvikelser osv  </a:t>
            </a:r>
          </a:p>
          <a:p>
            <a:endParaRPr lang="sv-SE" dirty="0"/>
          </a:p>
          <a:p>
            <a:endParaRPr lang="sv-SE" dirty="0"/>
          </a:p>
        </p:txBody>
      </p:sp>
      <p:pic>
        <p:nvPicPr>
          <p:cNvPr id="12290" name="Picture 2" descr="Övervakning - Turc Bureau Assessment Inc.">
            <a:extLst>
              <a:ext uri="{FF2B5EF4-FFF2-40B4-BE49-F238E27FC236}">
                <a16:creationId xmlns:a16="http://schemas.microsoft.com/office/drawing/2014/main" id="{62FA0C07-455B-4E04-9EFA-9B60FBF3E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164" y="1255979"/>
            <a:ext cx="2251023" cy="1688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82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3825E8-DE71-4147-8522-CD4D129AB432}"/>
              </a:ext>
            </a:extLst>
          </p:cNvPr>
          <p:cNvSpPr>
            <a:spLocks noGrp="1"/>
          </p:cNvSpPr>
          <p:nvPr>
            <p:ph type="body" sz="quarter" idx="14"/>
          </p:nvPr>
        </p:nvSpPr>
        <p:spPr>
          <a:xfrm>
            <a:off x="107951" y="2060274"/>
            <a:ext cx="4144990" cy="576293"/>
          </a:xfrm>
        </p:spPr>
        <p:txBody>
          <a:bodyPr/>
          <a:lstStyle/>
          <a:p>
            <a:r>
              <a:rPr lang="sv-SE" dirty="0"/>
              <a:t>Andra varvet klart! </a:t>
            </a:r>
          </a:p>
        </p:txBody>
      </p:sp>
      <p:pic>
        <p:nvPicPr>
          <p:cNvPr id="7" name="Bildobjekt 6" descr="Illustration av områden i den nationella handlingsplanen">
            <a:extLst>
              <a:ext uri="{FF2B5EF4-FFF2-40B4-BE49-F238E27FC236}">
                <a16:creationId xmlns:a16="http://schemas.microsoft.com/office/drawing/2014/main" id="{580F3AEE-8C66-4CA6-980F-93F8F432CE4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89121" y="287954"/>
            <a:ext cx="4338920" cy="4139665"/>
          </a:xfrm>
          <a:prstGeom prst="rect">
            <a:avLst/>
          </a:prstGeom>
          <a:noFill/>
          <a:ln>
            <a:solidFill>
              <a:srgbClr val="0070C0"/>
            </a:solidFill>
          </a:ln>
        </p:spPr>
      </p:pic>
    </p:spTree>
    <p:extLst>
      <p:ext uri="{BB962C8B-B14F-4D97-AF65-F5344CB8AC3E}">
        <p14:creationId xmlns:p14="http://schemas.microsoft.com/office/powerpoint/2010/main" val="4802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A8BAC98-8F92-4318-B05F-67FECA9A9C7D}"/>
              </a:ext>
            </a:extLst>
          </p:cNvPr>
          <p:cNvSpPr>
            <a:spLocks noGrp="1"/>
          </p:cNvSpPr>
          <p:nvPr>
            <p:ph type="body" sz="quarter" idx="14"/>
          </p:nvPr>
        </p:nvSpPr>
        <p:spPr>
          <a:xfrm>
            <a:off x="647597" y="411356"/>
            <a:ext cx="2122111" cy="576293"/>
          </a:xfrm>
        </p:spPr>
        <p:txBody>
          <a:bodyPr/>
          <a:lstStyle/>
          <a:p>
            <a:r>
              <a:rPr lang="sv-SE" dirty="0"/>
              <a:t>Avvikelser </a:t>
            </a:r>
          </a:p>
        </p:txBody>
      </p:sp>
      <p:graphicFrame>
        <p:nvGraphicFramePr>
          <p:cNvPr id="8" name="Platshållare för bild 7">
            <a:extLst>
              <a:ext uri="{FF2B5EF4-FFF2-40B4-BE49-F238E27FC236}">
                <a16:creationId xmlns:a16="http://schemas.microsoft.com/office/drawing/2014/main" id="{D59AF00C-ABB1-420F-BCC1-845EC2A1FEFD}"/>
              </a:ext>
            </a:extLst>
          </p:cNvPr>
          <p:cNvGraphicFramePr>
            <a:graphicFrameLocks noGrp="1"/>
          </p:cNvGraphicFramePr>
          <p:nvPr>
            <p:ph type="pic" sz="quarter" idx="13"/>
            <p:extLst/>
          </p:nvPr>
        </p:nvGraphicFramePr>
        <p:xfrm>
          <a:off x="107950" y="96838"/>
          <a:ext cx="8928100" cy="4524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325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0142B74-D6AB-413C-A9C8-F0184FE78799}"/>
              </a:ext>
            </a:extLst>
          </p:cNvPr>
          <p:cNvSpPr>
            <a:spLocks noGrp="1"/>
          </p:cNvSpPr>
          <p:nvPr>
            <p:ph type="body" sz="quarter" idx="14"/>
          </p:nvPr>
        </p:nvSpPr>
        <p:spPr>
          <a:xfrm>
            <a:off x="235367" y="255297"/>
            <a:ext cx="2276000" cy="576293"/>
          </a:xfrm>
        </p:spPr>
        <p:txBody>
          <a:bodyPr/>
          <a:lstStyle/>
          <a:p>
            <a:r>
              <a:rPr lang="sv-SE" dirty="0"/>
              <a:t>Avvikelser  </a:t>
            </a:r>
          </a:p>
        </p:txBody>
      </p:sp>
      <p:graphicFrame>
        <p:nvGraphicFramePr>
          <p:cNvPr id="6" name="Platshållare för bild 5">
            <a:extLst>
              <a:ext uri="{FF2B5EF4-FFF2-40B4-BE49-F238E27FC236}">
                <a16:creationId xmlns:a16="http://schemas.microsoft.com/office/drawing/2014/main" id="{03F216D5-A899-4D7E-A0A3-6F95818A1257}"/>
              </a:ext>
            </a:extLst>
          </p:cNvPr>
          <p:cNvGraphicFramePr>
            <a:graphicFrameLocks noGrp="1"/>
          </p:cNvGraphicFramePr>
          <p:nvPr>
            <p:ph type="pic" sz="quarter" idx="13"/>
            <p:extLst/>
          </p:nvPr>
        </p:nvGraphicFramePr>
        <p:xfrm>
          <a:off x="107950" y="1035781"/>
          <a:ext cx="8928100" cy="35647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52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DCB8039F-88AC-4753-B878-4C542F9BA136}"/>
              </a:ext>
            </a:extLst>
          </p:cNvPr>
          <p:cNvSpPr txBox="1"/>
          <p:nvPr/>
        </p:nvSpPr>
        <p:spPr>
          <a:xfrm>
            <a:off x="350541" y="1150178"/>
            <a:ext cx="5697989" cy="2793072"/>
          </a:xfrm>
          <a:prstGeom prst="rect">
            <a:avLst/>
          </a:prstGeom>
          <a:noFill/>
        </p:spPr>
        <p:txBody>
          <a:bodyPr wrap="square" rtlCol="0">
            <a:spAutoFit/>
          </a:bodyPr>
          <a:lstStyle/>
          <a:p>
            <a:r>
              <a:rPr lang="sv-SE" b="1" dirty="0"/>
              <a:t>SVOP (Samordnad vård- och omsorgsplanering)</a:t>
            </a:r>
          </a:p>
          <a:p>
            <a:endParaRPr lang="sv-SE" b="1" dirty="0"/>
          </a:p>
          <a:p>
            <a:pPr marL="285750" indent="-285750">
              <a:buFont typeface="Arial" panose="020B0604020202020204" pitchFamily="34" charset="0"/>
              <a:buChar char="•"/>
            </a:pPr>
            <a:r>
              <a:rPr lang="sv-SE" dirty="0"/>
              <a:t>Slutenvårdsprocess</a:t>
            </a:r>
          </a:p>
          <a:p>
            <a:pPr marL="285750" indent="-285750">
              <a:buFont typeface="Arial" panose="020B0604020202020204" pitchFamily="34" charset="0"/>
              <a:buChar char="•"/>
            </a:pPr>
            <a:r>
              <a:rPr lang="sv-SE" dirty="0"/>
              <a:t>Öppenvårdsprocess</a:t>
            </a:r>
          </a:p>
          <a:p>
            <a:pPr marL="285750" indent="-285750">
              <a:buFont typeface="Arial" panose="020B0604020202020204" pitchFamily="34" charset="0"/>
              <a:buChar char="•"/>
            </a:pPr>
            <a:r>
              <a:rPr lang="sv-SE" dirty="0" err="1"/>
              <a:t>Cosmik</a:t>
            </a:r>
            <a:r>
              <a:rPr lang="sv-SE" dirty="0"/>
              <a:t> Link</a:t>
            </a:r>
          </a:p>
          <a:p>
            <a:pPr marL="285750" indent="-285750">
              <a:buFont typeface="Arial" panose="020B0604020202020204" pitchFamily="34" charset="0"/>
              <a:buChar char="•"/>
            </a:pPr>
            <a:r>
              <a:rPr lang="sv-SE" dirty="0"/>
              <a:t>Läkarsamverkan</a:t>
            </a:r>
          </a:p>
          <a:p>
            <a:endParaRPr lang="sv-SE" dirty="0"/>
          </a:p>
          <a:p>
            <a:endParaRPr lang="sv-SE" dirty="0"/>
          </a:p>
          <a:p>
            <a:endParaRPr lang="sv-SE" dirty="0"/>
          </a:p>
          <a:p>
            <a:r>
              <a:rPr lang="sv-SE" dirty="0"/>
              <a:t>Handlar om kommunikation</a:t>
            </a:r>
          </a:p>
          <a:p>
            <a:pPr marL="285750" indent="-285750">
              <a:buFont typeface="Arial" panose="020B0604020202020204" pitchFamily="34" charset="0"/>
              <a:buChar char="•"/>
            </a:pPr>
            <a:endParaRPr lang="sv-SE" dirty="0"/>
          </a:p>
          <a:p>
            <a:endParaRPr lang="sv-SE" b="1" dirty="0"/>
          </a:p>
          <a:p>
            <a:pPr marL="285750" indent="-285750">
              <a:buFont typeface="Arial" panose="020B0604020202020204" pitchFamily="34" charset="0"/>
              <a:buChar char="•"/>
            </a:pPr>
            <a:endParaRPr lang="sv-SE" b="1" dirty="0"/>
          </a:p>
        </p:txBody>
      </p:sp>
      <p:pic>
        <p:nvPicPr>
          <p:cNvPr id="12290" name="Picture 2" descr="Övervakning - Turc Bureau Assessment Inc.">
            <a:extLst>
              <a:ext uri="{FF2B5EF4-FFF2-40B4-BE49-F238E27FC236}">
                <a16:creationId xmlns:a16="http://schemas.microsoft.com/office/drawing/2014/main" id="{62FA0C07-455B-4E04-9EFA-9B60FBF3E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111" y="1294112"/>
            <a:ext cx="4403915" cy="3302936"/>
          </a:xfrm>
          <a:prstGeom prst="rect">
            <a:avLst/>
          </a:prstGeom>
          <a:noFill/>
          <a:extLst>
            <a:ext uri="{909E8E84-426E-40DD-AFC4-6F175D3DCCD1}">
              <a14:hiddenFill xmlns:a14="http://schemas.microsoft.com/office/drawing/2010/main">
                <a:solidFill>
                  <a:srgbClr val="FFFFFF"/>
                </a:solidFill>
              </a14:hiddenFill>
            </a:ext>
          </a:extLst>
        </p:spPr>
      </p:pic>
      <p:sp>
        <p:nvSpPr>
          <p:cNvPr id="6" name="Platshållare för text 5">
            <a:extLst>
              <a:ext uri="{FF2B5EF4-FFF2-40B4-BE49-F238E27FC236}">
                <a16:creationId xmlns:a16="http://schemas.microsoft.com/office/drawing/2014/main" id="{E8C9CD0E-97DC-44FC-AE2A-6B5FE710AD33}"/>
              </a:ext>
            </a:extLst>
          </p:cNvPr>
          <p:cNvSpPr>
            <a:spLocks noGrp="1"/>
          </p:cNvSpPr>
          <p:nvPr>
            <p:ph type="body" sz="quarter" idx="14"/>
          </p:nvPr>
        </p:nvSpPr>
        <p:spPr>
          <a:xfrm>
            <a:off x="107951" y="409499"/>
            <a:ext cx="3774807" cy="576293"/>
          </a:xfrm>
        </p:spPr>
        <p:txBody>
          <a:bodyPr/>
          <a:lstStyle/>
          <a:p>
            <a:r>
              <a:rPr lang="sv-SE" dirty="0"/>
              <a:t>Säkra vårdövergångar </a:t>
            </a:r>
          </a:p>
        </p:txBody>
      </p:sp>
    </p:spTree>
    <p:extLst>
      <p:ext uri="{BB962C8B-B14F-4D97-AF65-F5344CB8AC3E}">
        <p14:creationId xmlns:p14="http://schemas.microsoft.com/office/powerpoint/2010/main" val="270850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770297-C0B8-40E5-8F1C-0291EDF87C0B}"/>
              </a:ext>
            </a:extLst>
          </p:cNvPr>
          <p:cNvSpPr>
            <a:spLocks noGrp="1"/>
          </p:cNvSpPr>
          <p:nvPr>
            <p:ph type="body" sz="quarter" idx="14"/>
          </p:nvPr>
        </p:nvSpPr>
        <p:spPr>
          <a:xfrm>
            <a:off x="235368" y="348363"/>
            <a:ext cx="2994145" cy="576293"/>
          </a:xfrm>
        </p:spPr>
        <p:txBody>
          <a:bodyPr/>
          <a:lstStyle/>
          <a:p>
            <a:r>
              <a:rPr lang="sv-SE" dirty="0"/>
              <a:t>Kvalitetsregister </a:t>
            </a:r>
          </a:p>
        </p:txBody>
      </p:sp>
      <p:pic>
        <p:nvPicPr>
          <p:cNvPr id="10244" name="Picture 4" descr="Startsidan - SveDem">
            <a:extLst>
              <a:ext uri="{FF2B5EF4-FFF2-40B4-BE49-F238E27FC236}">
                <a16:creationId xmlns:a16="http://schemas.microsoft.com/office/drawing/2014/main" id="{B25E72A3-20E0-4574-B0D0-63AD51558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716" y="2664621"/>
            <a:ext cx="2875689" cy="13152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enior alert - Senior alert">
            <a:extLst>
              <a:ext uri="{FF2B5EF4-FFF2-40B4-BE49-F238E27FC236}">
                <a16:creationId xmlns:a16="http://schemas.microsoft.com/office/drawing/2014/main" id="{26C9DAEB-DA66-436D-89FF-C06226BF0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2716" y="1277093"/>
            <a:ext cx="2849674" cy="98381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BPSD-registret | Demenscentrum">
            <a:extLst>
              <a:ext uri="{FF2B5EF4-FFF2-40B4-BE49-F238E27FC236}">
                <a16:creationId xmlns:a16="http://schemas.microsoft.com/office/drawing/2014/main" id="{7B47A3D4-C480-43DF-9D6C-4FE84BCCE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75" y="1174883"/>
            <a:ext cx="3363105" cy="110807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Palliativregistret - Inloggning">
            <a:extLst>
              <a:ext uri="{FF2B5EF4-FFF2-40B4-BE49-F238E27FC236}">
                <a16:creationId xmlns:a16="http://schemas.microsoft.com/office/drawing/2014/main" id="{04826F4D-0D0A-4910-804D-B8A897397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013" y="2528871"/>
            <a:ext cx="24765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71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A8BAC98-8F92-4318-B05F-67FECA9A9C7D}"/>
              </a:ext>
            </a:extLst>
          </p:cNvPr>
          <p:cNvSpPr>
            <a:spLocks noGrp="1"/>
          </p:cNvSpPr>
          <p:nvPr>
            <p:ph type="body" sz="quarter" idx="14"/>
          </p:nvPr>
        </p:nvSpPr>
        <p:spPr>
          <a:xfrm>
            <a:off x="647597" y="411356"/>
            <a:ext cx="4300592" cy="576293"/>
          </a:xfrm>
        </p:spPr>
        <p:txBody>
          <a:bodyPr/>
          <a:lstStyle/>
          <a:p>
            <a:r>
              <a:rPr lang="sv-SE" dirty="0"/>
              <a:t>Läkemedelsgenomgångar </a:t>
            </a:r>
          </a:p>
        </p:txBody>
      </p:sp>
      <p:graphicFrame>
        <p:nvGraphicFramePr>
          <p:cNvPr id="37" name="Platshållare för bild 36">
            <a:extLst>
              <a:ext uri="{FF2B5EF4-FFF2-40B4-BE49-F238E27FC236}">
                <a16:creationId xmlns:a16="http://schemas.microsoft.com/office/drawing/2014/main" id="{BD51D020-151B-42D5-B0A5-5822ED76DC6B}"/>
              </a:ext>
            </a:extLst>
          </p:cNvPr>
          <p:cNvGraphicFramePr>
            <a:graphicFrameLocks noGrp="1"/>
          </p:cNvGraphicFramePr>
          <p:nvPr>
            <p:ph type="pic" sz="quarter" idx="13"/>
            <p:extLst/>
          </p:nvPr>
        </p:nvGraphicFramePr>
        <p:xfrm>
          <a:off x="431800" y="1140977"/>
          <a:ext cx="8194675" cy="34595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43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a:xfrm>
            <a:off x="107951" y="1676012"/>
            <a:ext cx="5111403" cy="644482"/>
          </a:xfrm>
        </p:spPr>
        <p:txBody>
          <a:bodyPr/>
          <a:lstStyle/>
          <a:p>
            <a:r>
              <a:rPr lang="sv-SE" dirty="0"/>
              <a:t>Del I - Kvalitetsberättelse</a:t>
            </a:r>
          </a:p>
        </p:txBody>
      </p:sp>
    </p:spTree>
    <p:extLst>
      <p:ext uri="{BB962C8B-B14F-4D97-AF65-F5344CB8AC3E}">
        <p14:creationId xmlns:p14="http://schemas.microsoft.com/office/powerpoint/2010/main" val="57131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C33E92B-9EA7-4A1F-9269-44B56133C605}"/>
              </a:ext>
            </a:extLst>
          </p:cNvPr>
          <p:cNvSpPr>
            <a:spLocks noGrp="1"/>
          </p:cNvSpPr>
          <p:nvPr>
            <p:ph type="body" sz="quarter" idx="14"/>
          </p:nvPr>
        </p:nvSpPr>
        <p:spPr>
          <a:xfrm>
            <a:off x="107951" y="340889"/>
            <a:ext cx="2913995" cy="576293"/>
          </a:xfrm>
        </p:spPr>
        <p:txBody>
          <a:bodyPr/>
          <a:lstStyle/>
          <a:p>
            <a:r>
              <a:rPr lang="sv-SE" dirty="0"/>
              <a:t>Sammanfattning</a:t>
            </a:r>
          </a:p>
        </p:txBody>
      </p:sp>
      <p:sp>
        <p:nvSpPr>
          <p:cNvPr id="4" name="textruta 3">
            <a:extLst>
              <a:ext uri="{FF2B5EF4-FFF2-40B4-BE49-F238E27FC236}">
                <a16:creationId xmlns:a16="http://schemas.microsoft.com/office/drawing/2014/main" id="{1C3D4145-EB0B-4228-A7BA-F7AA9FC61C4E}"/>
              </a:ext>
            </a:extLst>
          </p:cNvPr>
          <p:cNvSpPr txBox="1"/>
          <p:nvPr/>
        </p:nvSpPr>
        <p:spPr>
          <a:xfrm>
            <a:off x="281354" y="1178542"/>
            <a:ext cx="3907692" cy="3272563"/>
          </a:xfrm>
          <a:prstGeom prst="rect">
            <a:avLst/>
          </a:prstGeom>
          <a:noFill/>
        </p:spPr>
        <p:txBody>
          <a:bodyPr wrap="square" rtlCol="0">
            <a:spAutoFit/>
          </a:bodyPr>
          <a:lstStyle/>
          <a:p>
            <a:r>
              <a:rPr lang="sv-SE" b="1" dirty="0"/>
              <a:t>Förbättrat resultat</a:t>
            </a:r>
            <a:br>
              <a:rPr lang="sv-SE" b="1" dirty="0"/>
            </a:br>
            <a:endParaRPr lang="sv-SE" b="1" dirty="0"/>
          </a:p>
          <a:p>
            <a:pPr marL="285750" indent="-285750">
              <a:lnSpc>
                <a:spcPct val="150000"/>
              </a:lnSpc>
              <a:buFont typeface="Arial" panose="020B0604020202020204" pitchFamily="34" charset="0"/>
              <a:buChar char="•"/>
            </a:pPr>
            <a:r>
              <a:rPr lang="sv-SE" dirty="0"/>
              <a:t>Styr- och stöddokument</a:t>
            </a:r>
          </a:p>
          <a:p>
            <a:pPr marL="285750" indent="-285750">
              <a:lnSpc>
                <a:spcPct val="150000"/>
              </a:lnSpc>
              <a:buFont typeface="Arial" panose="020B0604020202020204" pitchFamily="34" charset="0"/>
              <a:buChar char="•"/>
            </a:pPr>
            <a:r>
              <a:rPr lang="sv-SE" dirty="0"/>
              <a:t>Samverkan och samverkansforum </a:t>
            </a:r>
          </a:p>
          <a:p>
            <a:pPr marL="285750" indent="-285750">
              <a:lnSpc>
                <a:spcPct val="150000"/>
              </a:lnSpc>
              <a:buFont typeface="Arial" panose="020B0604020202020204" pitchFamily="34" charset="0"/>
              <a:buChar char="•"/>
            </a:pPr>
            <a:r>
              <a:rPr lang="sv-SE" dirty="0"/>
              <a:t>Riskanalyser </a:t>
            </a:r>
          </a:p>
          <a:p>
            <a:pPr marL="285750" indent="-285750">
              <a:lnSpc>
                <a:spcPct val="150000"/>
              </a:lnSpc>
              <a:buFont typeface="Arial" panose="020B0604020202020204" pitchFamily="34" charset="0"/>
              <a:buChar char="•"/>
            </a:pPr>
            <a:r>
              <a:rPr lang="sv-SE" dirty="0"/>
              <a:t>Egenkontrollsplaner och genomförda egenkontroller </a:t>
            </a:r>
          </a:p>
          <a:p>
            <a:pPr marL="285750" indent="-285750">
              <a:lnSpc>
                <a:spcPct val="150000"/>
              </a:lnSpc>
              <a:buFont typeface="Arial" panose="020B0604020202020204" pitchFamily="34" charset="0"/>
              <a:buChar char="•"/>
            </a:pPr>
            <a:r>
              <a:rPr lang="sv-SE" dirty="0"/>
              <a:t>Hantering av synpunkter och klagomål</a:t>
            </a:r>
          </a:p>
          <a:p>
            <a:pPr marL="285750" indent="-285750">
              <a:lnSpc>
                <a:spcPct val="150000"/>
              </a:lnSpc>
              <a:buFont typeface="Arial" panose="020B0604020202020204" pitchFamily="34" charset="0"/>
              <a:buChar char="•"/>
            </a:pPr>
            <a:r>
              <a:rPr lang="sv-SE" dirty="0"/>
              <a:t>Brukarundersökningar och hantera resultat</a:t>
            </a:r>
          </a:p>
          <a:p>
            <a:pPr marL="285750" indent="-285750">
              <a:lnSpc>
                <a:spcPct val="150000"/>
              </a:lnSpc>
              <a:buFont typeface="Arial" panose="020B0604020202020204" pitchFamily="34" charset="0"/>
              <a:buChar char="•"/>
            </a:pPr>
            <a:r>
              <a:rPr lang="sv-SE" dirty="0"/>
              <a:t>Loggkontroller </a:t>
            </a:r>
          </a:p>
          <a:p>
            <a:pPr marL="285750" indent="-285750">
              <a:lnSpc>
                <a:spcPct val="150000"/>
              </a:lnSpc>
              <a:buFont typeface="Arial" panose="020B0604020202020204" pitchFamily="34" charset="0"/>
              <a:buChar char="•"/>
            </a:pPr>
            <a:r>
              <a:rPr lang="sv-SE" dirty="0"/>
              <a:t>Kompetens- och utbildningssatsningar</a:t>
            </a:r>
          </a:p>
        </p:txBody>
      </p:sp>
      <p:sp>
        <p:nvSpPr>
          <p:cNvPr id="5" name="textruta 4">
            <a:extLst>
              <a:ext uri="{FF2B5EF4-FFF2-40B4-BE49-F238E27FC236}">
                <a16:creationId xmlns:a16="http://schemas.microsoft.com/office/drawing/2014/main" id="{7CAAD6D0-D5E3-4918-9DDB-2DE1C3C94476}"/>
              </a:ext>
            </a:extLst>
          </p:cNvPr>
          <p:cNvSpPr txBox="1"/>
          <p:nvPr/>
        </p:nvSpPr>
        <p:spPr>
          <a:xfrm>
            <a:off x="4572001" y="1178542"/>
            <a:ext cx="3907692" cy="3272563"/>
          </a:xfrm>
          <a:prstGeom prst="rect">
            <a:avLst/>
          </a:prstGeom>
          <a:noFill/>
        </p:spPr>
        <p:txBody>
          <a:bodyPr wrap="square" rtlCol="0">
            <a:spAutoFit/>
          </a:bodyPr>
          <a:lstStyle/>
          <a:p>
            <a:r>
              <a:rPr lang="sv-SE" b="1" dirty="0"/>
              <a:t>Förbättringsarbete krävs</a:t>
            </a:r>
            <a:br>
              <a:rPr lang="sv-SE" b="1" dirty="0"/>
            </a:br>
            <a:endParaRPr lang="sv-SE" b="1" dirty="0"/>
          </a:p>
          <a:p>
            <a:pPr marL="285750" indent="-285750">
              <a:lnSpc>
                <a:spcPct val="150000"/>
              </a:lnSpc>
              <a:buFont typeface="Arial" panose="020B0604020202020204" pitchFamily="34" charset="0"/>
              <a:buChar char="•"/>
            </a:pPr>
            <a:r>
              <a:rPr lang="sv-SE" dirty="0"/>
              <a:t>Tillgänglighet av styr- och stöddokument</a:t>
            </a:r>
          </a:p>
          <a:p>
            <a:pPr marL="285750" indent="-285750">
              <a:lnSpc>
                <a:spcPct val="150000"/>
              </a:lnSpc>
              <a:buFont typeface="Arial" panose="020B0604020202020204" pitchFamily="34" charset="0"/>
              <a:buChar char="•"/>
            </a:pPr>
            <a:r>
              <a:rPr lang="sv-SE" dirty="0"/>
              <a:t>Kunskapshöjande insatser kring riskanalys kontra riskbedömning</a:t>
            </a:r>
          </a:p>
          <a:p>
            <a:pPr marL="285750" indent="-285750">
              <a:lnSpc>
                <a:spcPct val="150000"/>
              </a:lnSpc>
              <a:buFont typeface="Arial" panose="020B0604020202020204" pitchFamily="34" charset="0"/>
              <a:buChar char="•"/>
            </a:pPr>
            <a:r>
              <a:rPr lang="sv-SE" dirty="0"/>
              <a:t>Delge resultat av egenkontroller och registrera resultat för att jämföra över tid</a:t>
            </a:r>
          </a:p>
          <a:p>
            <a:pPr marL="285750" indent="-285750">
              <a:lnSpc>
                <a:spcPct val="150000"/>
              </a:lnSpc>
              <a:buFont typeface="Arial" panose="020B0604020202020204" pitchFamily="34" charset="0"/>
              <a:buChar char="•"/>
            </a:pPr>
            <a:r>
              <a:rPr lang="sv-SE" dirty="0"/>
              <a:t>Rapporteringsskyldighet och avvikelsehantering </a:t>
            </a:r>
          </a:p>
          <a:p>
            <a:pPr marL="285750" indent="-285750">
              <a:lnSpc>
                <a:spcPct val="150000"/>
              </a:lnSpc>
              <a:buFont typeface="Arial" panose="020B0604020202020204" pitchFamily="34" charset="0"/>
              <a:buChar char="•"/>
            </a:pPr>
            <a:r>
              <a:rPr lang="sv-SE" dirty="0"/>
              <a:t>Involvera medarbetare i kvalitetsarbetet</a:t>
            </a:r>
          </a:p>
          <a:p>
            <a:pPr marL="285750" indent="-285750">
              <a:lnSpc>
                <a:spcPct val="150000"/>
              </a:lnSpc>
              <a:buFont typeface="Arial" panose="020B0604020202020204" pitchFamily="34" charset="0"/>
              <a:buChar char="•"/>
            </a:pPr>
            <a:r>
              <a:rPr lang="sv-SE" dirty="0"/>
              <a:t>Prioritera kvalitetsarbetet</a:t>
            </a:r>
          </a:p>
        </p:txBody>
      </p:sp>
      <p:sp>
        <p:nvSpPr>
          <p:cNvPr id="6" name="textruta 5">
            <a:extLst>
              <a:ext uri="{FF2B5EF4-FFF2-40B4-BE49-F238E27FC236}">
                <a16:creationId xmlns:a16="http://schemas.microsoft.com/office/drawing/2014/main" id="{4CB7C43A-FB0F-480F-8C82-E186ACBCE10C}"/>
              </a:ext>
            </a:extLst>
          </p:cNvPr>
          <p:cNvSpPr txBox="1"/>
          <p:nvPr/>
        </p:nvSpPr>
        <p:spPr>
          <a:xfrm>
            <a:off x="3446585" y="478994"/>
            <a:ext cx="5440971" cy="300082"/>
          </a:xfrm>
          <a:prstGeom prst="rect">
            <a:avLst/>
          </a:prstGeom>
          <a:noFill/>
        </p:spPr>
        <p:txBody>
          <a:bodyPr wrap="square" rtlCol="0">
            <a:spAutoFit/>
          </a:bodyPr>
          <a:lstStyle/>
          <a:p>
            <a:r>
              <a:rPr lang="sv-SE" b="1" dirty="0">
                <a:solidFill>
                  <a:schemeClr val="accent2">
                    <a:lumMod val="75000"/>
                  </a:schemeClr>
                </a:solidFill>
              </a:rPr>
              <a:t>Socialförvaltningen har gjort framsteg i kvalitetsarbetet under 2024</a:t>
            </a:r>
            <a:endParaRPr lang="sv-SE" dirty="0">
              <a:solidFill>
                <a:schemeClr val="accent2">
                  <a:lumMod val="75000"/>
                </a:schemeClr>
              </a:solidFill>
            </a:endParaRPr>
          </a:p>
        </p:txBody>
      </p:sp>
      <p:sp>
        <p:nvSpPr>
          <p:cNvPr id="2" name="Rektangel 1">
            <a:extLst>
              <a:ext uri="{FF2B5EF4-FFF2-40B4-BE49-F238E27FC236}">
                <a16:creationId xmlns:a16="http://schemas.microsoft.com/office/drawing/2014/main" id="{39BAA0F9-7400-4B0B-BCE6-409D66759752}"/>
              </a:ext>
            </a:extLst>
          </p:cNvPr>
          <p:cNvSpPr/>
          <p:nvPr/>
        </p:nvSpPr>
        <p:spPr>
          <a:xfrm>
            <a:off x="2235200" y="4664506"/>
            <a:ext cx="4120039" cy="300082"/>
          </a:xfrm>
          <a:prstGeom prst="rect">
            <a:avLst/>
          </a:prstGeom>
        </p:spPr>
        <p:txBody>
          <a:bodyPr wrap="none">
            <a:spAutoFit/>
          </a:bodyPr>
          <a:lstStyle/>
          <a:p>
            <a:r>
              <a:rPr lang="sv-SE" dirty="0">
                <a:hlinkClick r:id="rId2"/>
              </a:rPr>
              <a:t>Socialförvaltningens kvalitetsledningssystem – Motala</a:t>
            </a:r>
            <a:endParaRPr lang="sv-SE" dirty="0"/>
          </a:p>
        </p:txBody>
      </p:sp>
    </p:spTree>
    <p:extLst>
      <p:ext uri="{BB962C8B-B14F-4D97-AF65-F5344CB8AC3E}">
        <p14:creationId xmlns:p14="http://schemas.microsoft.com/office/powerpoint/2010/main" val="186201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4"/>
          </p:nvPr>
        </p:nvSpPr>
        <p:spPr>
          <a:xfrm>
            <a:off x="90921" y="81387"/>
            <a:ext cx="8955975" cy="576293"/>
          </a:xfrm>
        </p:spPr>
        <p:txBody>
          <a:bodyPr/>
          <a:lstStyle/>
          <a:p>
            <a:r>
              <a:rPr lang="sv-SE" dirty="0"/>
              <a:t>Ledningssystemets grundläggande uppbyggnad</a:t>
            </a:r>
          </a:p>
        </p:txBody>
      </p:sp>
      <p:sp>
        <p:nvSpPr>
          <p:cNvPr id="4" name="textruta 3"/>
          <p:cNvSpPr txBox="1"/>
          <p:nvPr/>
        </p:nvSpPr>
        <p:spPr>
          <a:xfrm>
            <a:off x="198085" y="1688201"/>
            <a:ext cx="8741645" cy="2862322"/>
          </a:xfrm>
          <a:prstGeom prst="rect">
            <a:avLst/>
          </a:prstGeom>
          <a:noFill/>
        </p:spPr>
        <p:txBody>
          <a:bodyPr wrap="square" rtlCol="0">
            <a:spAutoFit/>
          </a:bodyPr>
          <a:lstStyle/>
          <a:p>
            <a:r>
              <a:rPr lang="sv-SE" sz="1200" b="1" dirty="0"/>
              <a:t>Processer - </a:t>
            </a:r>
            <a:r>
              <a:rPr lang="sv-SE" sz="1200" i="1" dirty="0">
                <a:solidFill>
                  <a:schemeClr val="accent2">
                    <a:lumMod val="75000"/>
                  </a:schemeClr>
                </a:solidFill>
              </a:rPr>
              <a:t>Alla aktiviteter som ingår i socialnämndens ansvarsområde ska bidra till en leverans och ett värde för mottagaren.</a:t>
            </a:r>
          </a:p>
          <a:p>
            <a:pPr marL="171450" indent="-171450">
              <a:buFont typeface="Arial" panose="020B0604020202020204" pitchFamily="34" charset="0"/>
              <a:buChar char="•"/>
            </a:pPr>
            <a:r>
              <a:rPr lang="sv-SE" sz="1200" dirty="0">
                <a:solidFill>
                  <a:schemeClr val="accent2">
                    <a:lumMod val="75000"/>
                  </a:schemeClr>
                </a:solidFill>
              </a:rPr>
              <a:t>    Kartlägga och visualisera processer</a:t>
            </a:r>
          </a:p>
          <a:p>
            <a:pPr marL="285750" indent="-285750">
              <a:buFont typeface="Arial" panose="020B0604020202020204" pitchFamily="34" charset="0"/>
              <a:buChar char="•"/>
            </a:pPr>
            <a:r>
              <a:rPr lang="sv-SE" sz="1200" dirty="0">
                <a:solidFill>
                  <a:schemeClr val="accent2">
                    <a:lumMod val="75000"/>
                  </a:schemeClr>
                </a:solidFill>
              </a:rPr>
              <a:t>Publicera, delge och använda processer - </a:t>
            </a:r>
            <a:r>
              <a:rPr lang="sv-SE" sz="1200" dirty="0">
                <a:hlinkClick r:id="rId3"/>
              </a:rPr>
              <a:t>Socialtjänst, vård och omsorg | Motala kommuns processer</a:t>
            </a:r>
            <a:endParaRPr lang="sv-SE" sz="1200" dirty="0">
              <a:solidFill>
                <a:schemeClr val="accent2">
                  <a:lumMod val="75000"/>
                </a:schemeClr>
              </a:solidFill>
            </a:endParaRPr>
          </a:p>
          <a:p>
            <a:pPr marL="285750" indent="-285750">
              <a:buFont typeface="Arial" panose="020B0604020202020204" pitchFamily="34" charset="0"/>
              <a:buChar char="•"/>
            </a:pPr>
            <a:r>
              <a:rPr lang="sv-SE" sz="1200" dirty="0">
                <a:solidFill>
                  <a:schemeClr val="accent2">
                    <a:lumMod val="75000"/>
                  </a:schemeClr>
                </a:solidFill>
              </a:rPr>
              <a:t>Processutveckling</a:t>
            </a:r>
          </a:p>
          <a:p>
            <a:endParaRPr lang="sv-SE" sz="1200" i="1" dirty="0">
              <a:solidFill>
                <a:schemeClr val="accent2">
                  <a:lumMod val="75000"/>
                </a:schemeClr>
              </a:solidFill>
            </a:endParaRPr>
          </a:p>
          <a:p>
            <a:r>
              <a:rPr lang="sv-SE" sz="1200" b="1" dirty="0"/>
              <a:t>Rutiner</a:t>
            </a:r>
          </a:p>
          <a:p>
            <a:pPr marL="285750" indent="-285750">
              <a:buFont typeface="Arial" panose="020B0604020202020204" pitchFamily="34" charset="0"/>
              <a:buChar char="•"/>
            </a:pPr>
            <a:r>
              <a:rPr lang="sv-SE" sz="1200" dirty="0">
                <a:solidFill>
                  <a:schemeClr val="accent2">
                    <a:lumMod val="75000"/>
                  </a:schemeClr>
                </a:solidFill>
              </a:rPr>
              <a:t>Nytt arbetssätt har börjat implementeras</a:t>
            </a:r>
          </a:p>
          <a:p>
            <a:pPr marL="285750" indent="-285750">
              <a:buFont typeface="Arial" panose="020B0604020202020204" pitchFamily="34" charset="0"/>
              <a:buChar char="•"/>
            </a:pPr>
            <a:r>
              <a:rPr lang="sv-SE" sz="1200" dirty="0">
                <a:solidFill>
                  <a:schemeClr val="accent2">
                    <a:lumMod val="75000"/>
                  </a:schemeClr>
                </a:solidFill>
              </a:rPr>
              <a:t>Reviderade styrdokument – en ökning med 16 procentenheter (jämförelse med 2023)</a:t>
            </a:r>
          </a:p>
          <a:p>
            <a:pPr marL="285750" indent="-285750">
              <a:buFont typeface="Arial" panose="020B0604020202020204" pitchFamily="34" charset="0"/>
              <a:buChar char="•"/>
            </a:pPr>
            <a:r>
              <a:rPr lang="sv-SE" sz="1200" dirty="0">
                <a:solidFill>
                  <a:schemeClr val="accent2">
                    <a:lumMod val="75000"/>
                  </a:schemeClr>
                </a:solidFill>
              </a:rPr>
              <a:t>Ny SoL = skjuts i arbetet</a:t>
            </a:r>
          </a:p>
          <a:p>
            <a:pPr marL="285750" indent="-285750">
              <a:buFont typeface="Arial" panose="020B0604020202020204" pitchFamily="34" charset="0"/>
              <a:buChar char="•"/>
            </a:pPr>
            <a:r>
              <a:rPr lang="sv-SE" sz="1200" dirty="0">
                <a:solidFill>
                  <a:schemeClr val="accent2">
                    <a:lumMod val="75000"/>
                  </a:schemeClr>
                </a:solidFill>
              </a:rPr>
              <a:t>Kvarstår – styrdokumentens tillgänglighet</a:t>
            </a:r>
          </a:p>
          <a:p>
            <a:endParaRPr lang="sv-SE" sz="1200" i="1" dirty="0">
              <a:solidFill>
                <a:schemeClr val="accent2">
                  <a:lumMod val="75000"/>
                </a:schemeClr>
              </a:solidFill>
            </a:endParaRPr>
          </a:p>
          <a:p>
            <a:r>
              <a:rPr lang="sv-SE" sz="1200" b="1" dirty="0"/>
              <a:t>Samverkan</a:t>
            </a:r>
          </a:p>
          <a:p>
            <a:pPr marL="285750" indent="-285750">
              <a:buFont typeface="Arial" panose="020B0604020202020204" pitchFamily="34" charset="0"/>
              <a:buChar char="•"/>
            </a:pPr>
            <a:r>
              <a:rPr lang="sv-SE" sz="1200" dirty="0">
                <a:solidFill>
                  <a:schemeClr val="accent2">
                    <a:lumMod val="75000"/>
                  </a:schemeClr>
                </a:solidFill>
              </a:rPr>
              <a:t>Bra att samverkansforum värderas,  justeras och omstruktureras utifrån behov</a:t>
            </a:r>
          </a:p>
          <a:p>
            <a:pPr marL="285750" indent="-285750">
              <a:buFont typeface="Arial" panose="020B0604020202020204" pitchFamily="34" charset="0"/>
              <a:buChar char="•"/>
            </a:pPr>
            <a:r>
              <a:rPr lang="sv-SE" sz="1200" dirty="0">
                <a:solidFill>
                  <a:schemeClr val="accent2">
                    <a:lumMod val="75000"/>
                  </a:schemeClr>
                </a:solidFill>
              </a:rPr>
              <a:t>Tidigare identifierade behov (2023) har i stort omhändertagits</a:t>
            </a:r>
          </a:p>
          <a:p>
            <a:pPr marL="285750" indent="-285750">
              <a:buFont typeface="Arial" panose="020B0604020202020204" pitchFamily="34" charset="0"/>
              <a:buChar char="•"/>
            </a:pPr>
            <a:r>
              <a:rPr lang="sv-SE" sz="1200" dirty="0">
                <a:solidFill>
                  <a:schemeClr val="accent2">
                    <a:lumMod val="75000"/>
                  </a:schemeClr>
                </a:solidFill>
              </a:rPr>
              <a:t>Höja blicken för en helhetssyn av kvalitets- och förbättringsarbetet (processutveckling)</a:t>
            </a:r>
          </a:p>
        </p:txBody>
      </p:sp>
      <p:pic>
        <p:nvPicPr>
          <p:cNvPr id="5" name="Bildobjekt 4">
            <a:extLst>
              <a:ext uri="{FF2B5EF4-FFF2-40B4-BE49-F238E27FC236}">
                <a16:creationId xmlns:a16="http://schemas.microsoft.com/office/drawing/2014/main" id="{799D0F2C-042D-4D99-A9D4-5A4DF07F5D55}"/>
              </a:ext>
            </a:extLst>
          </p:cNvPr>
          <p:cNvPicPr>
            <a:picLocks noChangeAspect="1"/>
          </p:cNvPicPr>
          <p:nvPr/>
        </p:nvPicPr>
        <p:blipFill>
          <a:blip r:embed="rId4"/>
          <a:stretch>
            <a:fillRect/>
          </a:stretch>
        </p:blipFill>
        <p:spPr>
          <a:xfrm>
            <a:off x="90921" y="657680"/>
            <a:ext cx="8955975" cy="1000586"/>
          </a:xfrm>
          <a:prstGeom prst="rect">
            <a:avLst/>
          </a:prstGeom>
        </p:spPr>
      </p:pic>
      <p:sp>
        <p:nvSpPr>
          <p:cNvPr id="2" name="Rektangel 1">
            <a:extLst>
              <a:ext uri="{FF2B5EF4-FFF2-40B4-BE49-F238E27FC236}">
                <a16:creationId xmlns:a16="http://schemas.microsoft.com/office/drawing/2014/main" id="{939F247E-68BB-4244-8761-97A728C9BC18}"/>
              </a:ext>
            </a:extLst>
          </p:cNvPr>
          <p:cNvSpPr/>
          <p:nvPr/>
        </p:nvSpPr>
        <p:spPr>
          <a:xfrm>
            <a:off x="2103418" y="4768931"/>
            <a:ext cx="4120039" cy="300082"/>
          </a:xfrm>
          <a:prstGeom prst="rect">
            <a:avLst/>
          </a:prstGeom>
        </p:spPr>
        <p:txBody>
          <a:bodyPr wrap="none">
            <a:spAutoFit/>
          </a:bodyPr>
          <a:lstStyle/>
          <a:p>
            <a:r>
              <a:rPr lang="sv-SE" dirty="0">
                <a:hlinkClick r:id="rId5"/>
              </a:rPr>
              <a:t>Socialförvaltningens kvalitetsledningssystem – Motala</a:t>
            </a:r>
            <a:endParaRPr lang="sv-SE" dirty="0"/>
          </a:p>
        </p:txBody>
      </p:sp>
    </p:spTree>
    <p:extLst>
      <p:ext uri="{BB962C8B-B14F-4D97-AF65-F5344CB8AC3E}">
        <p14:creationId xmlns:p14="http://schemas.microsoft.com/office/powerpoint/2010/main" val="427430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4"/>
          </p:nvPr>
        </p:nvSpPr>
        <p:spPr>
          <a:xfrm>
            <a:off x="107951" y="80646"/>
            <a:ext cx="5082857" cy="576293"/>
          </a:xfrm>
        </p:spPr>
        <p:txBody>
          <a:bodyPr/>
          <a:lstStyle/>
          <a:p>
            <a:r>
              <a:rPr lang="sv-SE" dirty="0"/>
              <a:t>Systematiskt förbättringsarbete</a:t>
            </a:r>
          </a:p>
        </p:txBody>
      </p:sp>
      <p:sp>
        <p:nvSpPr>
          <p:cNvPr id="5" name="textruta 4">
            <a:extLst>
              <a:ext uri="{FF2B5EF4-FFF2-40B4-BE49-F238E27FC236}">
                <a16:creationId xmlns:a16="http://schemas.microsoft.com/office/drawing/2014/main" id="{1A83501B-3A57-46C8-AE76-45D2A0DEBB59}"/>
              </a:ext>
            </a:extLst>
          </p:cNvPr>
          <p:cNvSpPr txBox="1"/>
          <p:nvPr/>
        </p:nvSpPr>
        <p:spPr>
          <a:xfrm>
            <a:off x="295774" y="789035"/>
            <a:ext cx="4848965" cy="3308598"/>
          </a:xfrm>
          <a:prstGeom prst="rect">
            <a:avLst/>
          </a:prstGeom>
          <a:noFill/>
        </p:spPr>
        <p:txBody>
          <a:bodyPr wrap="square" rtlCol="0">
            <a:spAutoFit/>
          </a:bodyPr>
          <a:lstStyle/>
          <a:p>
            <a:r>
              <a:rPr lang="sv-SE" sz="1150" b="1" dirty="0"/>
              <a:t>Riskanalyser</a:t>
            </a:r>
          </a:p>
          <a:p>
            <a:pPr marL="285750" indent="-285750">
              <a:buFont typeface="Arial" panose="020B0604020202020204" pitchFamily="34" charset="0"/>
              <a:buChar char="•"/>
            </a:pPr>
            <a:r>
              <a:rPr lang="sv-SE" sz="1150" dirty="0">
                <a:solidFill>
                  <a:schemeClr val="accent2">
                    <a:lumMod val="75000"/>
                  </a:schemeClr>
                </a:solidFill>
              </a:rPr>
              <a:t>Riskanalysledare finns</a:t>
            </a:r>
          </a:p>
          <a:p>
            <a:pPr marL="285750" indent="-285750">
              <a:buFont typeface="Arial" panose="020B0604020202020204" pitchFamily="34" charset="0"/>
              <a:buChar char="•"/>
            </a:pPr>
            <a:r>
              <a:rPr lang="sv-SE" sz="1150" dirty="0">
                <a:solidFill>
                  <a:schemeClr val="accent2">
                    <a:lumMod val="75000"/>
                  </a:schemeClr>
                </a:solidFill>
              </a:rPr>
              <a:t>Fler riskanalyser görs</a:t>
            </a:r>
          </a:p>
          <a:p>
            <a:pPr marL="285750" indent="-285750">
              <a:buFont typeface="Arial" panose="020B0604020202020204" pitchFamily="34" charset="0"/>
              <a:buChar char="•"/>
            </a:pPr>
            <a:r>
              <a:rPr lang="sv-SE" sz="1150" dirty="0">
                <a:solidFill>
                  <a:schemeClr val="accent2">
                    <a:lumMod val="75000"/>
                  </a:schemeClr>
                </a:solidFill>
              </a:rPr>
              <a:t>Åtgärder arbetas med</a:t>
            </a:r>
          </a:p>
          <a:p>
            <a:pPr marL="285750" indent="-285750">
              <a:buFont typeface="Arial" panose="020B0604020202020204" pitchFamily="34" charset="0"/>
              <a:buChar char="•"/>
            </a:pPr>
            <a:r>
              <a:rPr lang="sv-SE" sz="1150" dirty="0">
                <a:solidFill>
                  <a:schemeClr val="accent2">
                    <a:lumMod val="75000"/>
                  </a:schemeClr>
                </a:solidFill>
              </a:rPr>
              <a:t>Andra former av riskanalyser – SWOT, SWOR, SOAR</a:t>
            </a:r>
          </a:p>
          <a:p>
            <a:pPr marL="285750" indent="-285750">
              <a:buFont typeface="Arial" panose="020B0604020202020204" pitchFamily="34" charset="0"/>
              <a:buChar char="•"/>
            </a:pPr>
            <a:r>
              <a:rPr lang="sv-SE" sz="1150" dirty="0">
                <a:solidFill>
                  <a:schemeClr val="accent2">
                    <a:lumMod val="75000"/>
                  </a:schemeClr>
                </a:solidFill>
              </a:rPr>
              <a:t>Riskanalys kontra riskbedömning</a:t>
            </a:r>
          </a:p>
          <a:p>
            <a:endParaRPr lang="sv-SE" sz="1150" i="1" dirty="0">
              <a:solidFill>
                <a:schemeClr val="accent2">
                  <a:lumMod val="75000"/>
                </a:schemeClr>
              </a:solidFill>
            </a:endParaRPr>
          </a:p>
          <a:p>
            <a:r>
              <a:rPr lang="sv-SE" sz="1150" b="1" dirty="0"/>
              <a:t>Egenkontroller</a:t>
            </a:r>
            <a:endParaRPr lang="sv-SE" sz="1150" dirty="0">
              <a:solidFill>
                <a:schemeClr val="accent2">
                  <a:lumMod val="75000"/>
                </a:schemeClr>
              </a:solidFill>
              <a:highlight>
                <a:srgbClr val="FFFF00"/>
              </a:highlight>
            </a:endParaRPr>
          </a:p>
          <a:p>
            <a:pPr marL="285750" indent="-285750">
              <a:buFont typeface="Arial" panose="020B0604020202020204" pitchFamily="34" charset="0"/>
              <a:buChar char="•"/>
            </a:pPr>
            <a:r>
              <a:rPr lang="sv-SE" sz="1150" dirty="0">
                <a:solidFill>
                  <a:schemeClr val="accent2">
                    <a:lumMod val="75000"/>
                  </a:schemeClr>
                </a:solidFill>
              </a:rPr>
              <a:t>Egenkontroller behöver dokumenteras och analyseras – följa, trender</a:t>
            </a:r>
          </a:p>
          <a:p>
            <a:pPr marL="285750" indent="-285750">
              <a:buFont typeface="Arial" panose="020B0604020202020204" pitchFamily="34" charset="0"/>
              <a:buChar char="•"/>
            </a:pPr>
            <a:r>
              <a:rPr lang="sv-SE" sz="1150" dirty="0">
                <a:solidFill>
                  <a:schemeClr val="accent2">
                    <a:lumMod val="75000"/>
                  </a:schemeClr>
                </a:solidFill>
              </a:rPr>
              <a:t>Återrapportering för lärande</a:t>
            </a:r>
          </a:p>
          <a:p>
            <a:pPr marL="285750" indent="-285750">
              <a:buFont typeface="Arial" panose="020B0604020202020204" pitchFamily="34" charset="0"/>
              <a:buChar char="•"/>
            </a:pPr>
            <a:r>
              <a:rPr lang="sv-SE" sz="1150" dirty="0">
                <a:solidFill>
                  <a:schemeClr val="accent2">
                    <a:lumMod val="75000"/>
                  </a:schemeClr>
                </a:solidFill>
              </a:rPr>
              <a:t>Egenkontroller över gränserna</a:t>
            </a:r>
          </a:p>
          <a:p>
            <a:endParaRPr lang="sv-SE" sz="1150" i="1" dirty="0">
              <a:solidFill>
                <a:schemeClr val="accent2">
                  <a:lumMod val="75000"/>
                </a:schemeClr>
              </a:solidFill>
            </a:endParaRPr>
          </a:p>
          <a:p>
            <a:r>
              <a:rPr lang="sv-SE" sz="1150" b="1" dirty="0"/>
              <a:t>Klagomål och synpunkter inklusive beröm</a:t>
            </a:r>
          </a:p>
          <a:p>
            <a:pPr marL="285750" indent="-285750">
              <a:buFont typeface="Arial" panose="020B0604020202020204" pitchFamily="34" charset="0"/>
              <a:buChar char="•"/>
            </a:pPr>
            <a:r>
              <a:rPr lang="sv-SE" sz="1150" dirty="0">
                <a:solidFill>
                  <a:schemeClr val="accent2">
                    <a:lumMod val="75000"/>
                  </a:schemeClr>
                </a:solidFill>
              </a:rPr>
              <a:t>Majoriteten hanteras i individärenden</a:t>
            </a:r>
          </a:p>
          <a:p>
            <a:pPr marL="285750" indent="-285750">
              <a:buFont typeface="Arial" panose="020B0604020202020204" pitchFamily="34" charset="0"/>
              <a:buChar char="•"/>
            </a:pPr>
            <a:r>
              <a:rPr lang="sv-SE" sz="1150" dirty="0">
                <a:solidFill>
                  <a:schemeClr val="accent2">
                    <a:lumMod val="75000"/>
                  </a:schemeClr>
                </a:solidFill>
              </a:rPr>
              <a:t>Från 2025 per tertial</a:t>
            </a:r>
          </a:p>
          <a:p>
            <a:pPr marL="285750" indent="-285750">
              <a:buFont typeface="Arial" panose="020B0604020202020204" pitchFamily="34" charset="0"/>
              <a:buChar char="•"/>
            </a:pPr>
            <a:r>
              <a:rPr lang="sv-SE" sz="1150" dirty="0">
                <a:solidFill>
                  <a:schemeClr val="accent2">
                    <a:lumMod val="75000"/>
                  </a:schemeClr>
                </a:solidFill>
              </a:rPr>
              <a:t>Behov av sammanställning på aggregerad nivå</a:t>
            </a:r>
          </a:p>
          <a:p>
            <a:pPr marL="285750" indent="-285750">
              <a:buFont typeface="Arial" panose="020B0604020202020204" pitchFamily="34" charset="0"/>
              <a:buChar char="•"/>
            </a:pPr>
            <a:r>
              <a:rPr lang="sv-SE" sz="1150" dirty="0">
                <a:solidFill>
                  <a:schemeClr val="accent2">
                    <a:lumMod val="75000"/>
                  </a:schemeClr>
                </a:solidFill>
              </a:rPr>
              <a:t>Fortsätt att uppmuntra till synpunkter och klagomål</a:t>
            </a:r>
          </a:p>
          <a:p>
            <a:pPr marL="285750" indent="-285750">
              <a:buFont typeface="Arial" panose="020B0604020202020204" pitchFamily="34" charset="0"/>
              <a:buChar char="•"/>
            </a:pPr>
            <a:endParaRPr lang="sv-SE" dirty="0">
              <a:solidFill>
                <a:schemeClr val="accent2">
                  <a:lumMod val="75000"/>
                </a:schemeClr>
              </a:solidFill>
            </a:endParaRPr>
          </a:p>
        </p:txBody>
      </p:sp>
      <p:pic>
        <p:nvPicPr>
          <p:cNvPr id="7" name="Bildobjekt 6">
            <a:extLst>
              <a:ext uri="{FF2B5EF4-FFF2-40B4-BE49-F238E27FC236}">
                <a16:creationId xmlns:a16="http://schemas.microsoft.com/office/drawing/2014/main" id="{0A55918D-3BC7-4441-AFD3-A605FD849310}"/>
              </a:ext>
            </a:extLst>
          </p:cNvPr>
          <p:cNvPicPr>
            <a:picLocks noChangeAspect="1"/>
          </p:cNvPicPr>
          <p:nvPr/>
        </p:nvPicPr>
        <p:blipFill>
          <a:blip r:embed="rId3"/>
          <a:stretch>
            <a:fillRect/>
          </a:stretch>
        </p:blipFill>
        <p:spPr>
          <a:xfrm>
            <a:off x="5369933" y="2316137"/>
            <a:ext cx="3524362" cy="2103331"/>
          </a:xfrm>
          <a:prstGeom prst="rect">
            <a:avLst/>
          </a:prstGeom>
        </p:spPr>
      </p:pic>
      <p:pic>
        <p:nvPicPr>
          <p:cNvPr id="2" name="Bildobjekt 1">
            <a:extLst>
              <a:ext uri="{FF2B5EF4-FFF2-40B4-BE49-F238E27FC236}">
                <a16:creationId xmlns:a16="http://schemas.microsoft.com/office/drawing/2014/main" id="{DDD5531B-825D-4A95-A3CF-31AB57C196C5}"/>
              </a:ext>
            </a:extLst>
          </p:cNvPr>
          <p:cNvPicPr>
            <a:picLocks noChangeAspect="1"/>
          </p:cNvPicPr>
          <p:nvPr/>
        </p:nvPicPr>
        <p:blipFill rotWithShape="1">
          <a:blip r:embed="rId4"/>
          <a:srcRect l="4276" t="4330" r="1762" b="1755"/>
          <a:stretch/>
        </p:blipFill>
        <p:spPr>
          <a:xfrm>
            <a:off x="5447899" y="80646"/>
            <a:ext cx="3588150" cy="2204810"/>
          </a:xfrm>
          <a:prstGeom prst="rect">
            <a:avLst/>
          </a:prstGeom>
        </p:spPr>
      </p:pic>
      <p:graphicFrame>
        <p:nvGraphicFramePr>
          <p:cNvPr id="4" name="Tabell 3">
            <a:extLst>
              <a:ext uri="{FF2B5EF4-FFF2-40B4-BE49-F238E27FC236}">
                <a16:creationId xmlns:a16="http://schemas.microsoft.com/office/drawing/2014/main" id="{EBFE52D2-820D-4B42-8882-6BB0A6767F5C}"/>
              </a:ext>
            </a:extLst>
          </p:cNvPr>
          <p:cNvGraphicFramePr>
            <a:graphicFrameLocks noGrp="1"/>
          </p:cNvGraphicFramePr>
          <p:nvPr>
            <p:extLst>
              <p:ext uri="{D42A27DB-BD31-4B8C-83A1-F6EECF244321}">
                <p14:modId xmlns:p14="http://schemas.microsoft.com/office/powerpoint/2010/main" val="2946839808"/>
              </p:ext>
            </p:extLst>
          </p:nvPr>
        </p:nvGraphicFramePr>
        <p:xfrm>
          <a:off x="249705" y="3980401"/>
          <a:ext cx="4848965" cy="386080"/>
        </p:xfrm>
        <a:graphic>
          <a:graphicData uri="http://schemas.openxmlformats.org/drawingml/2006/table">
            <a:tbl>
              <a:tblPr firstRow="1" firstCol="1" bandRow="1">
                <a:tableStyleId>{5C22544A-7EE6-4342-B048-85BDC9FD1C3A}</a:tableStyleId>
              </a:tblPr>
              <a:tblGrid>
                <a:gridCol w="2011925">
                  <a:extLst>
                    <a:ext uri="{9D8B030D-6E8A-4147-A177-3AD203B41FA5}">
                      <a16:colId xmlns:a16="http://schemas.microsoft.com/office/drawing/2014/main" val="2324855377"/>
                    </a:ext>
                  </a:extLst>
                </a:gridCol>
                <a:gridCol w="428017">
                  <a:extLst>
                    <a:ext uri="{9D8B030D-6E8A-4147-A177-3AD203B41FA5}">
                      <a16:colId xmlns:a16="http://schemas.microsoft.com/office/drawing/2014/main" val="3357054638"/>
                    </a:ext>
                  </a:extLst>
                </a:gridCol>
                <a:gridCol w="505839">
                  <a:extLst>
                    <a:ext uri="{9D8B030D-6E8A-4147-A177-3AD203B41FA5}">
                      <a16:colId xmlns:a16="http://schemas.microsoft.com/office/drawing/2014/main" val="1698478331"/>
                    </a:ext>
                  </a:extLst>
                </a:gridCol>
                <a:gridCol w="466927">
                  <a:extLst>
                    <a:ext uri="{9D8B030D-6E8A-4147-A177-3AD203B41FA5}">
                      <a16:colId xmlns:a16="http://schemas.microsoft.com/office/drawing/2014/main" val="2519509539"/>
                    </a:ext>
                  </a:extLst>
                </a:gridCol>
                <a:gridCol w="466928">
                  <a:extLst>
                    <a:ext uri="{9D8B030D-6E8A-4147-A177-3AD203B41FA5}">
                      <a16:colId xmlns:a16="http://schemas.microsoft.com/office/drawing/2014/main" val="2157393316"/>
                    </a:ext>
                  </a:extLst>
                </a:gridCol>
                <a:gridCol w="457200">
                  <a:extLst>
                    <a:ext uri="{9D8B030D-6E8A-4147-A177-3AD203B41FA5}">
                      <a16:colId xmlns:a16="http://schemas.microsoft.com/office/drawing/2014/main" val="1134471493"/>
                    </a:ext>
                  </a:extLst>
                </a:gridCol>
                <a:gridCol w="512129">
                  <a:extLst>
                    <a:ext uri="{9D8B030D-6E8A-4147-A177-3AD203B41FA5}">
                      <a16:colId xmlns:a16="http://schemas.microsoft.com/office/drawing/2014/main" val="1001530159"/>
                    </a:ext>
                  </a:extLst>
                </a:gridCol>
              </a:tblGrid>
              <a:tr h="0">
                <a:tc rowSpan="2">
                  <a:txBody>
                    <a:bodyPr/>
                    <a:lstStyle/>
                    <a:p>
                      <a:pPr>
                        <a:spcAft>
                          <a:spcPts val="0"/>
                        </a:spcAft>
                      </a:pPr>
                      <a:r>
                        <a:rPr lang="sv-SE" sz="1100" dirty="0">
                          <a:effectLst/>
                        </a:rPr>
                        <a:t>Antalet inkomna klagomål och synpunkter fördelat på år</a:t>
                      </a:r>
                      <a:endParaRPr lang="sv-SE" sz="1050" dirty="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tc>
                  <a:txBody>
                    <a:bodyPr/>
                    <a:lstStyle/>
                    <a:p>
                      <a:pPr>
                        <a:spcAft>
                          <a:spcPts val="0"/>
                        </a:spcAft>
                      </a:pPr>
                      <a:r>
                        <a:rPr lang="sv-SE" sz="1100" dirty="0">
                          <a:effectLst/>
                        </a:rPr>
                        <a:t>2019</a:t>
                      </a:r>
                      <a:endParaRPr lang="sv-SE" sz="1050" dirty="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tc>
                  <a:txBody>
                    <a:bodyPr/>
                    <a:lstStyle/>
                    <a:p>
                      <a:pPr>
                        <a:spcAft>
                          <a:spcPts val="0"/>
                        </a:spcAft>
                      </a:pPr>
                      <a:r>
                        <a:rPr lang="sv-SE" sz="1100">
                          <a:effectLst/>
                        </a:rPr>
                        <a:t>2020</a:t>
                      </a:r>
                      <a:endParaRPr lang="sv-SE" sz="105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tc>
                  <a:txBody>
                    <a:bodyPr/>
                    <a:lstStyle/>
                    <a:p>
                      <a:pPr>
                        <a:spcAft>
                          <a:spcPts val="0"/>
                        </a:spcAft>
                      </a:pPr>
                      <a:r>
                        <a:rPr lang="sv-SE" sz="1100" dirty="0">
                          <a:effectLst/>
                        </a:rPr>
                        <a:t>2021</a:t>
                      </a:r>
                      <a:endParaRPr lang="sv-SE" sz="1050" dirty="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tc>
                  <a:txBody>
                    <a:bodyPr/>
                    <a:lstStyle/>
                    <a:p>
                      <a:pPr>
                        <a:spcAft>
                          <a:spcPts val="0"/>
                        </a:spcAft>
                      </a:pPr>
                      <a:r>
                        <a:rPr lang="sv-SE" sz="1100">
                          <a:effectLst/>
                        </a:rPr>
                        <a:t>2022</a:t>
                      </a:r>
                      <a:endParaRPr lang="sv-SE" sz="105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tc>
                  <a:txBody>
                    <a:bodyPr/>
                    <a:lstStyle/>
                    <a:p>
                      <a:pPr>
                        <a:spcAft>
                          <a:spcPts val="0"/>
                        </a:spcAft>
                      </a:pPr>
                      <a:r>
                        <a:rPr lang="sv-SE" sz="1100">
                          <a:effectLst/>
                        </a:rPr>
                        <a:t>2023</a:t>
                      </a:r>
                      <a:endParaRPr lang="sv-SE" sz="105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tc>
                  <a:txBody>
                    <a:bodyPr/>
                    <a:lstStyle/>
                    <a:p>
                      <a:pPr>
                        <a:spcAft>
                          <a:spcPts val="0"/>
                        </a:spcAft>
                      </a:pPr>
                      <a:r>
                        <a:rPr lang="sv-SE" sz="1100">
                          <a:effectLst/>
                        </a:rPr>
                        <a:t>2024</a:t>
                      </a:r>
                      <a:endParaRPr lang="sv-SE" sz="105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extLst>
                  <a:ext uri="{0D108BD9-81ED-4DB2-BD59-A6C34878D82A}">
                    <a16:rowId xmlns:a16="http://schemas.microsoft.com/office/drawing/2014/main" val="1148232636"/>
                  </a:ext>
                </a:extLst>
              </a:tr>
              <a:tr h="0">
                <a:tc vMerge="1">
                  <a:txBody>
                    <a:bodyPr/>
                    <a:lstStyle/>
                    <a:p>
                      <a:endParaRPr lang="sv-SE"/>
                    </a:p>
                  </a:txBody>
                  <a:tcPr/>
                </a:tc>
                <a:tc>
                  <a:txBody>
                    <a:bodyPr/>
                    <a:lstStyle/>
                    <a:p>
                      <a:pPr>
                        <a:spcAft>
                          <a:spcPts val="0"/>
                        </a:spcAft>
                      </a:pPr>
                      <a:r>
                        <a:rPr lang="sv-SE" sz="1100">
                          <a:effectLst/>
                        </a:rPr>
                        <a:t>42</a:t>
                      </a:r>
                      <a:endParaRPr lang="sv-SE" sz="105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100">
                          <a:effectLst/>
                        </a:rPr>
                        <a:t>49</a:t>
                      </a:r>
                      <a:endParaRPr lang="sv-SE" sz="105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100">
                          <a:effectLst/>
                        </a:rPr>
                        <a:t>57</a:t>
                      </a:r>
                      <a:endParaRPr lang="sv-SE" sz="105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100" dirty="0">
                          <a:effectLst/>
                        </a:rPr>
                        <a:t>43</a:t>
                      </a:r>
                      <a:endParaRPr lang="sv-SE" sz="1050" dirty="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100" dirty="0">
                          <a:effectLst/>
                        </a:rPr>
                        <a:t>59</a:t>
                      </a:r>
                      <a:endParaRPr lang="sv-SE" sz="1050" dirty="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100" dirty="0">
                          <a:effectLst/>
                        </a:rPr>
                        <a:t>43</a:t>
                      </a:r>
                      <a:endParaRPr lang="sv-SE" sz="1050" dirty="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2619854"/>
                  </a:ext>
                </a:extLst>
              </a:tr>
            </a:tbl>
          </a:graphicData>
        </a:graphic>
      </p:graphicFrame>
      <p:sp>
        <p:nvSpPr>
          <p:cNvPr id="6" name="Rektangel 5">
            <a:extLst>
              <a:ext uri="{FF2B5EF4-FFF2-40B4-BE49-F238E27FC236}">
                <a16:creationId xmlns:a16="http://schemas.microsoft.com/office/drawing/2014/main" id="{7986C5CF-43FC-4D4E-9449-8224EF7D106F}"/>
              </a:ext>
            </a:extLst>
          </p:cNvPr>
          <p:cNvSpPr/>
          <p:nvPr/>
        </p:nvSpPr>
        <p:spPr>
          <a:xfrm>
            <a:off x="1967231" y="4742557"/>
            <a:ext cx="4120039" cy="300082"/>
          </a:xfrm>
          <a:prstGeom prst="rect">
            <a:avLst/>
          </a:prstGeom>
        </p:spPr>
        <p:txBody>
          <a:bodyPr wrap="none">
            <a:spAutoFit/>
          </a:bodyPr>
          <a:lstStyle/>
          <a:p>
            <a:r>
              <a:rPr lang="sv-SE" dirty="0">
                <a:hlinkClick r:id="rId5"/>
              </a:rPr>
              <a:t>Socialförvaltningens kvalitetsledningssystem – Motala</a:t>
            </a:r>
            <a:endParaRPr lang="sv-SE" dirty="0"/>
          </a:p>
        </p:txBody>
      </p:sp>
    </p:spTree>
    <p:extLst>
      <p:ext uri="{BB962C8B-B14F-4D97-AF65-F5344CB8AC3E}">
        <p14:creationId xmlns:p14="http://schemas.microsoft.com/office/powerpoint/2010/main" val="318107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4"/>
          </p:nvPr>
        </p:nvSpPr>
        <p:spPr>
          <a:xfrm>
            <a:off x="107951" y="111423"/>
            <a:ext cx="4741139" cy="514738"/>
          </a:xfrm>
        </p:spPr>
        <p:txBody>
          <a:bodyPr/>
          <a:lstStyle/>
          <a:p>
            <a:r>
              <a:rPr lang="sv-SE" sz="2400" dirty="0"/>
              <a:t>Systematiskt förbättringsarbete</a:t>
            </a:r>
          </a:p>
        </p:txBody>
      </p:sp>
      <p:sp>
        <p:nvSpPr>
          <p:cNvPr id="5" name="textruta 4">
            <a:extLst>
              <a:ext uri="{FF2B5EF4-FFF2-40B4-BE49-F238E27FC236}">
                <a16:creationId xmlns:a16="http://schemas.microsoft.com/office/drawing/2014/main" id="{1A83501B-3A57-46C8-AE76-45D2A0DEBB59}"/>
              </a:ext>
            </a:extLst>
          </p:cNvPr>
          <p:cNvSpPr txBox="1"/>
          <p:nvPr/>
        </p:nvSpPr>
        <p:spPr>
          <a:xfrm>
            <a:off x="166422" y="715502"/>
            <a:ext cx="4624195" cy="3831818"/>
          </a:xfrm>
          <a:prstGeom prst="rect">
            <a:avLst/>
          </a:prstGeom>
          <a:noFill/>
        </p:spPr>
        <p:txBody>
          <a:bodyPr wrap="square" rtlCol="0">
            <a:spAutoFit/>
          </a:bodyPr>
          <a:lstStyle/>
          <a:p>
            <a:r>
              <a:rPr lang="sv-SE" sz="1200" b="1" dirty="0"/>
              <a:t>Den enskilde som medskapare i kvalitetsarbetet</a:t>
            </a:r>
          </a:p>
          <a:p>
            <a:pPr marL="285750" indent="-285750">
              <a:buFont typeface="Arial" panose="020B0604020202020204" pitchFamily="34" charset="0"/>
              <a:buChar char="•"/>
            </a:pPr>
            <a:r>
              <a:rPr lang="sv-SE" sz="1200" dirty="0">
                <a:solidFill>
                  <a:schemeClr val="accent2">
                    <a:lumMod val="75000"/>
                  </a:schemeClr>
                </a:solidFill>
              </a:rPr>
              <a:t>Fortsatt genomförda brukarundersökningar inkl. uppväxling</a:t>
            </a:r>
          </a:p>
          <a:p>
            <a:pPr marL="285750" indent="-285750">
              <a:buFont typeface="Arial" panose="020B0604020202020204" pitchFamily="34" charset="0"/>
              <a:buChar char="•"/>
            </a:pPr>
            <a:r>
              <a:rPr lang="sv-SE" sz="1200" dirty="0">
                <a:solidFill>
                  <a:schemeClr val="accent2">
                    <a:lumMod val="75000"/>
                  </a:schemeClr>
                </a:solidFill>
              </a:rPr>
              <a:t>Förbättringsbehov arbetas med – åtgärdsplaner tas fram och prioriteringar görs</a:t>
            </a:r>
          </a:p>
          <a:p>
            <a:pPr marL="285750" indent="-285750">
              <a:buFont typeface="Arial" panose="020B0604020202020204" pitchFamily="34" charset="0"/>
              <a:buChar char="•"/>
            </a:pPr>
            <a:r>
              <a:rPr lang="sv-SE" sz="1200" dirty="0">
                <a:solidFill>
                  <a:schemeClr val="accent2">
                    <a:lumMod val="75000"/>
                  </a:schemeClr>
                </a:solidFill>
              </a:rPr>
              <a:t>Delge resultat = lärande organisation</a:t>
            </a:r>
          </a:p>
          <a:p>
            <a:endParaRPr lang="sv-SE" sz="1200" i="1" dirty="0">
              <a:solidFill>
                <a:schemeClr val="accent2">
                  <a:lumMod val="75000"/>
                </a:schemeClr>
              </a:solidFill>
              <a:highlight>
                <a:srgbClr val="FFFF00"/>
              </a:highlight>
            </a:endParaRPr>
          </a:p>
          <a:p>
            <a:r>
              <a:rPr lang="sv-SE" sz="1200" b="1" dirty="0"/>
              <a:t>Avvikelser</a:t>
            </a:r>
          </a:p>
          <a:p>
            <a:pPr marL="285750" indent="-285750">
              <a:buFont typeface="Arial" panose="020B0604020202020204" pitchFamily="34" charset="0"/>
              <a:buChar char="•"/>
            </a:pPr>
            <a:r>
              <a:rPr lang="sv-SE" sz="1200" dirty="0">
                <a:solidFill>
                  <a:schemeClr val="accent2">
                    <a:lumMod val="75000"/>
                  </a:schemeClr>
                </a:solidFill>
              </a:rPr>
              <a:t>Rapporteringsskyldighet och avvikelsehantering = prioriterat arbete</a:t>
            </a:r>
          </a:p>
          <a:p>
            <a:pPr marL="285750" indent="-285750">
              <a:buFont typeface="Arial" panose="020B0604020202020204" pitchFamily="34" charset="0"/>
              <a:buChar char="•"/>
            </a:pPr>
            <a:r>
              <a:rPr lang="sv-SE" sz="1200" dirty="0">
                <a:solidFill>
                  <a:schemeClr val="accent2">
                    <a:lumMod val="75000"/>
                  </a:schemeClr>
                </a:solidFill>
              </a:rPr>
              <a:t>Följa avvikelser löpande</a:t>
            </a:r>
          </a:p>
          <a:p>
            <a:pPr marL="285750" indent="-285750">
              <a:buFont typeface="Arial" panose="020B0604020202020204" pitchFamily="34" charset="0"/>
              <a:buChar char="•"/>
            </a:pPr>
            <a:r>
              <a:rPr lang="sv-SE" sz="1200" dirty="0">
                <a:solidFill>
                  <a:schemeClr val="accent2">
                    <a:lumMod val="75000"/>
                  </a:schemeClr>
                </a:solidFill>
              </a:rPr>
              <a:t>Arbeta med aggregerade analyser - trender</a:t>
            </a:r>
          </a:p>
          <a:p>
            <a:pPr marL="285750" indent="-285750">
              <a:buFont typeface="Arial" panose="020B0604020202020204" pitchFamily="34" charset="0"/>
              <a:buChar char="•"/>
            </a:pPr>
            <a:r>
              <a:rPr lang="sv-SE" sz="1200" dirty="0">
                <a:solidFill>
                  <a:schemeClr val="accent2">
                    <a:lumMod val="75000"/>
                  </a:schemeClr>
                </a:solidFill>
              </a:rPr>
              <a:t>Analys på gruppnivå för lärande, lämpliga åtgärder och för att minska risk för återupprepning</a:t>
            </a:r>
          </a:p>
          <a:p>
            <a:endParaRPr lang="sv-SE" sz="1200" dirty="0">
              <a:solidFill>
                <a:schemeClr val="accent2">
                  <a:lumMod val="75000"/>
                </a:schemeClr>
              </a:solidFill>
              <a:highlight>
                <a:srgbClr val="FFFF00"/>
              </a:highlight>
            </a:endParaRPr>
          </a:p>
          <a:p>
            <a:r>
              <a:rPr lang="sv-SE" sz="1200" b="1" dirty="0"/>
              <a:t>Informationssäkerhet</a:t>
            </a:r>
          </a:p>
          <a:p>
            <a:pPr marL="285750" indent="-285750">
              <a:buFont typeface="Arial" panose="020B0604020202020204" pitchFamily="34" charset="0"/>
              <a:buChar char="•"/>
            </a:pPr>
            <a:r>
              <a:rPr lang="sv-SE" sz="1200" dirty="0">
                <a:solidFill>
                  <a:schemeClr val="accent2">
                    <a:lumMod val="75000"/>
                  </a:schemeClr>
                </a:solidFill>
              </a:rPr>
              <a:t>Brister kvarstår ej gällande loggkontroller</a:t>
            </a:r>
          </a:p>
          <a:p>
            <a:pPr marL="285750" indent="-285750">
              <a:buFont typeface="Arial" panose="020B0604020202020204" pitchFamily="34" charset="0"/>
              <a:buChar char="•"/>
            </a:pPr>
            <a:r>
              <a:rPr lang="sv-SE" sz="1200" dirty="0">
                <a:solidFill>
                  <a:schemeClr val="accent2">
                    <a:lumMod val="75000"/>
                  </a:schemeClr>
                </a:solidFill>
              </a:rPr>
              <a:t>Rutin efterlevs</a:t>
            </a:r>
          </a:p>
          <a:p>
            <a:endParaRPr lang="sv-SE" sz="1200" dirty="0">
              <a:solidFill>
                <a:schemeClr val="accent2">
                  <a:lumMod val="75000"/>
                </a:schemeClr>
              </a:solidFill>
            </a:endParaRPr>
          </a:p>
          <a:p>
            <a:pPr marL="285750" indent="-285750">
              <a:buFont typeface="Arial" panose="020B0604020202020204" pitchFamily="34" charset="0"/>
              <a:buChar char="•"/>
            </a:pPr>
            <a:endParaRPr lang="sv-SE" dirty="0">
              <a:solidFill>
                <a:schemeClr val="accent2">
                  <a:lumMod val="75000"/>
                </a:schemeClr>
              </a:solidFill>
            </a:endParaRPr>
          </a:p>
          <a:p>
            <a:pPr marL="285750" indent="-285750">
              <a:buFont typeface="Arial" panose="020B0604020202020204" pitchFamily="34" charset="0"/>
              <a:buChar char="•"/>
            </a:pPr>
            <a:endParaRPr lang="sv-SE" dirty="0">
              <a:solidFill>
                <a:schemeClr val="accent2">
                  <a:lumMod val="75000"/>
                </a:schemeClr>
              </a:solidFill>
            </a:endParaRPr>
          </a:p>
        </p:txBody>
      </p:sp>
      <p:sp>
        <p:nvSpPr>
          <p:cNvPr id="2" name="Rektangel 1">
            <a:extLst>
              <a:ext uri="{FF2B5EF4-FFF2-40B4-BE49-F238E27FC236}">
                <a16:creationId xmlns:a16="http://schemas.microsoft.com/office/drawing/2014/main" id="{5B2E9A22-4766-4AD9-ACD1-89604F7D8498}"/>
              </a:ext>
            </a:extLst>
          </p:cNvPr>
          <p:cNvSpPr/>
          <p:nvPr/>
        </p:nvSpPr>
        <p:spPr>
          <a:xfrm>
            <a:off x="2100286" y="4682148"/>
            <a:ext cx="4120039" cy="300082"/>
          </a:xfrm>
          <a:prstGeom prst="rect">
            <a:avLst/>
          </a:prstGeom>
        </p:spPr>
        <p:txBody>
          <a:bodyPr wrap="none">
            <a:spAutoFit/>
          </a:bodyPr>
          <a:lstStyle/>
          <a:p>
            <a:r>
              <a:rPr lang="sv-SE" dirty="0">
                <a:hlinkClick r:id="rId3"/>
              </a:rPr>
              <a:t>Socialförvaltningens kvalitetsledningssystem – Motala</a:t>
            </a:r>
            <a:endParaRPr lang="sv-SE" dirty="0"/>
          </a:p>
        </p:txBody>
      </p:sp>
      <p:pic>
        <p:nvPicPr>
          <p:cNvPr id="7" name="Bildobjekt 6">
            <a:extLst>
              <a:ext uri="{FF2B5EF4-FFF2-40B4-BE49-F238E27FC236}">
                <a16:creationId xmlns:a16="http://schemas.microsoft.com/office/drawing/2014/main" id="{556BAF98-01FA-4FE2-B979-292913392C06}"/>
              </a:ext>
            </a:extLst>
          </p:cNvPr>
          <p:cNvPicPr/>
          <p:nvPr/>
        </p:nvPicPr>
        <p:blipFill rotWithShape="1">
          <a:blip r:embed="rId4"/>
          <a:srcRect l="1221" b="5425"/>
          <a:stretch/>
        </p:blipFill>
        <p:spPr bwMode="auto">
          <a:xfrm>
            <a:off x="4849090" y="2278782"/>
            <a:ext cx="4186959" cy="2167171"/>
          </a:xfrm>
          <a:prstGeom prst="rect">
            <a:avLst/>
          </a:prstGeom>
          <a:ln>
            <a:noFill/>
          </a:ln>
          <a:extLst>
            <a:ext uri="{53640926-AAD7-44D8-BBD7-CCE9431645EC}">
              <a14:shadowObscured xmlns:a14="http://schemas.microsoft.com/office/drawing/2010/main"/>
            </a:ext>
          </a:extLst>
        </p:spPr>
      </p:pic>
      <p:pic>
        <p:nvPicPr>
          <p:cNvPr id="8" name="Bildobjekt 7">
            <a:extLst>
              <a:ext uri="{FF2B5EF4-FFF2-40B4-BE49-F238E27FC236}">
                <a16:creationId xmlns:a16="http://schemas.microsoft.com/office/drawing/2014/main" id="{F3868E49-FA6D-4A82-9893-DEFD16547C65}"/>
              </a:ext>
            </a:extLst>
          </p:cNvPr>
          <p:cNvPicPr/>
          <p:nvPr/>
        </p:nvPicPr>
        <p:blipFill rotWithShape="1">
          <a:blip r:embed="rId5"/>
          <a:srcRect l="1018"/>
          <a:stretch/>
        </p:blipFill>
        <p:spPr bwMode="auto">
          <a:xfrm>
            <a:off x="4849090" y="37232"/>
            <a:ext cx="4186959" cy="2076794"/>
          </a:xfrm>
          <a:prstGeom prst="rect">
            <a:avLst/>
          </a:prstGeom>
          <a:ln>
            <a:noFill/>
          </a:ln>
          <a:extLst>
            <a:ext uri="{53640926-AAD7-44D8-BBD7-CCE9431645EC}">
              <a14:shadowObscured xmlns:a14="http://schemas.microsoft.com/office/drawing/2010/main"/>
            </a:ext>
          </a:extLst>
        </p:spPr>
      </p:pic>
      <p:graphicFrame>
        <p:nvGraphicFramePr>
          <p:cNvPr id="9" name="Tabell 8">
            <a:extLst>
              <a:ext uri="{FF2B5EF4-FFF2-40B4-BE49-F238E27FC236}">
                <a16:creationId xmlns:a16="http://schemas.microsoft.com/office/drawing/2014/main" id="{F1FFEF86-15FC-4582-B9A5-056CE44BD5B9}"/>
              </a:ext>
            </a:extLst>
          </p:cNvPr>
          <p:cNvGraphicFramePr>
            <a:graphicFrameLocks noGrp="1"/>
          </p:cNvGraphicFramePr>
          <p:nvPr>
            <p:extLst>
              <p:ext uri="{D42A27DB-BD31-4B8C-83A1-F6EECF244321}">
                <p14:modId xmlns:p14="http://schemas.microsoft.com/office/powerpoint/2010/main" val="2572983579"/>
              </p:ext>
            </p:extLst>
          </p:nvPr>
        </p:nvGraphicFramePr>
        <p:xfrm>
          <a:off x="253607" y="4012724"/>
          <a:ext cx="4041304" cy="433229"/>
        </p:xfrm>
        <a:graphic>
          <a:graphicData uri="http://schemas.openxmlformats.org/drawingml/2006/table">
            <a:tbl>
              <a:tblPr firstRow="1" firstCol="1" bandRow="1">
                <a:tableStyleId>{5C22544A-7EE6-4342-B048-85BDC9FD1C3A}</a:tableStyleId>
              </a:tblPr>
              <a:tblGrid>
                <a:gridCol w="1607561">
                  <a:extLst>
                    <a:ext uri="{9D8B030D-6E8A-4147-A177-3AD203B41FA5}">
                      <a16:colId xmlns:a16="http://schemas.microsoft.com/office/drawing/2014/main" val="1319661550"/>
                    </a:ext>
                  </a:extLst>
                </a:gridCol>
                <a:gridCol w="1181437">
                  <a:extLst>
                    <a:ext uri="{9D8B030D-6E8A-4147-A177-3AD203B41FA5}">
                      <a16:colId xmlns:a16="http://schemas.microsoft.com/office/drawing/2014/main" val="2402717022"/>
                    </a:ext>
                  </a:extLst>
                </a:gridCol>
                <a:gridCol w="1252306">
                  <a:extLst>
                    <a:ext uri="{9D8B030D-6E8A-4147-A177-3AD203B41FA5}">
                      <a16:colId xmlns:a16="http://schemas.microsoft.com/office/drawing/2014/main" val="2078078593"/>
                    </a:ext>
                  </a:extLst>
                </a:gridCol>
              </a:tblGrid>
              <a:tr h="253962">
                <a:tc rowSpan="2">
                  <a:txBody>
                    <a:bodyPr/>
                    <a:lstStyle/>
                    <a:p>
                      <a:pPr>
                        <a:spcAft>
                          <a:spcPts val="0"/>
                        </a:spcAft>
                      </a:pPr>
                      <a:r>
                        <a:rPr lang="sv-SE" sz="1000">
                          <a:effectLst/>
                        </a:rPr>
                        <a:t>Rapporterade personuppgiftsincidenter</a:t>
                      </a:r>
                      <a:endParaRPr lang="sv-SE" sz="90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tc>
                  <a:txBody>
                    <a:bodyPr/>
                    <a:lstStyle/>
                    <a:p>
                      <a:pPr>
                        <a:spcAft>
                          <a:spcPts val="0"/>
                        </a:spcAft>
                      </a:pPr>
                      <a:r>
                        <a:rPr lang="sv-SE" sz="1000" dirty="0">
                          <a:effectLst/>
                        </a:rPr>
                        <a:t>2023</a:t>
                      </a:r>
                      <a:endParaRPr lang="sv-SE" sz="900" dirty="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tc>
                  <a:txBody>
                    <a:bodyPr/>
                    <a:lstStyle/>
                    <a:p>
                      <a:pPr>
                        <a:spcAft>
                          <a:spcPts val="0"/>
                        </a:spcAft>
                      </a:pPr>
                      <a:r>
                        <a:rPr lang="sv-SE" sz="1000">
                          <a:effectLst/>
                        </a:rPr>
                        <a:t>2024</a:t>
                      </a:r>
                      <a:endParaRPr lang="sv-SE" sz="90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38100" marB="12700"/>
                </a:tc>
                <a:extLst>
                  <a:ext uri="{0D108BD9-81ED-4DB2-BD59-A6C34878D82A}">
                    <a16:rowId xmlns:a16="http://schemas.microsoft.com/office/drawing/2014/main" val="3694547307"/>
                  </a:ext>
                </a:extLst>
              </a:tr>
              <a:tr h="179267">
                <a:tc vMerge="1">
                  <a:txBody>
                    <a:bodyPr/>
                    <a:lstStyle/>
                    <a:p>
                      <a:endParaRPr lang="sv-SE"/>
                    </a:p>
                  </a:txBody>
                  <a:tcPr/>
                </a:tc>
                <a:tc>
                  <a:txBody>
                    <a:bodyPr/>
                    <a:lstStyle/>
                    <a:p>
                      <a:pPr>
                        <a:spcAft>
                          <a:spcPts val="0"/>
                        </a:spcAft>
                      </a:pPr>
                      <a:r>
                        <a:rPr lang="sv-SE" sz="1000">
                          <a:effectLst/>
                        </a:rPr>
                        <a:t>5</a:t>
                      </a:r>
                      <a:endParaRPr lang="sv-SE" sz="90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sv-SE" sz="1000" dirty="0">
                          <a:effectLst/>
                        </a:rPr>
                        <a:t>12</a:t>
                      </a:r>
                      <a:endParaRPr lang="sv-SE" sz="900" dirty="0">
                        <a:effectLst/>
                        <a:latin typeface="Barlow Semi Condensed SemiBold" panose="00000706000000000000" pitchFamily="50"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7962741"/>
                  </a:ext>
                </a:extLst>
              </a:tr>
            </a:tbl>
          </a:graphicData>
        </a:graphic>
      </p:graphicFrame>
    </p:spTree>
    <p:extLst>
      <p:ext uri="{BB962C8B-B14F-4D97-AF65-F5344CB8AC3E}">
        <p14:creationId xmlns:p14="http://schemas.microsoft.com/office/powerpoint/2010/main" val="10522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4"/>
          </p:nvPr>
        </p:nvSpPr>
        <p:spPr>
          <a:xfrm>
            <a:off x="141461" y="80646"/>
            <a:ext cx="4194794" cy="1007181"/>
          </a:xfrm>
        </p:spPr>
        <p:txBody>
          <a:bodyPr/>
          <a:lstStyle/>
          <a:p>
            <a:r>
              <a:rPr lang="sv-SE" dirty="0"/>
              <a:t>Personalens medverkan i </a:t>
            </a:r>
            <a:br>
              <a:rPr lang="sv-SE" dirty="0"/>
            </a:br>
            <a:r>
              <a:rPr lang="sv-SE" dirty="0"/>
              <a:t>kvalitetsarbetet</a:t>
            </a:r>
          </a:p>
        </p:txBody>
      </p:sp>
      <p:sp>
        <p:nvSpPr>
          <p:cNvPr id="5" name="textruta 4">
            <a:extLst>
              <a:ext uri="{FF2B5EF4-FFF2-40B4-BE49-F238E27FC236}">
                <a16:creationId xmlns:a16="http://schemas.microsoft.com/office/drawing/2014/main" id="{49606CED-3469-4FAF-8ABD-7F5DA2738622}"/>
              </a:ext>
            </a:extLst>
          </p:cNvPr>
          <p:cNvSpPr txBox="1"/>
          <p:nvPr/>
        </p:nvSpPr>
        <p:spPr>
          <a:xfrm>
            <a:off x="130767" y="1264501"/>
            <a:ext cx="4182616" cy="3416320"/>
          </a:xfrm>
          <a:prstGeom prst="rect">
            <a:avLst/>
          </a:prstGeom>
          <a:noFill/>
        </p:spPr>
        <p:txBody>
          <a:bodyPr wrap="square" rtlCol="0">
            <a:spAutoFit/>
          </a:bodyPr>
          <a:lstStyle/>
          <a:p>
            <a:pPr marL="285750" indent="-285750">
              <a:buFont typeface="Arial" panose="020B0604020202020204" pitchFamily="34" charset="0"/>
              <a:buChar char="•"/>
            </a:pPr>
            <a:r>
              <a:rPr lang="sv-SE" dirty="0">
                <a:solidFill>
                  <a:schemeClr val="accent2">
                    <a:lumMod val="75000"/>
                  </a:schemeClr>
                </a:solidFill>
              </a:rPr>
              <a:t>Diskuteras i ledningsgrupperna i högre grad.</a:t>
            </a:r>
          </a:p>
          <a:p>
            <a:pPr marL="285750" indent="-285750">
              <a:buFont typeface="Arial" panose="020B0604020202020204" pitchFamily="34" charset="0"/>
              <a:buChar char="•"/>
            </a:pPr>
            <a:endParaRPr lang="sv-SE" dirty="0">
              <a:solidFill>
                <a:schemeClr val="accent2">
                  <a:lumMod val="75000"/>
                </a:schemeClr>
              </a:solidFill>
            </a:endParaRPr>
          </a:p>
          <a:p>
            <a:pPr marL="285750" indent="-285750">
              <a:buFont typeface="Arial" panose="020B0604020202020204" pitchFamily="34" charset="0"/>
              <a:buChar char="•"/>
            </a:pPr>
            <a:r>
              <a:rPr lang="sv-SE" dirty="0">
                <a:solidFill>
                  <a:schemeClr val="accent2">
                    <a:lumMod val="75000"/>
                  </a:schemeClr>
                </a:solidFill>
              </a:rPr>
              <a:t>Kvalitetsberättelsen behöver delges medarbetare</a:t>
            </a:r>
          </a:p>
          <a:p>
            <a:pPr marL="285750" indent="-285750">
              <a:buFont typeface="Arial" panose="020B0604020202020204" pitchFamily="34" charset="0"/>
              <a:buChar char="•"/>
            </a:pPr>
            <a:endParaRPr lang="sv-SE" dirty="0">
              <a:solidFill>
                <a:schemeClr val="accent2">
                  <a:lumMod val="75000"/>
                </a:schemeClr>
              </a:solidFill>
            </a:endParaRPr>
          </a:p>
          <a:p>
            <a:pPr marL="285750" indent="-285750">
              <a:buFont typeface="Arial" panose="020B0604020202020204" pitchFamily="34" charset="0"/>
              <a:buChar char="•"/>
            </a:pPr>
            <a:r>
              <a:rPr lang="sv-SE" dirty="0">
                <a:solidFill>
                  <a:schemeClr val="accent2">
                    <a:lumMod val="75000"/>
                  </a:schemeClr>
                </a:solidFill>
              </a:rPr>
              <a:t>Kvalitetsberättelsen och ledningssystemet behöver sättas i ett sammanhang</a:t>
            </a:r>
          </a:p>
          <a:p>
            <a:pPr marL="285750" indent="-285750">
              <a:buFont typeface="Arial" panose="020B0604020202020204" pitchFamily="34" charset="0"/>
              <a:buChar char="•"/>
            </a:pPr>
            <a:endParaRPr lang="sv-SE" dirty="0">
              <a:solidFill>
                <a:schemeClr val="accent2">
                  <a:lumMod val="75000"/>
                </a:schemeClr>
              </a:solidFill>
            </a:endParaRPr>
          </a:p>
          <a:p>
            <a:pPr marL="285750" indent="-285750">
              <a:buFont typeface="Arial" panose="020B0604020202020204" pitchFamily="34" charset="0"/>
              <a:buChar char="•"/>
            </a:pPr>
            <a:r>
              <a:rPr lang="sv-SE" dirty="0">
                <a:solidFill>
                  <a:schemeClr val="accent2">
                    <a:lumMod val="75000"/>
                  </a:schemeClr>
                </a:solidFill>
              </a:rPr>
              <a:t>Kvalitet som en likvärdig styr- och uppföljningsfaktor såsom ekonomi och arbetsmiljö</a:t>
            </a:r>
          </a:p>
          <a:p>
            <a:pPr marL="285750" indent="-285750">
              <a:buFont typeface="Arial" panose="020B0604020202020204" pitchFamily="34" charset="0"/>
              <a:buChar char="•"/>
            </a:pPr>
            <a:endParaRPr lang="sv-SE" dirty="0">
              <a:solidFill>
                <a:schemeClr val="accent2">
                  <a:lumMod val="75000"/>
                </a:schemeClr>
              </a:solidFill>
            </a:endParaRPr>
          </a:p>
          <a:p>
            <a:endParaRPr lang="sv-SE" dirty="0">
              <a:solidFill>
                <a:schemeClr val="accent2">
                  <a:lumMod val="75000"/>
                </a:schemeClr>
              </a:solidFill>
            </a:endParaRPr>
          </a:p>
          <a:p>
            <a:r>
              <a:rPr lang="sv-SE" b="1" dirty="0">
                <a:solidFill>
                  <a:schemeClr val="accent2">
                    <a:lumMod val="75000"/>
                  </a:schemeClr>
                </a:solidFill>
              </a:rPr>
              <a:t>Tips! </a:t>
            </a:r>
            <a:br>
              <a:rPr lang="sv-SE" b="1" dirty="0">
                <a:solidFill>
                  <a:schemeClr val="accent2">
                    <a:lumMod val="75000"/>
                  </a:schemeClr>
                </a:solidFill>
              </a:rPr>
            </a:br>
            <a:r>
              <a:rPr lang="sv-SE" dirty="0">
                <a:solidFill>
                  <a:schemeClr val="accent2">
                    <a:lumMod val="75000"/>
                  </a:schemeClr>
                </a:solidFill>
              </a:rPr>
              <a:t>Ta stöd av KPSB och detta presentationsunderlag. Dela upp arbetet och jobba med ett avsnitt åt gången. Skapa diskussionspunkter och koppla till just din enhets kvalitetsarbete.</a:t>
            </a:r>
          </a:p>
        </p:txBody>
      </p:sp>
      <p:pic>
        <p:nvPicPr>
          <p:cNvPr id="2" name="Bildobjekt 1">
            <a:extLst>
              <a:ext uri="{FF2B5EF4-FFF2-40B4-BE49-F238E27FC236}">
                <a16:creationId xmlns:a16="http://schemas.microsoft.com/office/drawing/2014/main" id="{F26AE87B-44A8-48E5-8B0A-4A09E3A79AF6}"/>
              </a:ext>
            </a:extLst>
          </p:cNvPr>
          <p:cNvPicPr>
            <a:picLocks noChangeAspect="1"/>
          </p:cNvPicPr>
          <p:nvPr/>
        </p:nvPicPr>
        <p:blipFill>
          <a:blip r:embed="rId3"/>
          <a:stretch>
            <a:fillRect/>
          </a:stretch>
        </p:blipFill>
        <p:spPr>
          <a:xfrm>
            <a:off x="4807747" y="80646"/>
            <a:ext cx="4205486" cy="2863890"/>
          </a:xfrm>
          <a:prstGeom prst="rect">
            <a:avLst/>
          </a:prstGeom>
        </p:spPr>
      </p:pic>
      <p:sp>
        <p:nvSpPr>
          <p:cNvPr id="4" name="Rektangel 3">
            <a:extLst>
              <a:ext uri="{FF2B5EF4-FFF2-40B4-BE49-F238E27FC236}">
                <a16:creationId xmlns:a16="http://schemas.microsoft.com/office/drawing/2014/main" id="{7F17B6D8-363E-4BFF-8707-D121E9DAF3A7}"/>
              </a:ext>
            </a:extLst>
          </p:cNvPr>
          <p:cNvSpPr/>
          <p:nvPr/>
        </p:nvSpPr>
        <p:spPr>
          <a:xfrm>
            <a:off x="2395248" y="4646887"/>
            <a:ext cx="4120039" cy="300082"/>
          </a:xfrm>
          <a:prstGeom prst="rect">
            <a:avLst/>
          </a:prstGeom>
        </p:spPr>
        <p:txBody>
          <a:bodyPr wrap="none">
            <a:spAutoFit/>
          </a:bodyPr>
          <a:lstStyle/>
          <a:p>
            <a:r>
              <a:rPr lang="sv-SE" dirty="0">
                <a:hlinkClick r:id="rId4"/>
              </a:rPr>
              <a:t>Socialförvaltningens kvalitetsledningssystem – Motala</a:t>
            </a:r>
            <a:endParaRPr lang="sv-SE" dirty="0"/>
          </a:p>
        </p:txBody>
      </p:sp>
    </p:spTree>
    <p:extLst>
      <p:ext uri="{BB962C8B-B14F-4D97-AF65-F5344CB8AC3E}">
        <p14:creationId xmlns:p14="http://schemas.microsoft.com/office/powerpoint/2010/main" val="392397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Motala kommun">
      <a:dk1>
        <a:srgbClr val="000000"/>
      </a:dk1>
      <a:lt1>
        <a:srgbClr val="FFFFFF"/>
      </a:lt1>
      <a:dk2>
        <a:srgbClr val="515151"/>
      </a:dk2>
      <a:lt2>
        <a:srgbClr val="E7E6E6"/>
      </a:lt2>
      <a:accent1>
        <a:srgbClr val="007FA3"/>
      </a:accent1>
      <a:accent2>
        <a:srgbClr val="007367"/>
      </a:accent2>
      <a:accent3>
        <a:srgbClr val="4E801F"/>
      </a:accent3>
      <a:accent4>
        <a:srgbClr val="CA3604"/>
      </a:accent4>
      <a:accent5>
        <a:srgbClr val="B52555"/>
      </a:accent5>
      <a:accent6>
        <a:srgbClr val="003C71"/>
      </a:accent6>
      <a:hlink>
        <a:srgbClr val="007FA3"/>
      </a:hlink>
      <a:folHlink>
        <a:srgbClr val="003C71"/>
      </a:folHlink>
    </a:clrScheme>
    <a:fontScheme name="Anpassat 1">
      <a:majorFont>
        <a:latin typeface="Barlow Semi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talakommun_test" id="{60392D21-73CE-4DE6-9890-5EF7B8BA69BD}" vid="{D347AD52-D9D7-4836-A5A9-4908D0480E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Motalakommun</Template>
  <TotalTime>11608</TotalTime>
  <Words>4763</Words>
  <Application>Microsoft Office PowerPoint</Application>
  <PresentationFormat>Bildspel på skärmen (16:9)</PresentationFormat>
  <Paragraphs>489</Paragraphs>
  <Slides>36</Slides>
  <Notes>35</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36</vt:i4>
      </vt:variant>
    </vt:vector>
  </HeadingPairs>
  <TitlesOfParts>
    <vt:vector size="42" baseType="lpstr">
      <vt:lpstr>Barlow Semi Condensed SemiBold</vt:lpstr>
      <vt:lpstr>Arial</vt:lpstr>
      <vt:lpstr>Calibri</vt:lpstr>
      <vt:lpstr>Barlow</vt:lpstr>
      <vt:lpstr>Times New Roman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Motala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Dufwenberg</dc:creator>
  <cp:lastModifiedBy>Sofie Rindborn Moberg</cp:lastModifiedBy>
  <cp:revision>232</cp:revision>
  <cp:lastPrinted>2025-03-18T09:05:15Z</cp:lastPrinted>
  <dcterms:created xsi:type="dcterms:W3CDTF">2020-03-09T13:56:37Z</dcterms:created>
  <dcterms:modified xsi:type="dcterms:W3CDTF">2025-04-14T09:17:12Z</dcterms:modified>
</cp:coreProperties>
</file>