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Lst>
  <p:notesMasterIdLst>
    <p:notesMasterId r:id="rId13"/>
  </p:notesMasterIdLst>
  <p:sldIdLst>
    <p:sldId id="257" r:id="rId2"/>
    <p:sldId id="297" r:id="rId3"/>
    <p:sldId id="269" r:id="rId4"/>
    <p:sldId id="261" r:id="rId5"/>
    <p:sldId id="296" r:id="rId6"/>
    <p:sldId id="274" r:id="rId7"/>
    <p:sldId id="299" r:id="rId8"/>
    <p:sldId id="284" r:id="rId9"/>
    <p:sldId id="286" r:id="rId10"/>
    <p:sldId id="292" r:id="rId11"/>
    <p:sldId id="294" r:id="rId12"/>
  </p:sldIdLst>
  <p:sldSz cx="9144000" cy="5143500" type="screen16x9"/>
  <p:notesSz cx="6858000" cy="9144000"/>
  <p:embeddedFontLst>
    <p:embeddedFont>
      <p:font typeface="Barlow" panose="00000500000000000000" pitchFamily="50" charset="0"/>
      <p:regular r:id="rId14"/>
      <p:bold r:id="rId15"/>
      <p:italic r:id="rId16"/>
      <p:boldItalic r:id="rId17"/>
    </p:embeddedFont>
    <p:embeddedFont>
      <p:font typeface="Barlow Semi Condensed SemiBold" panose="00000706000000000000" pitchFamily="50" charset="0"/>
      <p:bold r:id="rId18"/>
      <p:boldItalic r:id="rId19"/>
    </p:embeddedFont>
    <p:embeddedFont>
      <p:font typeface="Calibri" panose="020F0502020204030204" pitchFamily="34" charset="0"/>
      <p:regular r:id="rId20"/>
      <p:bold r:id="rId21"/>
      <p:italic r:id="rId22"/>
      <p:boldItalic r:id="rId23"/>
    </p:embeddedFont>
  </p:embeddedFontLst>
  <p:defaultText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lin Holmberg" initials="MH" lastIdx="9" clrIdx="0">
    <p:extLst>
      <p:ext uri="{19B8F6BF-5375-455C-9EA6-DF929625EA0E}">
        <p15:presenceInfo xmlns:p15="http://schemas.microsoft.com/office/powerpoint/2012/main" userId="S-1-5-21-3129517240-3831381594-2042686634-7096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8DB0"/>
    <a:srgbClr val="CBD1DF"/>
    <a:srgbClr val="C2C6CF"/>
    <a:srgbClr val="CEDEC5"/>
    <a:srgbClr val="067795"/>
    <a:srgbClr val="FFF0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75" autoAdjust="0"/>
    <p:restoredTop sz="74498" autoAdjust="0"/>
  </p:normalViewPr>
  <p:slideViewPr>
    <p:cSldViewPr snapToGrid="0" snapToObjects="1">
      <p:cViewPr>
        <p:scale>
          <a:sx n="120" d="100"/>
          <a:sy n="120" d="100"/>
        </p:scale>
        <p:origin x="1266" y="-96"/>
      </p:cViewPr>
      <p:guideLst/>
    </p:cSldViewPr>
  </p:slideViewPr>
  <p:outlineViewPr>
    <p:cViewPr>
      <p:scale>
        <a:sx n="33" d="100"/>
        <a:sy n="33" d="100"/>
      </p:scale>
      <p:origin x="0" y="0"/>
    </p:cViewPr>
  </p:outlineViewPr>
  <p:notesTextViewPr>
    <p:cViewPr>
      <p:scale>
        <a:sx n="66" d="100"/>
        <a:sy n="66"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F399FD-1668-5540-8B3E-AC1846C65C45}" type="datetimeFigureOut">
              <a:rPr lang="sv-SE" smtClean="0"/>
              <a:t>2025-05-16</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83E85A-D979-A147-889D-B48953FC0DD7}" type="slidenum">
              <a:rPr lang="sv-SE" smtClean="0"/>
              <a:t>‹#›</a:t>
            </a:fld>
            <a:endParaRPr lang="sv-SE"/>
          </a:p>
        </p:txBody>
      </p:sp>
    </p:spTree>
    <p:extLst>
      <p:ext uri="{BB962C8B-B14F-4D97-AF65-F5344CB8AC3E}">
        <p14:creationId xmlns:p14="http://schemas.microsoft.com/office/powerpoint/2010/main" val="3933360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Instruktioner till utbildningen:</a:t>
            </a:r>
          </a:p>
          <a:p>
            <a:endParaRPr lang="sv-SE" dirty="0"/>
          </a:p>
          <a:p>
            <a:r>
              <a:rPr lang="sv-SE" dirty="0"/>
              <a:t>Denna utbildning beräknas ta ca 30-40 minuter, inklusive en reflektionsuppgift. Tidsramen kan variera beroende på längd på diskussion.</a:t>
            </a:r>
          </a:p>
          <a:p>
            <a:endParaRPr lang="sv-SE" dirty="0"/>
          </a:p>
          <a:p>
            <a:r>
              <a:rPr lang="sv-SE" dirty="0"/>
              <a:t>Anpassa innehållet utifrån behoven i er verksamhet. Det går bra att dölja vissa sidor och bara använda de som känns relevanta. </a:t>
            </a:r>
          </a:p>
          <a:p>
            <a:endParaRPr lang="sv-SE" dirty="0"/>
          </a:p>
          <a:p>
            <a:r>
              <a:rPr lang="sv-SE" dirty="0"/>
              <a:t>Om det redan finns god kunskap om arbetsskador, tillbud och vad som ska rapporteras i Stella kan ni välja att enbart använda filmen på sida 7 och sedan följa upp med reflektionsuppgiften på sida 8. Detta kan bidra till att skapa en dialog kring arbetsmiljörisker, arbetsskador och tillbud i den egna verksamheten samt hur man kan arbeta med rutiner och åtgärder.</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b="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STÖDTEXT:</a:t>
            </a:r>
          </a:p>
          <a:p>
            <a:endParaRPr lang="sv-SE" dirty="0"/>
          </a:p>
          <a:p>
            <a:r>
              <a:rPr lang="sv-SE" dirty="0"/>
              <a:t>Idag ska vi prata om något som berör oss alla, oavsett vad vi jobbar med eller vilken roll vi har. Det handlar om </a:t>
            </a:r>
            <a:r>
              <a:rPr lang="sv-SE" b="1" dirty="0"/>
              <a:t>tillbud och arbetsskador </a:t>
            </a:r>
            <a:r>
              <a:rPr lang="sv-SE" b="0" dirty="0"/>
              <a:t>o</a:t>
            </a:r>
            <a:r>
              <a:rPr lang="sv-SE" dirty="0"/>
              <a:t>ch om hur vi kan arbeta för en trygg och hållbar arbetsmiljö genom händelserapportering.</a:t>
            </a:r>
          </a:p>
          <a:p>
            <a:endParaRPr lang="sv-SE" dirty="0"/>
          </a:p>
          <a:p>
            <a:r>
              <a:rPr lang="sv-SE" dirty="0"/>
              <a:t>Vi kommer att gå igenom vad som räknas som tillbud respektive en arbetsskada, varför det är så viktigt att rapportera in sådana här händelser samt vilka roller olika parter behöver ta i detta arbete.</a:t>
            </a:r>
          </a:p>
          <a:p>
            <a:endParaRPr lang="sv-SE" dirty="0"/>
          </a:p>
          <a:p>
            <a:endParaRPr lang="sv-SE" dirty="0"/>
          </a:p>
        </p:txBody>
      </p:sp>
      <p:sp>
        <p:nvSpPr>
          <p:cNvPr id="4" name="Platshållare för bildnummer 3"/>
          <p:cNvSpPr>
            <a:spLocks noGrp="1"/>
          </p:cNvSpPr>
          <p:nvPr>
            <p:ph type="sldNum" sz="quarter" idx="5"/>
          </p:nvPr>
        </p:nvSpPr>
        <p:spPr/>
        <p:txBody>
          <a:bodyPr/>
          <a:lstStyle/>
          <a:p>
            <a:fld id="{7383E85A-D979-A147-889D-B48953FC0DD7}" type="slidenum">
              <a:rPr lang="sv-SE" smtClean="0"/>
              <a:t>1</a:t>
            </a:fld>
            <a:endParaRPr lang="sv-SE"/>
          </a:p>
        </p:txBody>
      </p:sp>
    </p:spTree>
    <p:extLst>
      <p:ext uri="{BB962C8B-B14F-4D97-AF65-F5344CB8AC3E}">
        <p14:creationId xmlns:p14="http://schemas.microsoft.com/office/powerpoint/2010/main" val="2521982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Valfri </a:t>
            </a:r>
            <a:r>
              <a:rPr lang="sv-SE" b="1" dirty="0" err="1"/>
              <a:t>slide</a:t>
            </a:r>
            <a:r>
              <a:rPr lang="sv-SE" b="1" dirty="0"/>
              <a:t> för er vars verksamheter det berör – om medarbetarna sällan har tillgång till dator:</a:t>
            </a:r>
          </a:p>
          <a:p>
            <a:endParaRPr lang="sv-SE" dirty="0"/>
          </a:p>
          <a:p>
            <a:r>
              <a:rPr lang="sv-SE" dirty="0"/>
              <a:t>Om du sällan har tillgång till dator på jobbet kan du istället anmäla arbetsskador och tillbud via Stella i din mobiltelefon. Tjänsten fungerar både på din privata telefon och din jobbmobil, men du behöver ha </a:t>
            </a:r>
            <a:r>
              <a:rPr lang="sv-SE" dirty="0" err="1"/>
              <a:t>BankID</a:t>
            </a:r>
            <a:r>
              <a:rPr lang="sv-SE" dirty="0"/>
              <a:t> installerat. Du kan också använda Mobilt </a:t>
            </a:r>
            <a:r>
              <a:rPr lang="sv-SE" dirty="0" err="1"/>
              <a:t>BankID</a:t>
            </a:r>
            <a:r>
              <a:rPr lang="sv-SE" dirty="0"/>
              <a:t> via en annan enhet än den du loggar in från.</a:t>
            </a:r>
          </a:p>
          <a:p>
            <a:endParaRPr lang="sv-SE" dirty="0"/>
          </a:p>
          <a:p>
            <a:r>
              <a:rPr lang="sv-SE" dirty="0"/>
              <a:t>Följ stegen ovan för att komma till Stella i mobiltelefonen. </a:t>
            </a:r>
          </a:p>
          <a:p>
            <a:endParaRPr lang="sv-SE" dirty="0"/>
          </a:p>
          <a:p>
            <a:r>
              <a:rPr lang="sv-SE" dirty="0"/>
              <a:t>Rapporteringsvyn för Stella kan du också nå </a:t>
            </a:r>
            <a:r>
              <a:rPr lang="sv-SE"/>
              <a:t>via Självservice på datorn.</a:t>
            </a:r>
            <a:endParaRPr lang="sv-SE" dirty="0"/>
          </a:p>
        </p:txBody>
      </p:sp>
      <p:sp>
        <p:nvSpPr>
          <p:cNvPr id="4" name="Platshållare för bildnummer 3"/>
          <p:cNvSpPr>
            <a:spLocks noGrp="1"/>
          </p:cNvSpPr>
          <p:nvPr>
            <p:ph type="sldNum" sz="quarter" idx="5"/>
          </p:nvPr>
        </p:nvSpPr>
        <p:spPr/>
        <p:txBody>
          <a:bodyPr/>
          <a:lstStyle/>
          <a:p>
            <a:fld id="{7383E85A-D979-A147-889D-B48953FC0DD7}" type="slidenum">
              <a:rPr lang="sv-SE" smtClean="0"/>
              <a:t>10</a:t>
            </a:fld>
            <a:endParaRPr lang="sv-SE"/>
          </a:p>
        </p:txBody>
      </p:sp>
    </p:spTree>
    <p:extLst>
      <p:ext uri="{BB962C8B-B14F-4D97-AF65-F5344CB8AC3E}">
        <p14:creationId xmlns:p14="http://schemas.microsoft.com/office/powerpoint/2010/main" val="16399677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STÖDTEXT:</a:t>
            </a:r>
          </a:p>
          <a:p>
            <a:endParaRPr lang="sv-SE" b="1" dirty="0"/>
          </a:p>
          <a:p>
            <a:r>
              <a:rPr lang="sv-SE" b="0" dirty="0"/>
              <a:t>Sammanfattningsvis….</a:t>
            </a:r>
          </a:p>
          <a:p>
            <a:endParaRPr lang="sv-SE" dirty="0"/>
          </a:p>
          <a:p>
            <a:r>
              <a:rPr lang="sv-SE" b="0" dirty="0"/>
              <a:t>Som</a:t>
            </a:r>
            <a:r>
              <a:rPr lang="sv-SE" b="1" dirty="0"/>
              <a:t> medarbetare </a:t>
            </a:r>
            <a:r>
              <a:rPr lang="sv-SE" dirty="0"/>
              <a:t>är det ditt ansvar att rapportera in händelser när något inträffar. Det här är avgörande för att skapa rätt förutsättningar för att arbetsmiljörisker följs upp och åtgärdas.</a:t>
            </a:r>
          </a:p>
          <a:p>
            <a:endParaRPr lang="sv-SE" dirty="0"/>
          </a:p>
          <a:p>
            <a:r>
              <a:rPr lang="sv-SE" b="0" dirty="0"/>
              <a:t>Din</a:t>
            </a:r>
            <a:r>
              <a:rPr lang="sv-SE" b="1" dirty="0"/>
              <a:t> chef </a:t>
            </a:r>
            <a:r>
              <a:rPr lang="sv-SE" dirty="0"/>
              <a:t>har det övergripande ansvaret för arbetsmiljöarbetet. När det gäller händelserapportering är det chefen som:</a:t>
            </a:r>
          </a:p>
          <a:p>
            <a:pPr marL="171450" indent="-171450">
              <a:buFont typeface="Arial" panose="020B0604020202020204" pitchFamily="34" charset="0"/>
              <a:buChar char="•"/>
            </a:pPr>
            <a:r>
              <a:rPr lang="sv-SE" dirty="0"/>
              <a:t>Tar emot och följer upp de händelser du rapporterar i Stella. </a:t>
            </a:r>
          </a:p>
          <a:p>
            <a:pPr marL="171450" indent="-171450">
              <a:buFont typeface="Arial" panose="020B0604020202020204" pitchFamily="34" charset="0"/>
              <a:buChar char="•"/>
            </a:pPr>
            <a:r>
              <a:rPr lang="sv-SE" dirty="0"/>
              <a:t>Ansvarar för att åtgärder genomförs, följs upp och utvärderas. </a:t>
            </a:r>
          </a:p>
          <a:p>
            <a:pPr marL="171450" indent="-171450">
              <a:buFont typeface="Arial" panose="020B0604020202020204" pitchFamily="34" charset="0"/>
              <a:buChar char="•"/>
            </a:pPr>
            <a:r>
              <a:rPr lang="sv-SE" dirty="0"/>
              <a:t>Anmäler arbetsskador och allvarliga händelser till Försäkringskassan och Arbetsmiljöverket</a:t>
            </a:r>
          </a:p>
          <a:p>
            <a:pPr marL="0" indent="0">
              <a:buFont typeface="Arial" panose="020B0604020202020204" pitchFamily="34" charset="0"/>
              <a:buNone/>
            </a:pPr>
            <a:endParaRPr lang="sv-SE" dirty="0"/>
          </a:p>
          <a:p>
            <a:r>
              <a:rPr lang="sv-SE" b="0" dirty="0"/>
              <a:t>Slutligen har också </a:t>
            </a:r>
            <a:r>
              <a:rPr lang="sv-SE" b="1" dirty="0"/>
              <a:t>skyddsombudet </a:t>
            </a:r>
            <a:r>
              <a:rPr lang="sv-SE" dirty="0"/>
              <a:t>en viktig roll som din representant i arbetsmiljöfrågor. Det är du som medarbetare som rapporterar i Stella när något hänt dig, men vid frågor och funderingar kring processen, kan du alltid vända dig till ditt skyddsombud för stöd och vägledning.</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Genom att vi hjälps åt och tar ansvar, både för vår egen och våra kollegors arbetsmiljö och säkerhet, kan vi skapa en mer hållbar arbetsplats - där alla kan känna sig trygga och må bra på jobbet!</a:t>
            </a:r>
          </a:p>
        </p:txBody>
      </p:sp>
      <p:sp>
        <p:nvSpPr>
          <p:cNvPr id="4" name="Platshållare för bildnummer 3"/>
          <p:cNvSpPr>
            <a:spLocks noGrp="1"/>
          </p:cNvSpPr>
          <p:nvPr>
            <p:ph type="sldNum" sz="quarter" idx="5"/>
          </p:nvPr>
        </p:nvSpPr>
        <p:spPr/>
        <p:txBody>
          <a:bodyPr/>
          <a:lstStyle/>
          <a:p>
            <a:fld id="{7383E85A-D979-A147-889D-B48953FC0DD7}" type="slidenum">
              <a:rPr lang="sv-SE" smtClean="0"/>
              <a:t>11</a:t>
            </a:fld>
            <a:endParaRPr lang="sv-SE"/>
          </a:p>
        </p:txBody>
      </p:sp>
    </p:spTree>
    <p:extLst>
      <p:ext uri="{BB962C8B-B14F-4D97-AF65-F5344CB8AC3E}">
        <p14:creationId xmlns:p14="http://schemas.microsoft.com/office/powerpoint/2010/main" val="1868035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STÖDTEXT</a:t>
            </a:r>
            <a:r>
              <a:rPr lang="sv-SE" dirty="0"/>
              <a:t>:</a:t>
            </a:r>
            <a:br>
              <a:rPr lang="sv-SE" dirty="0"/>
            </a:br>
            <a:br>
              <a:rPr lang="sv-SE" dirty="0"/>
            </a:br>
            <a:r>
              <a:rPr lang="sv-SE" dirty="0"/>
              <a:t>Men först och främst ska vi börja med att titta på en kort film från Suntarbetsliv.</a:t>
            </a:r>
          </a:p>
          <a:p>
            <a:endParaRPr lang="sv-SE" dirty="0"/>
          </a:p>
          <a:p>
            <a:r>
              <a:rPr lang="sv-SE" b="1" dirty="0"/>
              <a:t>Rubriken ” Alla behövs i arbetsmiljöarbetet” ligger som en länk i </a:t>
            </a:r>
            <a:r>
              <a:rPr lang="sv-SE" b="1" dirty="0" err="1"/>
              <a:t>PowerPointen</a:t>
            </a:r>
            <a:r>
              <a:rPr lang="sv-SE" b="1" dirty="0"/>
              <a:t>. Tryck på den för att komma till filmen!</a:t>
            </a:r>
          </a:p>
        </p:txBody>
      </p:sp>
      <p:sp>
        <p:nvSpPr>
          <p:cNvPr id="4" name="Platshållare för bildnummer 3"/>
          <p:cNvSpPr>
            <a:spLocks noGrp="1"/>
          </p:cNvSpPr>
          <p:nvPr>
            <p:ph type="sldNum" sz="quarter" idx="5"/>
          </p:nvPr>
        </p:nvSpPr>
        <p:spPr/>
        <p:txBody>
          <a:bodyPr/>
          <a:lstStyle/>
          <a:p>
            <a:fld id="{7383E85A-D979-A147-889D-B48953FC0DD7}" type="slidenum">
              <a:rPr lang="sv-SE" smtClean="0"/>
              <a:t>2</a:t>
            </a:fld>
            <a:endParaRPr lang="sv-SE"/>
          </a:p>
        </p:txBody>
      </p:sp>
    </p:spTree>
    <p:extLst>
      <p:ext uri="{BB962C8B-B14F-4D97-AF65-F5344CB8AC3E}">
        <p14:creationId xmlns:p14="http://schemas.microsoft.com/office/powerpoint/2010/main" val="4636788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STÖDTEXT:</a:t>
            </a:r>
          </a:p>
          <a:p>
            <a:endParaRPr lang="sv-SE" b="1" dirty="0"/>
          </a:p>
          <a:p>
            <a:r>
              <a:rPr lang="sv-SE" dirty="0"/>
              <a:t>Som det framgår i filmen är det viktigt att alla tar sitt ansvar i arbetsmiljöarbetet, och du som medarbetare har en viktig roll. Det är något som står skrivet i Arbetsmiljölagen.</a:t>
            </a:r>
          </a:p>
          <a:p>
            <a:endParaRPr lang="sv-SE" dirty="0"/>
          </a:p>
          <a:p>
            <a:r>
              <a:rPr lang="sv-SE" dirty="0"/>
              <a:t>Arbetsmiljölagen är en lag som finns till för att förebygga ohälsa och olycksfall i arbetet och i den beskrivs att arbetstagaren behöver ta ansvar för att:</a:t>
            </a:r>
          </a:p>
          <a:p>
            <a:endParaRPr lang="sv-SE" dirty="0"/>
          </a:p>
          <a:p>
            <a:pPr marL="171450" indent="-171450">
              <a:buFont typeface="Arial" panose="020B0604020202020204" pitchFamily="34" charset="0"/>
              <a:buChar char="•"/>
            </a:pPr>
            <a:r>
              <a:rPr lang="sv-SE" dirty="0"/>
              <a:t>Följa uppsatta instruktioner och föreskrifter </a:t>
            </a:r>
          </a:p>
          <a:p>
            <a:pPr marL="171450" indent="-171450">
              <a:buFont typeface="Arial" panose="020B0604020202020204" pitchFamily="34" charset="0"/>
              <a:buChar char="•"/>
            </a:pPr>
            <a:r>
              <a:rPr lang="sv-SE" dirty="0"/>
              <a:t>Använda de anordningar och den personliga utrustning som finns för att skydda dig i arbetet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t>Delta i genomförandet av de åtgärder som sätts in för att förbättra arbetsmiljön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Tryck fram animering runt sista punkten!</a:t>
            </a:r>
            <a:br>
              <a:rPr lang="sv-SE" b="1" dirty="0"/>
            </a:br>
            <a:endParaRPr lang="sv-SE" b="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Ytterligare ett viktigt sätt som du som medarbetare deltar i arbetsmiljöarbetet är genom att uppmärksamma och påtala fel och brister i arbetsmiljö. Det här gör du bäst genom att </a:t>
            </a:r>
            <a:r>
              <a:rPr lang="sv-SE" b="1" dirty="0"/>
              <a:t>rapportera tillbud och arbetsskador </a:t>
            </a:r>
            <a:r>
              <a:rPr lang="sv-SE" dirty="0"/>
              <a:t>i stödsystemet Stella. Genom att du gör det kan händelserna följas upp och lämpliga åtgärder sättas in för att liknande situationer ska kunna undvikas i framtiden. Det är också viktigt att en arbetsskada finns anmäld för att du ska ha rätt till eventuell ersättning vid tillfällen då det behövs.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b="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Tryck fram medarbetarkompassen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Ditt ansvar påtalas inte bara i Arbetsmiljölagen, utan även i Motala kommuns medarbetarkompass som finns till för att vägleda dig i ett gott medarbetarskap. En av medarbetarkompassens byggstenar handlar om hur du som medarbetare </a:t>
            </a:r>
            <a:r>
              <a:rPr lang="sv-SE" sz="1100" dirty="0"/>
              <a:t>förväntas </a:t>
            </a:r>
            <a:r>
              <a:rPr lang="sv-SE" sz="1100" b="1" dirty="0"/>
              <a:t>agera</a:t>
            </a:r>
            <a:r>
              <a:rPr lang="sv-SE" sz="1100" dirty="0"/>
              <a:t> i relation till dina arbetsuppgifter. Här handlar en central del om att </a:t>
            </a:r>
            <a:r>
              <a:rPr lang="sv-SE" sz="1100" b="1" dirty="0"/>
              <a:t>bidra till att synliggöra problem och föreslå förbättringar</a:t>
            </a:r>
            <a:r>
              <a:rPr lang="sv-SE" sz="1100" b="0" dirty="0"/>
              <a:t>. Att du påtalar fel och brister i arbetsmiljön blir alltså ett sätt att också arbeta i linje med </a:t>
            </a:r>
            <a:r>
              <a:rPr lang="sv-SE" b="0" dirty="0"/>
              <a:t>de förväntningar som finns på dig som medarbetare i Motala kommun.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r>
              <a:rPr lang="sv-SE" dirty="0"/>
              <a:t>Det är vi som arbetar inom verksamheterna som har de viktigaste insikterna och kunskaperna om vår arbetsmiljö och det är också vi som bäst kan uppmärksamma när det brister. Så att vi faktiskt bidrar och tar det här ansvaret blir därför avgörande för att vi tillsammans ska kunna arbeta för en arbetsplats där alla kan må bra och trivas på jobbet!</a:t>
            </a:r>
          </a:p>
        </p:txBody>
      </p:sp>
      <p:sp>
        <p:nvSpPr>
          <p:cNvPr id="4" name="Platshållare för bildnummer 3"/>
          <p:cNvSpPr>
            <a:spLocks noGrp="1"/>
          </p:cNvSpPr>
          <p:nvPr>
            <p:ph type="sldNum" sz="quarter" idx="5"/>
          </p:nvPr>
        </p:nvSpPr>
        <p:spPr/>
        <p:txBody>
          <a:bodyPr/>
          <a:lstStyle/>
          <a:p>
            <a:fld id="{7383E85A-D979-A147-889D-B48953FC0DD7}" type="slidenum">
              <a:rPr lang="sv-SE" smtClean="0"/>
              <a:t>3</a:t>
            </a:fld>
            <a:endParaRPr lang="sv-SE"/>
          </a:p>
        </p:txBody>
      </p:sp>
    </p:spTree>
    <p:extLst>
      <p:ext uri="{BB962C8B-B14F-4D97-AF65-F5344CB8AC3E}">
        <p14:creationId xmlns:p14="http://schemas.microsoft.com/office/powerpoint/2010/main" val="1689312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STÖDTEXT:</a:t>
            </a: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För att rapporteringen ska fungera som det är tänkt är det dock viktigt att veta vad som faktiskt klassas som ett tillbud respektive en arbetsskada.</a:t>
            </a:r>
          </a:p>
          <a:p>
            <a:pPr marL="0" indent="0">
              <a:buNone/>
            </a:pPr>
            <a:endParaRPr lang="sv-SE" dirty="0"/>
          </a:p>
          <a:p>
            <a:pPr marL="0" indent="0">
              <a:buNone/>
            </a:pPr>
            <a:r>
              <a:rPr lang="sv-SE" dirty="0"/>
              <a:t>En arbetsskada, eller det som ibland kallas för ett AJ, ska rapporteras när du har skadat dig, drabbats av en sjukdom eller på något annat sätt drabbats av ohälsa - på eller på grund av jobbet. </a:t>
            </a:r>
          </a:p>
          <a:p>
            <a:pPr marL="0" indent="0">
              <a:buNone/>
            </a:pPr>
            <a:r>
              <a:rPr lang="sv-SE" dirty="0"/>
              <a:t>Det kan till exempel handla om att du halkar och slår dig, skär dig eller skadar ryggen vid ett tungt lyft. Det är kanske sådana händelser man först tänker på när man hör ordet arbetsskada.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r>
              <a:rPr lang="sv-SE" dirty="0"/>
              <a:t>Men en arbetsskada, eller en arbetssjukdom, kan också innebära att du drabbas av </a:t>
            </a:r>
            <a:r>
              <a:rPr lang="sv-SE" b="1" dirty="0"/>
              <a:t>psykisk ohälsa</a:t>
            </a:r>
            <a:r>
              <a:rPr lang="sv-SE" dirty="0"/>
              <a:t>. Exempelvis vid situationer då du under en längre tid har utsatts för ohälsosam arbetsbelastning på jobbet och till slut utvecklar en stressrelaterad sjukdom.</a:t>
            </a:r>
          </a:p>
          <a:p>
            <a:endParaRPr lang="sv-SE" dirty="0"/>
          </a:p>
          <a:p>
            <a:r>
              <a:rPr lang="sv-SE" dirty="0"/>
              <a:t>Andra exempel på arbetssjukdomar kan vara:</a:t>
            </a:r>
            <a:br>
              <a:rPr lang="sv-SE" dirty="0"/>
            </a:br>
            <a:r>
              <a:rPr lang="sv-SE" dirty="0"/>
              <a:t>- att du utvecklar en allergi mot ett ämne som du kommer i kontakt med på jobbet</a:t>
            </a:r>
            <a:br>
              <a:rPr lang="sv-SE" dirty="0"/>
            </a:br>
            <a:r>
              <a:rPr lang="sv-SE" dirty="0"/>
              <a:t>- eller att du råkar sticka dig på en oren nål och drabbas av en smittsam sjukdom, till exempel Hepatit.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kern="1200" dirty="0">
              <a:solidFill>
                <a:schemeClr val="tx1"/>
              </a:solidFill>
              <a:effectLst/>
              <a:latin typeface="+mn-lt"/>
              <a:ea typeface="+mn-ea"/>
              <a:cs typeface="+mn-cs"/>
            </a:endParaRPr>
          </a:p>
          <a:p>
            <a:r>
              <a:rPr lang="sv-SE" dirty="0"/>
              <a:t>Arbetsskador kan också ske i trafiken, s.k. färdolycksfall. Detta innebär alltså olycksfall som inträffar när du färdas ordinarie färdväg till och från arbetet, eller när du transporterar dig mellan arbetsställen i tjänsten.</a:t>
            </a:r>
          </a:p>
          <a:p>
            <a:endParaRPr lang="sv-SE" dirty="0"/>
          </a:p>
          <a:p>
            <a:r>
              <a:rPr lang="sv-SE" dirty="0"/>
              <a:t>Med ordinarie färdväg menas</a:t>
            </a:r>
            <a:r>
              <a:rPr lang="sv-SE" i="1" dirty="0"/>
              <a:t> </a:t>
            </a:r>
            <a:r>
              <a:rPr lang="sv-SE" dirty="0"/>
              <a:t>alltså den väg du brukar ta. Om du är på väg till eller från jobbet och tar en annan väg än den du brukar, till exempel för att uträtta ett ärende, och då skulle vara med om en olycka så räknas det inte som en arbetsskada. När du reser </a:t>
            </a:r>
            <a:r>
              <a:rPr lang="sv-SE" i="1" dirty="0"/>
              <a:t>i tjänsten </a:t>
            </a:r>
            <a:r>
              <a:rPr lang="sv-SE" dirty="0"/>
              <a:t>så gäller inte den regeln. Oavsett vilken väg du tar när du färdas </a:t>
            </a:r>
            <a:r>
              <a:rPr lang="sv-SE" i="1" dirty="0"/>
              <a:t>mellan</a:t>
            </a:r>
            <a:r>
              <a:rPr lang="sv-SE" dirty="0"/>
              <a:t> </a:t>
            </a:r>
            <a:r>
              <a:rPr lang="sv-SE" i="1" dirty="0"/>
              <a:t>arbetsställen, </a:t>
            </a:r>
            <a:r>
              <a:rPr lang="sv-SE" dirty="0"/>
              <a:t>så räknas det som en arbetsskada.</a:t>
            </a:r>
          </a:p>
          <a:p>
            <a:endParaRPr lang="sv-SE" dirty="0"/>
          </a:p>
          <a:p>
            <a:pPr fontAlgn="base"/>
            <a:endParaRPr lang="sv-SE" dirty="0"/>
          </a:p>
          <a:p>
            <a:pPr fontAlgn="base"/>
            <a:r>
              <a:rPr lang="sv-SE" dirty="0"/>
              <a:t>Oavsett om det handlar om fysiska eller psykiska skador eller sjukdomar så </a:t>
            </a:r>
            <a:r>
              <a:rPr lang="sv-SE" i="1" dirty="0"/>
              <a:t>är</a:t>
            </a:r>
            <a:r>
              <a:rPr lang="sv-SE" dirty="0"/>
              <a:t> det viktigt att dessa rapporteras i Stella för att din chef ska kunna följa upp med eventuella åtgärder. Det blir också viktigt för att du ska kunna få ersättnin</a:t>
            </a:r>
            <a:r>
              <a:rPr lang="sv-SE" b="0" dirty="0"/>
              <a:t>g, eftersom:</a:t>
            </a:r>
          </a:p>
          <a:p>
            <a:pPr fontAlgn="base"/>
            <a:endParaRPr lang="sv-SE" sz="1200" kern="1200" dirty="0">
              <a:solidFill>
                <a:schemeClr val="tx1"/>
              </a:solidFill>
              <a:effectLst/>
              <a:latin typeface="+mn-lt"/>
              <a:ea typeface="+mn-ea"/>
              <a:cs typeface="+mn-cs"/>
            </a:endParaRPr>
          </a:p>
          <a:p>
            <a:pPr marL="171450" indent="-171450" fontAlgn="base">
              <a:buFont typeface="Arial" panose="020B0604020202020204" pitchFamily="34" charset="0"/>
              <a:buChar char="•"/>
            </a:pPr>
            <a:r>
              <a:rPr lang="sv-SE" sz="1200" kern="1200" dirty="0">
                <a:solidFill>
                  <a:schemeClr val="tx1"/>
                </a:solidFill>
                <a:effectLst/>
                <a:latin typeface="+mn-lt"/>
                <a:ea typeface="+mn-ea"/>
                <a:cs typeface="+mn-cs"/>
              </a:rPr>
              <a:t>När du rapporterat in en arbetsskada i Stella hamnar den som ett ärende hos din chef, och det är sedan din chefs ansvar att anmäla skadan till Försäkringskassan (enligt Socialförsäkringsbalken). </a:t>
            </a:r>
          </a:p>
          <a:p>
            <a:pPr marL="171450" indent="-171450" fontAlgn="base">
              <a:buFont typeface="Arial" panose="020B0604020202020204" pitchFamily="34" charset="0"/>
              <a:buChar char="•"/>
            </a:pPr>
            <a:r>
              <a:rPr lang="sv-SE" b="1" dirty="0"/>
              <a:t>Däremot måste du själv söka ersättning från </a:t>
            </a:r>
            <a:r>
              <a:rPr lang="sv-SE" b="1" dirty="0" err="1"/>
              <a:t>Afa</a:t>
            </a:r>
            <a:r>
              <a:rPr lang="sv-SE" b="1" dirty="0"/>
              <a:t> försäkring.</a:t>
            </a:r>
            <a:r>
              <a:rPr lang="sv-SE" dirty="0"/>
              <a:t> Huruvida denna blir beviljad eller inte och om du har rätt till ersättning, grundar sig på deras beslut. </a:t>
            </a:r>
          </a:p>
          <a:p>
            <a:pPr marL="171450" indent="-171450" fontAlgn="base">
              <a:buFont typeface="Arial" panose="020B0604020202020204" pitchFamily="34" charset="0"/>
              <a:buChar char="•"/>
            </a:pPr>
            <a:endParaRPr lang="sv-SE" dirty="0"/>
          </a:p>
          <a:p>
            <a:pPr marL="0" indent="0" fontAlgn="base">
              <a:buFont typeface="Arial" panose="020B0604020202020204" pitchFamily="34" charset="0"/>
              <a:buNone/>
            </a:pPr>
            <a:endParaRPr lang="sv-SE" dirty="0"/>
          </a:p>
        </p:txBody>
      </p:sp>
      <p:sp>
        <p:nvSpPr>
          <p:cNvPr id="4" name="Platshållare för bildnummer 3"/>
          <p:cNvSpPr>
            <a:spLocks noGrp="1"/>
          </p:cNvSpPr>
          <p:nvPr>
            <p:ph type="sldNum" sz="quarter" idx="5"/>
          </p:nvPr>
        </p:nvSpPr>
        <p:spPr/>
        <p:txBody>
          <a:bodyPr/>
          <a:lstStyle/>
          <a:p>
            <a:fld id="{7383E85A-D979-A147-889D-B48953FC0DD7}" type="slidenum">
              <a:rPr lang="sv-SE" smtClean="0"/>
              <a:t>4</a:t>
            </a:fld>
            <a:endParaRPr lang="sv-SE"/>
          </a:p>
        </p:txBody>
      </p:sp>
    </p:spTree>
    <p:extLst>
      <p:ext uri="{BB962C8B-B14F-4D97-AF65-F5344CB8AC3E}">
        <p14:creationId xmlns:p14="http://schemas.microsoft.com/office/powerpoint/2010/main" val="1463761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STÖDTEXT: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Ett tillbud å andra sidan kallas ibland för ett "Oj” eller en ”</a:t>
            </a:r>
            <a:r>
              <a:rPr lang="sv-SE" b="0" dirty="0" err="1"/>
              <a:t>nästanolycka</a:t>
            </a:r>
            <a:r>
              <a:rPr lang="sv-SE" b="0" dirty="0"/>
              <a:t>”. Det är alltså </a:t>
            </a:r>
            <a:r>
              <a:rPr lang="sv-SE" b="0" u="none" dirty="0"/>
              <a:t>bara</a:t>
            </a:r>
            <a:r>
              <a:rPr lang="sv-SE" b="0" dirty="0"/>
              <a:t> situationer i arbetet som </a:t>
            </a:r>
            <a:r>
              <a:rPr lang="sv-SE" b="1" i="0" dirty="0"/>
              <a:t>hade kunnat leda till faktisk skada, ohälsa eller sjukdom, </a:t>
            </a:r>
            <a:r>
              <a:rPr lang="sv-SE" b="0" i="0" dirty="0"/>
              <a:t>som ska rapporteras som tillbud.</a:t>
            </a:r>
            <a:endParaRPr lang="sv-SE" b="0" i="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Tillbud kan handla om både fysiska och psykiska risker i arbetet.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Ett exempel på ett </a:t>
            </a:r>
            <a:r>
              <a:rPr lang="sv-SE" b="1" dirty="0"/>
              <a:t>fysiskt</a:t>
            </a:r>
            <a:r>
              <a:rPr lang="sv-SE" b="0" dirty="0"/>
              <a:t> tillbud kan vara:</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b="0" dirty="0"/>
              <a:t>Du halkar, men undviker att skada dig.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b="0" dirty="0"/>
              <a:t>Ett föremål ramlar ner från en hylla, men träffar inte någon.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Psykiska</a:t>
            </a:r>
            <a:r>
              <a:rPr lang="sv-SE" b="0" dirty="0"/>
              <a:t> tillbud berör istället sådant som hamnar inom den organisatoriska och sociala arbetsmiljön. </a:t>
            </a:r>
            <a:r>
              <a:rPr lang="sv-SE" sz="1200" b="0" i="0" kern="1200" dirty="0">
                <a:solidFill>
                  <a:schemeClr val="tx1"/>
                </a:solidFill>
                <a:effectLst/>
                <a:latin typeface="+mn-lt"/>
                <a:ea typeface="+mn-ea"/>
                <a:cs typeface="+mn-cs"/>
              </a:rPr>
              <a:t>Denna del av arbetsmiljön handlar om faktorer som hot &amp; våld, konflikter, samvetsstress, mobbning och arbetsbelastning.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mn-lt"/>
                <a:ea typeface="+mn-ea"/>
                <a:cs typeface="+mn-cs"/>
              </a:rPr>
              <a:t>Exempel på tillbud av en sådan karaktär kan därmed vara:</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200" b="0" i="0" kern="1200" dirty="0">
                <a:solidFill>
                  <a:schemeClr val="tx1"/>
                </a:solidFill>
                <a:effectLst/>
                <a:latin typeface="+mn-lt"/>
                <a:ea typeface="+mn-ea"/>
                <a:cs typeface="+mn-cs"/>
              </a:rPr>
              <a:t>A</a:t>
            </a:r>
            <a:r>
              <a:rPr lang="sv-SE" b="0" dirty="0"/>
              <a:t>tt du </a:t>
            </a:r>
            <a:r>
              <a:rPr lang="sv-SE" b="0" u="sng" dirty="0"/>
              <a:t>kontinuerligt</a:t>
            </a:r>
            <a:r>
              <a:rPr lang="sv-SE" b="0" dirty="0"/>
              <a:t> inte kan ta ut din rast för att det är brist på personal.</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a:t>Eller att du känner oro eller stress på grund av hot eller konflikter på arbetsplatsen.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kern="1200" dirty="0">
              <a:solidFill>
                <a:schemeClr val="tx1"/>
              </a:solidFill>
              <a:effectLst/>
              <a:latin typeface="+mn-lt"/>
              <a:ea typeface="+mn-ea"/>
              <a:cs typeface="+mn-cs"/>
            </a:endParaRPr>
          </a:p>
          <a:p>
            <a:r>
              <a:rPr lang="sv-SE" b="0" dirty="0"/>
              <a:t>Sådana här händelser kan kännas mer diffusa och svårare att uppmärksamma, men de är minst lika viktiga att rapportera. Alla tillbud visar nämligen var det finns risker i arbetsmiljön. Om vi rapporterar dem i tid så kan vi öka chansen för att riskerna åtgärdas, </a:t>
            </a:r>
            <a:r>
              <a:rPr lang="sv-SE" b="0" i="1" dirty="0"/>
              <a:t>innan</a:t>
            </a:r>
            <a:r>
              <a:rPr lang="sv-SE" b="0" dirty="0"/>
              <a:t> någon faktiskt skadas eller blir sjuk på jobbet. Att rapportera tillbud blir alltså ett sätt att arbeta förebyggande, som ju är en viktig del av vårt gemensamma arbetsmiljöansvar.</a:t>
            </a:r>
          </a:p>
          <a:p>
            <a:endParaRPr lang="sv-SE" b="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1" i="0" dirty="0"/>
              <a:t>Något som kan vara bra att veta om tillbud är dock att:</a:t>
            </a:r>
            <a:br>
              <a:rPr lang="sv-SE" b="0" dirty="0"/>
            </a:br>
            <a:r>
              <a:rPr lang="sv-SE" b="0" dirty="0"/>
              <a:t>Om flera personer är med om samma tillbud, till exempel om ni är ett helt arbetslag som är inblandade, så ska endast en person rapportera tillbudet. Vid en sådan situation: prata ihop er och se till att någon tar ansvar för att rapportera in händelsen i Stella.</a:t>
            </a:r>
          </a:p>
          <a:p>
            <a:endParaRPr lang="sv-SE" b="0" dirty="0"/>
          </a:p>
          <a:p>
            <a:endParaRPr lang="sv-SE" b="0" dirty="0"/>
          </a:p>
        </p:txBody>
      </p:sp>
      <p:sp>
        <p:nvSpPr>
          <p:cNvPr id="4" name="Platshållare för bildnummer 3"/>
          <p:cNvSpPr>
            <a:spLocks noGrp="1"/>
          </p:cNvSpPr>
          <p:nvPr>
            <p:ph type="sldNum" sz="quarter" idx="5"/>
          </p:nvPr>
        </p:nvSpPr>
        <p:spPr/>
        <p:txBody>
          <a:bodyPr/>
          <a:lstStyle/>
          <a:p>
            <a:fld id="{7383E85A-D979-A147-889D-B48953FC0DD7}" type="slidenum">
              <a:rPr lang="sv-SE" smtClean="0"/>
              <a:t>5</a:t>
            </a:fld>
            <a:endParaRPr lang="sv-SE"/>
          </a:p>
        </p:txBody>
      </p:sp>
    </p:spTree>
    <p:extLst>
      <p:ext uri="{BB962C8B-B14F-4D97-AF65-F5344CB8AC3E}">
        <p14:creationId xmlns:p14="http://schemas.microsoft.com/office/powerpoint/2010/main" val="25317076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STÖDTEXT: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pPr marL="0" indent="0">
              <a:buFont typeface="Arial" panose="020B0604020202020204" pitchFamily="34" charset="0"/>
              <a:buNone/>
            </a:pPr>
            <a:r>
              <a:rPr lang="sv-SE" dirty="0"/>
              <a:t>Slutligen kan vi också prata om allvarliga händelser . </a:t>
            </a:r>
          </a:p>
          <a:p>
            <a:pPr marL="0" indent="0">
              <a:buFont typeface="Arial" panose="020B0604020202020204" pitchFamily="34" charset="0"/>
              <a:buNone/>
            </a:pPr>
            <a:endParaRPr lang="sv-SE" dirty="0"/>
          </a:p>
          <a:p>
            <a:pPr marL="0" indent="0">
              <a:buFont typeface="Arial" panose="020B0604020202020204" pitchFamily="34" charset="0"/>
              <a:buNone/>
            </a:pPr>
            <a:r>
              <a:rPr lang="sv-SE" dirty="0"/>
              <a:t>Det här kan handla om situationer där någon har råkat ut för en </a:t>
            </a:r>
            <a:r>
              <a:rPr lang="sv-SE" b="1" dirty="0"/>
              <a:t>svårare personskada</a:t>
            </a:r>
            <a:r>
              <a:rPr lang="sv-SE" dirty="0"/>
              <a:t>. Exempel på det kan vara:</a:t>
            </a:r>
            <a:br>
              <a:rPr lang="sv-SE" dirty="0"/>
            </a:br>
            <a:endParaRPr lang="sv-SE" dirty="0"/>
          </a:p>
          <a:p>
            <a:pPr marL="171450" indent="-171450">
              <a:buFont typeface="Arial" panose="020B0604020202020204" pitchFamily="34" charset="0"/>
              <a:buChar char="•"/>
            </a:pPr>
            <a:r>
              <a:rPr lang="sv-SE" sz="1200" b="0" i="0" kern="1200" dirty="0">
                <a:solidFill>
                  <a:schemeClr val="tx1"/>
                </a:solidFill>
                <a:effectLst/>
                <a:latin typeface="+mn-lt"/>
                <a:ea typeface="+mn-ea"/>
                <a:cs typeface="+mn-cs"/>
              </a:rPr>
              <a:t>förlust av en kroppsdel</a:t>
            </a:r>
          </a:p>
          <a:p>
            <a:pPr marL="171450" indent="-171450">
              <a:buFont typeface="Arial" panose="020B0604020202020204" pitchFamily="34" charset="0"/>
              <a:buChar char="•"/>
            </a:pPr>
            <a:r>
              <a:rPr lang="sv-SE" sz="1200" b="0" i="0" kern="1200" dirty="0">
                <a:solidFill>
                  <a:schemeClr val="tx1"/>
                </a:solidFill>
                <a:effectLst/>
                <a:latin typeface="+mn-lt"/>
                <a:ea typeface="+mn-ea"/>
                <a:cs typeface="+mn-cs"/>
              </a:rPr>
              <a:t>fraktur på ett ben i kroppen</a:t>
            </a:r>
          </a:p>
          <a:p>
            <a:pPr marL="171450" indent="-171450">
              <a:buFont typeface="Arial" panose="020B0604020202020204" pitchFamily="34" charset="0"/>
              <a:buChar char="•"/>
            </a:pPr>
            <a:r>
              <a:rPr lang="sv-SE" sz="1200" b="0" i="0" kern="1200" dirty="0">
                <a:solidFill>
                  <a:schemeClr val="tx1"/>
                </a:solidFill>
                <a:effectLst/>
                <a:latin typeface="+mn-lt"/>
                <a:ea typeface="+mn-ea"/>
                <a:cs typeface="+mn-cs"/>
              </a:rPr>
              <a:t>kraftig blödning</a:t>
            </a:r>
          </a:p>
          <a:p>
            <a:pPr marL="171450" indent="-171450">
              <a:buFont typeface="Arial" panose="020B0604020202020204" pitchFamily="34" charset="0"/>
              <a:buChar char="•"/>
            </a:pPr>
            <a:r>
              <a:rPr lang="sv-SE" sz="1200" b="0" i="0" kern="1200" dirty="0">
                <a:solidFill>
                  <a:schemeClr val="tx1"/>
                </a:solidFill>
                <a:effectLst/>
                <a:latin typeface="+mn-lt"/>
                <a:ea typeface="+mn-ea"/>
                <a:cs typeface="+mn-cs"/>
              </a:rPr>
              <a:t>skada på sinnesorgan, exempelvis syn eller hörsel</a:t>
            </a:r>
          </a:p>
          <a:p>
            <a:endParaRPr lang="sv-SE" dirty="0"/>
          </a:p>
          <a:p>
            <a:endParaRPr lang="sv-SE" b="1" dirty="0"/>
          </a:p>
          <a:p>
            <a:r>
              <a:rPr lang="sv-SE" dirty="0"/>
              <a:t>Det kan också handla om händelser där någon drabbats </a:t>
            </a:r>
            <a:r>
              <a:rPr lang="sv-SE" b="1" dirty="0"/>
              <a:t>psykiskt</a:t>
            </a:r>
            <a:r>
              <a:rPr lang="sv-SE" dirty="0"/>
              <a:t>, till exempel att någon hamnar i </a:t>
            </a:r>
            <a:r>
              <a:rPr lang="sv-SE" b="0" dirty="0"/>
              <a:t>chocktillstånd efter ett rån.  </a:t>
            </a:r>
          </a:p>
          <a:p>
            <a:endParaRPr lang="sv-SE" dirty="0"/>
          </a:p>
          <a:p>
            <a:r>
              <a:rPr lang="sv-SE" dirty="0"/>
              <a:t>Även </a:t>
            </a:r>
            <a:r>
              <a:rPr lang="sv-SE" b="1" dirty="0"/>
              <a:t>dödsfall</a:t>
            </a:r>
            <a:r>
              <a:rPr lang="sv-SE" dirty="0"/>
              <a:t>, eller händelser där </a:t>
            </a:r>
            <a:r>
              <a:rPr lang="sv-SE" b="1" dirty="0"/>
              <a:t>flera medarbetare drabbas samtidigt</a:t>
            </a:r>
            <a:r>
              <a:rPr lang="sv-SE" dirty="0"/>
              <a:t>, räknas som allvarliga händelser.</a:t>
            </a:r>
          </a:p>
          <a:p>
            <a:endParaRPr lang="sv-SE" dirty="0"/>
          </a:p>
          <a:p>
            <a:r>
              <a:rPr lang="sv-SE" b="1" dirty="0"/>
              <a:t>Allvarliga tillbud, </a:t>
            </a:r>
            <a:r>
              <a:rPr lang="sv-SE" dirty="0"/>
              <a:t>handlar i sin tur om händelser som </a:t>
            </a:r>
            <a:r>
              <a:rPr lang="sv-SE" i="1" dirty="0"/>
              <a:t>kunde</a:t>
            </a:r>
            <a:r>
              <a:rPr lang="sv-SE" dirty="0"/>
              <a:t> ha lett till allvarlig skada eller fara - men där ingen faktiskt skadades. Till exempel:</a:t>
            </a:r>
            <a:br>
              <a:rPr lang="sv-SE" dirty="0"/>
            </a:br>
            <a:r>
              <a:rPr lang="sv-SE" b="0" dirty="0"/>
              <a:t>- Det sker en explosion i en lokal, där ingen befann sig vid tillfället.</a:t>
            </a:r>
            <a:br>
              <a:rPr lang="sv-SE" b="0" dirty="0"/>
            </a:br>
            <a:r>
              <a:rPr lang="sv-SE" b="0" dirty="0"/>
              <a:t>- Eller att någon blir utsatt för svårare fall av mobbning eller trakasserier, men där man ännu inte utvecklat ohälsa.</a:t>
            </a:r>
          </a:p>
          <a:p>
            <a:endParaRPr lang="sv-SE" b="1" dirty="0"/>
          </a:p>
          <a:p>
            <a:endParaRPr lang="sv-SE" b="1" i="1" dirty="0"/>
          </a:p>
          <a:p>
            <a:r>
              <a:rPr lang="sv-SE" b="1" i="1" dirty="0"/>
              <a:t>Viktigt att tänka på är att:</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mn-lt"/>
                <a:ea typeface="+mn-ea"/>
                <a:cs typeface="+mn-cs"/>
              </a:rPr>
              <a:t>En allvarlig händelse ska hanteras skyndsamt. Delvis för att motverka att någon annan drabbas av samma sak men också för att sådana händelser enligt lag ska anmälas till Arbetsmiljöverket. Det är därför viktigt att du som medarbetare rapporterar in en sådan händelse så snabbt du kan i Stella för att skapa bra förutsättningar för den här processen.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i="0" kern="1200" dirty="0">
                <a:solidFill>
                  <a:schemeClr val="tx1"/>
                </a:solidFill>
                <a:effectLst/>
                <a:latin typeface="+mn-lt"/>
                <a:ea typeface="+mn-ea"/>
                <a:cs typeface="+mn-cs"/>
              </a:rPr>
              <a:t>Det är dock </a:t>
            </a:r>
            <a:r>
              <a:rPr lang="sv-SE" sz="1200" b="1" i="0" kern="1200" dirty="0">
                <a:solidFill>
                  <a:schemeClr val="tx1"/>
                </a:solidFill>
                <a:effectLst/>
                <a:latin typeface="+mn-lt"/>
                <a:ea typeface="+mn-ea"/>
                <a:cs typeface="+mn-cs"/>
              </a:rPr>
              <a:t>inte</a:t>
            </a:r>
            <a:r>
              <a:rPr lang="sv-SE" sz="1200" b="0" i="0" kern="1200" dirty="0">
                <a:solidFill>
                  <a:schemeClr val="tx1"/>
                </a:solidFill>
                <a:effectLst/>
                <a:latin typeface="+mn-lt"/>
                <a:ea typeface="+mn-ea"/>
                <a:cs typeface="+mn-cs"/>
              </a:rPr>
              <a:t> du som medarbetare som klassificerar händelsen som allvarlig i Stella. </a:t>
            </a:r>
            <a:r>
              <a:rPr lang="sv-SE" dirty="0"/>
              <a:t>Du rapporterar händelsen precis som vanligt vid en arbetsskada eller ett tillbud och det är sedan din chef som beslutar hur denna ska kategoriseras. Om den kategoriseras som allvarlig, enligt Arbetsmiljöverkets definition, så skickar a</a:t>
            </a:r>
            <a:r>
              <a:rPr lang="sv-SE" sz="1200" b="0" i="0" kern="1200" dirty="0">
                <a:solidFill>
                  <a:schemeClr val="tx1"/>
                </a:solidFill>
                <a:effectLst/>
                <a:latin typeface="+mn-lt"/>
                <a:ea typeface="+mn-ea"/>
                <a:cs typeface="+mn-cs"/>
              </a:rPr>
              <a:t>nsvarig chef händelsen vidare till Arbetsmiljöverket via Stella. </a:t>
            </a: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fld id="{7383E85A-D979-A147-889D-B48953FC0DD7}" type="slidenum">
              <a:rPr lang="sv-SE" smtClean="0"/>
              <a:t>6</a:t>
            </a:fld>
            <a:endParaRPr lang="sv-SE"/>
          </a:p>
        </p:txBody>
      </p:sp>
    </p:spTree>
    <p:extLst>
      <p:ext uri="{BB962C8B-B14F-4D97-AF65-F5344CB8AC3E}">
        <p14:creationId xmlns:p14="http://schemas.microsoft.com/office/powerpoint/2010/main" val="2176624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STÖDTEXT:</a:t>
            </a:r>
          </a:p>
          <a:p>
            <a:endParaRPr lang="sv-SE" dirty="0"/>
          </a:p>
          <a:p>
            <a:r>
              <a:rPr lang="sv-SE" dirty="0"/>
              <a:t>Nu när vi diskuterat vad som skiljer de olika händelserna åt så ska vi titta på en kort film som ger oss en inblick i hur detta faktiskt kan se ut i olika typer av verksamheter.</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Rubriken ”Hur kan det se ut hos oss?” ligger som en länk i </a:t>
            </a:r>
            <a:r>
              <a:rPr lang="sv-SE" b="1" dirty="0" err="1"/>
              <a:t>PowerPointen</a:t>
            </a:r>
            <a:r>
              <a:rPr lang="sv-SE" b="1" dirty="0"/>
              <a:t>. Tryck på den för att komma till filmen!</a:t>
            </a:r>
          </a:p>
          <a:p>
            <a:endParaRPr lang="sv-SE" dirty="0"/>
          </a:p>
        </p:txBody>
      </p:sp>
      <p:sp>
        <p:nvSpPr>
          <p:cNvPr id="4" name="Platshållare för bildnummer 3"/>
          <p:cNvSpPr>
            <a:spLocks noGrp="1"/>
          </p:cNvSpPr>
          <p:nvPr>
            <p:ph type="sldNum" sz="quarter" idx="5"/>
          </p:nvPr>
        </p:nvSpPr>
        <p:spPr/>
        <p:txBody>
          <a:bodyPr/>
          <a:lstStyle/>
          <a:p>
            <a:fld id="{7383E85A-D979-A147-889D-B48953FC0DD7}" type="slidenum">
              <a:rPr lang="sv-SE" smtClean="0"/>
              <a:t>7</a:t>
            </a:fld>
            <a:endParaRPr lang="sv-SE"/>
          </a:p>
        </p:txBody>
      </p:sp>
    </p:spTree>
    <p:extLst>
      <p:ext uri="{BB962C8B-B14F-4D97-AF65-F5344CB8AC3E}">
        <p14:creationId xmlns:p14="http://schemas.microsoft.com/office/powerpoint/2010/main" val="13444407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Reflektionsuppgift till filmen (10-15 min)</a:t>
            </a:r>
            <a:r>
              <a:rPr lang="sv-SE" dirty="0"/>
              <a:t>:</a:t>
            </a:r>
          </a:p>
          <a:p>
            <a:endParaRPr lang="sv-SE" dirty="0"/>
          </a:p>
          <a:p>
            <a:r>
              <a:rPr lang="sv-SE" dirty="0"/>
              <a:t>Dela upp medarbetarna i mindre grupper om </a:t>
            </a:r>
            <a:r>
              <a:rPr lang="sv-SE" b="1" dirty="0"/>
              <a:t>3–5 personer</a:t>
            </a:r>
            <a:r>
              <a:rPr lang="sv-SE" dirty="0"/>
              <a:t>. Tänk på gruppdynamiken så att det skapas grupper där alla ges möjlighet att bidra och dela med sig av sina erfarenheter. </a:t>
            </a:r>
          </a:p>
          <a:p>
            <a:endParaRPr lang="sv-SE" dirty="0"/>
          </a:p>
          <a:p>
            <a:r>
              <a:rPr lang="sv-SE" dirty="0"/>
              <a:t>För att skapa en bra diskussion med olika perspektiv kan det vara fördelaktigt att blanda personer från olika avdelningar, roller eller arbetslag. Detta kan ge möjlighet för att olika perspektiv blandas och leda till en mer nyanserad diskussion. Utgå från vad som funkar bäst i gruppen.</a:t>
            </a:r>
          </a:p>
          <a:p>
            <a:endParaRPr lang="sv-SE" dirty="0"/>
          </a:p>
          <a:p>
            <a:r>
              <a:rPr lang="sv-SE" dirty="0"/>
              <a:t>Ge varje grupp papper och penna så de kan anteckna förslag och tankar kring varje diskussionsfråga.</a:t>
            </a:r>
          </a:p>
          <a:p>
            <a:endParaRPr lang="sv-SE" dirty="0"/>
          </a:p>
          <a:p>
            <a:r>
              <a:rPr lang="sv-SE" dirty="0"/>
              <a:t>Avsluta med att återvända till storgrupp för att dela tankar och idéer tillsammans.</a:t>
            </a:r>
          </a:p>
          <a:p>
            <a:endParaRPr lang="sv-SE" dirty="0"/>
          </a:p>
        </p:txBody>
      </p:sp>
      <p:sp>
        <p:nvSpPr>
          <p:cNvPr id="4" name="Platshållare för bildnummer 3"/>
          <p:cNvSpPr>
            <a:spLocks noGrp="1"/>
          </p:cNvSpPr>
          <p:nvPr>
            <p:ph type="sldNum" sz="quarter" idx="5"/>
          </p:nvPr>
        </p:nvSpPr>
        <p:spPr/>
        <p:txBody>
          <a:bodyPr/>
          <a:lstStyle/>
          <a:p>
            <a:fld id="{7383E85A-D979-A147-889D-B48953FC0DD7}" type="slidenum">
              <a:rPr lang="sv-SE" smtClean="0"/>
              <a:t>8</a:t>
            </a:fld>
            <a:endParaRPr lang="sv-SE"/>
          </a:p>
        </p:txBody>
      </p:sp>
    </p:spTree>
    <p:extLst>
      <p:ext uri="{BB962C8B-B14F-4D97-AF65-F5344CB8AC3E}">
        <p14:creationId xmlns:p14="http://schemas.microsoft.com/office/powerpoint/2010/main" val="5704233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lvl="0"/>
            <a:r>
              <a:rPr lang="sv-SE" sz="1200" b="1" kern="1200" dirty="0" err="1">
                <a:solidFill>
                  <a:schemeClr val="tx1"/>
                </a:solidFill>
                <a:effectLst/>
                <a:latin typeface="+mn-lt"/>
                <a:ea typeface="+mn-ea"/>
                <a:cs typeface="+mn-cs"/>
              </a:rPr>
              <a:t>Slide</a:t>
            </a:r>
            <a:r>
              <a:rPr lang="sv-SE" sz="1200" b="1" kern="1200" dirty="0">
                <a:solidFill>
                  <a:schemeClr val="tx1"/>
                </a:solidFill>
                <a:effectLst/>
                <a:latin typeface="+mn-lt"/>
                <a:ea typeface="+mn-ea"/>
                <a:cs typeface="+mn-cs"/>
              </a:rPr>
              <a:t> för Bildning – går att dölja</a:t>
            </a:r>
          </a:p>
          <a:p>
            <a:pPr lvl="0"/>
            <a:endParaRPr lang="sv-SE" sz="1200" b="1" kern="1200" dirty="0">
              <a:solidFill>
                <a:schemeClr val="tx1"/>
              </a:solidFill>
              <a:effectLst/>
              <a:latin typeface="+mn-lt"/>
              <a:ea typeface="+mn-ea"/>
              <a:cs typeface="+mn-cs"/>
            </a:endParaRPr>
          </a:p>
          <a:p>
            <a:pPr lvl="0"/>
            <a:r>
              <a:rPr lang="sv-SE" sz="1200" b="1" kern="1200" dirty="0">
                <a:solidFill>
                  <a:schemeClr val="tx1"/>
                </a:solidFill>
                <a:effectLst/>
                <a:latin typeface="+mn-lt"/>
                <a:ea typeface="+mn-ea"/>
                <a:cs typeface="+mn-cs"/>
              </a:rPr>
              <a:t>(</a:t>
            </a:r>
            <a:r>
              <a:rPr lang="sv-SE" sz="1200" b="1" kern="1200" dirty="0" err="1">
                <a:solidFill>
                  <a:schemeClr val="tx1"/>
                </a:solidFill>
                <a:effectLst/>
                <a:latin typeface="+mn-lt"/>
                <a:ea typeface="+mn-ea"/>
                <a:cs typeface="+mn-cs"/>
              </a:rPr>
              <a:t>Prorenata</a:t>
            </a:r>
            <a:r>
              <a:rPr lang="sv-SE" sz="1200" b="1" kern="1200" dirty="0">
                <a:solidFill>
                  <a:schemeClr val="tx1"/>
                </a:solidFill>
                <a:effectLst/>
                <a:latin typeface="+mn-lt"/>
                <a:ea typeface="+mn-ea"/>
                <a:cs typeface="+mn-cs"/>
              </a:rPr>
              <a:t> ligger som länk i sliden – vid behov, gå in i systemet och gå igenom sådant som känns svårt/otydligt tillsammans)</a:t>
            </a:r>
          </a:p>
          <a:p>
            <a:pPr lvl="0"/>
            <a:endParaRPr lang="sv-SE" sz="1200" b="1" kern="1200" dirty="0">
              <a:solidFill>
                <a:schemeClr val="tx1"/>
              </a:solidFill>
              <a:effectLst/>
              <a:latin typeface="+mn-lt"/>
              <a:ea typeface="+mn-ea"/>
              <a:cs typeface="+mn-cs"/>
            </a:endParaRPr>
          </a:p>
          <a:p>
            <a:pPr lvl="0"/>
            <a:r>
              <a:rPr lang="sv-SE" sz="1200" b="1" kern="1200" dirty="0">
                <a:solidFill>
                  <a:schemeClr val="tx1"/>
                </a:solidFill>
                <a:effectLst/>
                <a:latin typeface="+mn-lt"/>
                <a:ea typeface="+mn-ea"/>
                <a:cs typeface="+mn-cs"/>
              </a:rPr>
              <a:t>STÖDTEXT:</a:t>
            </a:r>
          </a:p>
          <a:p>
            <a:pPr lvl="0"/>
            <a:endParaRPr lang="sv-SE" sz="1200" b="1" kern="1200" dirty="0">
              <a:solidFill>
                <a:schemeClr val="tx1"/>
              </a:solidFill>
              <a:effectLst/>
              <a:latin typeface="+mn-lt"/>
              <a:ea typeface="+mn-ea"/>
              <a:cs typeface="+mn-cs"/>
            </a:endParaRPr>
          </a:p>
          <a:p>
            <a:pPr lvl="0"/>
            <a:r>
              <a:rPr lang="sv-SE" sz="1200" b="0" kern="1200" dirty="0">
                <a:solidFill>
                  <a:schemeClr val="tx1"/>
                </a:solidFill>
                <a:effectLst/>
                <a:latin typeface="+mn-lt"/>
                <a:ea typeface="+mn-ea"/>
                <a:cs typeface="+mn-cs"/>
              </a:rPr>
              <a:t>Elever omfattas av arbetsmiljölagen endast under </a:t>
            </a:r>
            <a:r>
              <a:rPr lang="sv-SE" sz="1200" b="0" kern="1200" dirty="0" err="1">
                <a:solidFill>
                  <a:schemeClr val="tx1"/>
                </a:solidFill>
                <a:effectLst/>
                <a:latin typeface="+mn-lt"/>
                <a:ea typeface="+mn-ea"/>
                <a:cs typeface="+mn-cs"/>
              </a:rPr>
              <a:t>skoltid.</a:t>
            </a:r>
            <a:r>
              <a:rPr lang="sv-SE" sz="1200" b="0" kern="1200" dirty="0">
                <a:solidFill>
                  <a:schemeClr val="tx1"/>
                </a:solidFill>
                <a:effectLst/>
                <a:latin typeface="+mn-lt"/>
                <a:ea typeface="+mn-ea"/>
                <a:cs typeface="+mn-cs"/>
              </a:rPr>
              <a:t> I Motala kommun rapporterar vi även händelser inom förskolan och barn i fritidshem. I Motala kommun rapporteras samtliga händelser som berör barn och elever inom Bildningsförvaltningen via e-tjänst till </a:t>
            </a:r>
            <a:r>
              <a:rPr lang="sv-SE" sz="1200" b="0" kern="1200" dirty="0" err="1">
                <a:solidFill>
                  <a:schemeClr val="tx1"/>
                </a:solidFill>
                <a:effectLst/>
                <a:latin typeface="+mn-lt"/>
                <a:ea typeface="+mn-ea"/>
                <a:cs typeface="+mn-cs"/>
              </a:rPr>
              <a:t>Prorenata</a:t>
            </a:r>
            <a:r>
              <a:rPr lang="sv-SE" sz="1200" b="0" kern="1200" dirty="0">
                <a:solidFill>
                  <a:schemeClr val="tx1"/>
                </a:solidFill>
                <a:effectLst/>
                <a:latin typeface="+mn-lt"/>
                <a:ea typeface="+mn-ea"/>
                <a:cs typeface="+mn-cs"/>
              </a:rPr>
              <a:t>.</a:t>
            </a:r>
          </a:p>
          <a:p>
            <a:pPr lvl="0"/>
            <a:r>
              <a:rPr lang="sv-SE" sz="1200" b="0" kern="1200" dirty="0">
                <a:solidFill>
                  <a:schemeClr val="tx1"/>
                </a:solidFill>
                <a:effectLst/>
                <a:latin typeface="+mn-lt"/>
                <a:ea typeface="+mn-ea"/>
                <a:cs typeface="+mn-cs"/>
              </a:rPr>
              <a:t>Händelser som drabbar deltagare som tillhör Arbetsmarknad och integration rapporteras likt alla anställda i stödsystemet Stella</a:t>
            </a:r>
          </a:p>
          <a:p>
            <a:pPr lvl="0"/>
            <a:endParaRPr lang="sv-SE" sz="1200" b="0" kern="1200" dirty="0">
              <a:solidFill>
                <a:schemeClr val="tx1"/>
              </a:solidFill>
              <a:effectLst/>
              <a:latin typeface="+mn-lt"/>
              <a:ea typeface="+mn-ea"/>
              <a:cs typeface="+mn-cs"/>
            </a:endParaRPr>
          </a:p>
          <a:p>
            <a:pPr lvl="0"/>
            <a:r>
              <a:rPr lang="sv-SE" dirty="0"/>
              <a:t>Det är viktigt att komma ihåg att praktik också räknas som </a:t>
            </a:r>
            <a:r>
              <a:rPr lang="sv-SE" dirty="0" err="1"/>
              <a:t>skoltid.</a:t>
            </a:r>
            <a:r>
              <a:rPr lang="sv-SE" dirty="0"/>
              <a:t> Det här innebär att vi har ett arbetsmiljöansvar för eleverna även under denna period och därför ska händelser som sker på praktikplatsen också rapporteras i </a:t>
            </a:r>
            <a:r>
              <a:rPr lang="sv-SE" dirty="0" err="1"/>
              <a:t>Prorenata</a:t>
            </a:r>
            <a:r>
              <a:rPr lang="sv-SE" dirty="0"/>
              <a:t>.</a:t>
            </a:r>
          </a:p>
        </p:txBody>
      </p:sp>
      <p:sp>
        <p:nvSpPr>
          <p:cNvPr id="4" name="Platshållare för bildnummer 3"/>
          <p:cNvSpPr>
            <a:spLocks noGrp="1"/>
          </p:cNvSpPr>
          <p:nvPr>
            <p:ph type="sldNum" sz="quarter" idx="5"/>
          </p:nvPr>
        </p:nvSpPr>
        <p:spPr/>
        <p:txBody>
          <a:bodyPr/>
          <a:lstStyle/>
          <a:p>
            <a:fld id="{7383E85A-D979-A147-889D-B48953FC0DD7}" type="slidenum">
              <a:rPr lang="sv-SE" smtClean="0"/>
              <a:t>9</a:t>
            </a:fld>
            <a:endParaRPr lang="sv-SE"/>
          </a:p>
        </p:txBody>
      </p:sp>
    </p:spTree>
    <p:extLst>
      <p:ext uri="{BB962C8B-B14F-4D97-AF65-F5344CB8AC3E}">
        <p14:creationId xmlns:p14="http://schemas.microsoft.com/office/powerpoint/2010/main" val="19084949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kapitelsida">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42B809B8-8D0D-FC4E-A3ED-93C6004DD399}"/>
              </a:ext>
            </a:extLst>
          </p:cNvPr>
          <p:cNvSpPr/>
          <p:nvPr userDrawn="1"/>
        </p:nvSpPr>
        <p:spPr>
          <a:xfrm>
            <a:off x="108000" y="102393"/>
            <a:ext cx="8928000" cy="450327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pic>
        <p:nvPicPr>
          <p:cNvPr id="8" name="Bild 7">
            <a:extLst>
              <a:ext uri="{FF2B5EF4-FFF2-40B4-BE49-F238E27FC236}">
                <a16:creationId xmlns:a16="http://schemas.microsoft.com/office/drawing/2014/main" id="{E67CD122-A79F-C442-B6DD-04FED1D3022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220873" y="2352782"/>
            <a:ext cx="3816646" cy="2252881"/>
          </a:xfrm>
          <a:prstGeom prst="rect">
            <a:avLst/>
          </a:prstGeom>
        </p:spPr>
      </p:pic>
      <p:sp>
        <p:nvSpPr>
          <p:cNvPr id="9" name="Platshållare för text 10">
            <a:extLst>
              <a:ext uri="{FF2B5EF4-FFF2-40B4-BE49-F238E27FC236}">
                <a16:creationId xmlns:a16="http://schemas.microsoft.com/office/drawing/2014/main" id="{A4DEE449-9CBD-C548-BCE0-C82BA7512917}"/>
              </a:ext>
            </a:extLst>
          </p:cNvPr>
          <p:cNvSpPr>
            <a:spLocks noGrp="1" noChangeAspect="1"/>
          </p:cNvSpPr>
          <p:nvPr>
            <p:ph type="body" sz="quarter" idx="14" hasCustomPrompt="1"/>
          </p:nvPr>
        </p:nvSpPr>
        <p:spPr>
          <a:xfrm>
            <a:off x="107951" y="102394"/>
            <a:ext cx="5111403" cy="2469356"/>
          </a:xfrm>
          <a:noFill/>
        </p:spPr>
        <p:txBody>
          <a:bodyPr wrap="square" tIns="72000" bIns="0" anchor="b" anchorCtr="0">
            <a:no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
        <p:nvSpPr>
          <p:cNvPr id="10" name="Underrubrik 2">
            <a:extLst>
              <a:ext uri="{FF2B5EF4-FFF2-40B4-BE49-F238E27FC236}">
                <a16:creationId xmlns:a16="http://schemas.microsoft.com/office/drawing/2014/main" id="{AB7E3727-1CD1-E34B-B9DB-B70B785B5632}"/>
              </a:ext>
            </a:extLst>
          </p:cNvPr>
          <p:cNvSpPr>
            <a:spLocks noGrp="1" noChangeAspect="1"/>
          </p:cNvSpPr>
          <p:nvPr>
            <p:ph type="subTitle" idx="1"/>
          </p:nvPr>
        </p:nvSpPr>
        <p:spPr>
          <a:xfrm>
            <a:off x="107951" y="2571750"/>
            <a:ext cx="5111403" cy="2033913"/>
          </a:xfrm>
        </p:spPr>
        <p:txBody>
          <a:bodyPr tIns="144000">
            <a:noAutofit/>
          </a:bodyPr>
          <a:lstStyle>
            <a:lvl1pPr marL="0" indent="0" algn="l">
              <a:lnSpc>
                <a:spcPct val="100000"/>
              </a:lnSpc>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om du vill redigera mall för underrubrikformat</a:t>
            </a:r>
            <a:endParaRPr lang="sv-SE" dirty="0"/>
          </a:p>
        </p:txBody>
      </p:sp>
      <p:sp>
        <p:nvSpPr>
          <p:cNvPr id="12" name="Platshållare för bildnummer 11">
            <a:extLst>
              <a:ext uri="{FF2B5EF4-FFF2-40B4-BE49-F238E27FC236}">
                <a16:creationId xmlns:a16="http://schemas.microsoft.com/office/drawing/2014/main" id="{775F9B0C-A857-FD47-9E6A-6B189286224D}"/>
              </a:ext>
            </a:extLst>
          </p:cNvPr>
          <p:cNvSpPr>
            <a:spLocks noGrp="1"/>
          </p:cNvSpPr>
          <p:nvPr>
            <p:ph type="sldNum" sz="quarter" idx="15"/>
          </p:nvPr>
        </p:nvSpPr>
        <p:spPr/>
        <p:txBody>
          <a:bodyPr/>
          <a:lstStyle/>
          <a:p>
            <a:fld id="{DD7EE01C-7D4D-3049-8107-6C261A7D8CF8}" type="slidenum">
              <a:rPr lang="sv-SE" smtClean="0"/>
              <a:pPr/>
              <a:t>‹#›</a:t>
            </a:fld>
            <a:endParaRPr lang="sv-SE" dirty="0"/>
          </a:p>
        </p:txBody>
      </p:sp>
    </p:spTree>
    <p:extLst>
      <p:ext uri="{BB962C8B-B14F-4D97-AF65-F5344CB8AC3E}">
        <p14:creationId xmlns:p14="http://schemas.microsoft.com/office/powerpoint/2010/main" val="3750812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apitelsida rosa med bild">
    <p:spTree>
      <p:nvGrpSpPr>
        <p:cNvPr id="1" name=""/>
        <p:cNvGrpSpPr/>
        <p:nvPr/>
      </p:nvGrpSpPr>
      <p:grpSpPr>
        <a:xfrm>
          <a:off x="0" y="0"/>
          <a:ext cx="0" cy="0"/>
          <a:chOff x="0" y="0"/>
          <a:chExt cx="0" cy="0"/>
        </a:xfrm>
      </p:grpSpPr>
      <p:sp>
        <p:nvSpPr>
          <p:cNvPr id="15" name="Platshållare för bildnummer 14">
            <a:extLst>
              <a:ext uri="{FF2B5EF4-FFF2-40B4-BE49-F238E27FC236}">
                <a16:creationId xmlns:a16="http://schemas.microsoft.com/office/drawing/2014/main" id="{A9D65B80-04EF-C748-B874-9AFCC43522A4}"/>
              </a:ext>
            </a:extLst>
          </p:cNvPr>
          <p:cNvSpPr>
            <a:spLocks noGrp="1"/>
          </p:cNvSpPr>
          <p:nvPr>
            <p:ph type="sldNum" sz="quarter" idx="15"/>
          </p:nvPr>
        </p:nvSpPr>
        <p:spPr/>
        <p:txBody>
          <a:bodyPr/>
          <a:lstStyle/>
          <a:p>
            <a:fld id="{DD7EE01C-7D4D-3049-8107-6C261A7D8CF8}" type="slidenum">
              <a:rPr lang="sv-SE" smtClean="0"/>
              <a:pPr/>
              <a:t>‹#›</a:t>
            </a:fld>
            <a:endParaRPr lang="sv-SE" dirty="0"/>
          </a:p>
        </p:txBody>
      </p:sp>
      <p:sp>
        <p:nvSpPr>
          <p:cNvPr id="16" name="Platshållare för bild 8">
            <a:extLst>
              <a:ext uri="{FF2B5EF4-FFF2-40B4-BE49-F238E27FC236}">
                <a16:creationId xmlns:a16="http://schemas.microsoft.com/office/drawing/2014/main" id="{7BC007DE-653F-9B4F-ACC2-FCD813E0D78C}"/>
              </a:ext>
            </a:extLst>
          </p:cNvPr>
          <p:cNvSpPr>
            <a:spLocks noGrp="1"/>
          </p:cNvSpPr>
          <p:nvPr>
            <p:ph type="pic" sz="quarter" idx="13" hasCustomPrompt="1"/>
          </p:nvPr>
        </p:nvSpPr>
        <p:spPr>
          <a:xfrm>
            <a:off x="107951" y="96786"/>
            <a:ext cx="8927999" cy="4503270"/>
          </a:xfrm>
          <a:noFill/>
        </p:spPr>
        <p:txBody>
          <a:bodyPr lIns="0" tIns="2520000" rIns="0"/>
          <a:lstStyle>
            <a:lvl1pPr marL="0" indent="0" algn="ctr">
              <a:buNone/>
              <a:defRPr sz="1000">
                <a:solidFill>
                  <a:schemeClr val="tx2"/>
                </a:solidFill>
              </a:defRPr>
            </a:lvl1pPr>
          </a:lstStyle>
          <a:p>
            <a:r>
              <a:rPr lang="sv-SE" dirty="0"/>
              <a:t>Klicka på ikonen för att lägga till bild</a:t>
            </a:r>
          </a:p>
        </p:txBody>
      </p:sp>
      <p:sp>
        <p:nvSpPr>
          <p:cNvPr id="11" name="Platshållare för text 10">
            <a:extLst>
              <a:ext uri="{FF2B5EF4-FFF2-40B4-BE49-F238E27FC236}">
                <a16:creationId xmlns:a16="http://schemas.microsoft.com/office/drawing/2014/main" id="{69E319D8-9CF4-2240-902A-820B5406FFF1}"/>
              </a:ext>
            </a:extLst>
          </p:cNvPr>
          <p:cNvSpPr>
            <a:spLocks noGrp="1"/>
          </p:cNvSpPr>
          <p:nvPr>
            <p:ph type="body" sz="quarter" idx="14" hasCustomPrompt="1"/>
          </p:nvPr>
        </p:nvSpPr>
        <p:spPr>
          <a:xfrm>
            <a:off x="107951" y="2060274"/>
            <a:ext cx="1488925" cy="576293"/>
          </a:xfrm>
          <a:solidFill>
            <a:schemeClr val="accent5">
              <a:alpha val="90000"/>
            </a:schemeClr>
          </a:solidFill>
        </p:spPr>
        <p:txBody>
          <a:bodyPr wrap="none" tIns="72000" bIns="72000" anchor="ctr" anchorCtr="0">
            <a:sp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Tree>
    <p:extLst>
      <p:ext uri="{BB962C8B-B14F-4D97-AF65-F5344CB8AC3E}">
        <p14:creationId xmlns:p14="http://schemas.microsoft.com/office/powerpoint/2010/main" val="3324608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apitelsida mörkblå">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42B809B8-8D0D-FC4E-A3ED-93C6004DD399}"/>
              </a:ext>
            </a:extLst>
          </p:cNvPr>
          <p:cNvSpPr/>
          <p:nvPr userDrawn="1"/>
        </p:nvSpPr>
        <p:spPr>
          <a:xfrm>
            <a:off x="108000" y="102393"/>
            <a:ext cx="8928000" cy="450327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pic>
        <p:nvPicPr>
          <p:cNvPr id="8" name="Bild 7">
            <a:extLst>
              <a:ext uri="{FF2B5EF4-FFF2-40B4-BE49-F238E27FC236}">
                <a16:creationId xmlns:a16="http://schemas.microsoft.com/office/drawing/2014/main" id="{EE2A4141-BB01-A44B-A36A-DDCC017DE67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220873" y="2352782"/>
            <a:ext cx="3816646" cy="2252881"/>
          </a:xfrm>
          <a:prstGeom prst="rect">
            <a:avLst/>
          </a:prstGeom>
        </p:spPr>
      </p:pic>
      <p:sp>
        <p:nvSpPr>
          <p:cNvPr id="9" name="Platshållare för text 10">
            <a:extLst>
              <a:ext uri="{FF2B5EF4-FFF2-40B4-BE49-F238E27FC236}">
                <a16:creationId xmlns:a16="http://schemas.microsoft.com/office/drawing/2014/main" id="{1F60A8D8-C29B-BD4F-9703-46D4DF81620C}"/>
              </a:ext>
            </a:extLst>
          </p:cNvPr>
          <p:cNvSpPr>
            <a:spLocks noGrp="1" noChangeAspect="1"/>
          </p:cNvSpPr>
          <p:nvPr>
            <p:ph type="body" sz="quarter" idx="14" hasCustomPrompt="1"/>
          </p:nvPr>
        </p:nvSpPr>
        <p:spPr>
          <a:xfrm>
            <a:off x="107951" y="102394"/>
            <a:ext cx="5111403" cy="2469356"/>
          </a:xfrm>
          <a:noFill/>
        </p:spPr>
        <p:txBody>
          <a:bodyPr wrap="square" tIns="72000" bIns="0" anchor="b" anchorCtr="0">
            <a:no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
        <p:nvSpPr>
          <p:cNvPr id="10" name="Underrubrik 2">
            <a:extLst>
              <a:ext uri="{FF2B5EF4-FFF2-40B4-BE49-F238E27FC236}">
                <a16:creationId xmlns:a16="http://schemas.microsoft.com/office/drawing/2014/main" id="{1FDFAAE1-6E29-0148-ADFA-5051572A23FB}"/>
              </a:ext>
            </a:extLst>
          </p:cNvPr>
          <p:cNvSpPr>
            <a:spLocks noGrp="1" noChangeAspect="1"/>
          </p:cNvSpPr>
          <p:nvPr>
            <p:ph type="subTitle" idx="1"/>
          </p:nvPr>
        </p:nvSpPr>
        <p:spPr>
          <a:xfrm>
            <a:off x="107951" y="2571750"/>
            <a:ext cx="5111403" cy="2033913"/>
          </a:xfrm>
        </p:spPr>
        <p:txBody>
          <a:bodyPr tIns="144000">
            <a:noAutofit/>
          </a:bodyPr>
          <a:lstStyle>
            <a:lvl1pPr marL="0" indent="0" algn="l">
              <a:lnSpc>
                <a:spcPct val="100000"/>
              </a:lnSpc>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om du vill redigera mall för underrubrikformat</a:t>
            </a:r>
            <a:endParaRPr lang="sv-SE" dirty="0"/>
          </a:p>
        </p:txBody>
      </p:sp>
      <p:sp>
        <p:nvSpPr>
          <p:cNvPr id="2" name="Platshållare för bildnummer 1">
            <a:extLst>
              <a:ext uri="{FF2B5EF4-FFF2-40B4-BE49-F238E27FC236}">
                <a16:creationId xmlns:a16="http://schemas.microsoft.com/office/drawing/2014/main" id="{D08D41C6-9E97-8A4D-AF25-9D09C2924F6F}"/>
              </a:ext>
            </a:extLst>
          </p:cNvPr>
          <p:cNvSpPr>
            <a:spLocks noGrp="1"/>
          </p:cNvSpPr>
          <p:nvPr>
            <p:ph type="sldNum" sz="quarter" idx="15"/>
          </p:nvPr>
        </p:nvSpPr>
        <p:spPr/>
        <p:txBody>
          <a:bodyPr/>
          <a:lstStyle/>
          <a:p>
            <a:fld id="{DD7EE01C-7D4D-3049-8107-6C261A7D8CF8}" type="slidenum">
              <a:rPr lang="sv-SE" smtClean="0"/>
              <a:pPr/>
              <a:t>‹#›</a:t>
            </a:fld>
            <a:endParaRPr lang="sv-SE" dirty="0"/>
          </a:p>
        </p:txBody>
      </p:sp>
    </p:spTree>
    <p:extLst>
      <p:ext uri="{BB962C8B-B14F-4D97-AF65-F5344CB8AC3E}">
        <p14:creationId xmlns:p14="http://schemas.microsoft.com/office/powerpoint/2010/main" val="2173665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apitelsida mörkblå med bild">
    <p:spTree>
      <p:nvGrpSpPr>
        <p:cNvPr id="1" name=""/>
        <p:cNvGrpSpPr/>
        <p:nvPr/>
      </p:nvGrpSpPr>
      <p:grpSpPr>
        <a:xfrm>
          <a:off x="0" y="0"/>
          <a:ext cx="0" cy="0"/>
          <a:chOff x="0" y="0"/>
          <a:chExt cx="0" cy="0"/>
        </a:xfrm>
      </p:grpSpPr>
      <p:sp>
        <p:nvSpPr>
          <p:cNvPr id="15" name="Platshållare för bildnummer 14">
            <a:extLst>
              <a:ext uri="{FF2B5EF4-FFF2-40B4-BE49-F238E27FC236}">
                <a16:creationId xmlns:a16="http://schemas.microsoft.com/office/drawing/2014/main" id="{A9D65B80-04EF-C748-B874-9AFCC43522A4}"/>
              </a:ext>
            </a:extLst>
          </p:cNvPr>
          <p:cNvSpPr>
            <a:spLocks noGrp="1"/>
          </p:cNvSpPr>
          <p:nvPr>
            <p:ph type="sldNum" sz="quarter" idx="15"/>
          </p:nvPr>
        </p:nvSpPr>
        <p:spPr/>
        <p:txBody>
          <a:bodyPr/>
          <a:lstStyle/>
          <a:p>
            <a:fld id="{DD7EE01C-7D4D-3049-8107-6C261A7D8CF8}" type="slidenum">
              <a:rPr lang="sv-SE" smtClean="0"/>
              <a:pPr/>
              <a:t>‹#›</a:t>
            </a:fld>
            <a:endParaRPr lang="sv-SE" dirty="0"/>
          </a:p>
        </p:txBody>
      </p:sp>
      <p:sp>
        <p:nvSpPr>
          <p:cNvPr id="16" name="Platshållare för bild 8">
            <a:extLst>
              <a:ext uri="{FF2B5EF4-FFF2-40B4-BE49-F238E27FC236}">
                <a16:creationId xmlns:a16="http://schemas.microsoft.com/office/drawing/2014/main" id="{7BC007DE-653F-9B4F-ACC2-FCD813E0D78C}"/>
              </a:ext>
            </a:extLst>
          </p:cNvPr>
          <p:cNvSpPr>
            <a:spLocks noGrp="1"/>
          </p:cNvSpPr>
          <p:nvPr>
            <p:ph type="pic" sz="quarter" idx="13" hasCustomPrompt="1"/>
          </p:nvPr>
        </p:nvSpPr>
        <p:spPr>
          <a:xfrm>
            <a:off x="107951" y="96786"/>
            <a:ext cx="8927999" cy="4503270"/>
          </a:xfrm>
          <a:noFill/>
        </p:spPr>
        <p:txBody>
          <a:bodyPr lIns="0" tIns="2520000" rIns="0"/>
          <a:lstStyle>
            <a:lvl1pPr marL="0" indent="0" algn="ctr">
              <a:buNone/>
              <a:defRPr sz="1000">
                <a:solidFill>
                  <a:schemeClr val="tx2"/>
                </a:solidFill>
              </a:defRPr>
            </a:lvl1pPr>
          </a:lstStyle>
          <a:p>
            <a:r>
              <a:rPr lang="sv-SE" dirty="0"/>
              <a:t>Klicka på ikonen för att lägga till bild</a:t>
            </a:r>
          </a:p>
        </p:txBody>
      </p:sp>
      <p:sp>
        <p:nvSpPr>
          <p:cNvPr id="11" name="Platshållare för text 10">
            <a:extLst>
              <a:ext uri="{FF2B5EF4-FFF2-40B4-BE49-F238E27FC236}">
                <a16:creationId xmlns:a16="http://schemas.microsoft.com/office/drawing/2014/main" id="{69E319D8-9CF4-2240-902A-820B5406FFF1}"/>
              </a:ext>
            </a:extLst>
          </p:cNvPr>
          <p:cNvSpPr>
            <a:spLocks noGrp="1"/>
          </p:cNvSpPr>
          <p:nvPr>
            <p:ph type="body" sz="quarter" idx="14" hasCustomPrompt="1"/>
          </p:nvPr>
        </p:nvSpPr>
        <p:spPr>
          <a:xfrm>
            <a:off x="107951" y="2060274"/>
            <a:ext cx="1488925" cy="576293"/>
          </a:xfrm>
          <a:solidFill>
            <a:schemeClr val="accent6">
              <a:alpha val="90000"/>
            </a:schemeClr>
          </a:solidFill>
        </p:spPr>
        <p:txBody>
          <a:bodyPr wrap="none" tIns="72000" bIns="72000" anchor="ctr" anchorCtr="0">
            <a:sp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Tree>
    <p:extLst>
      <p:ext uri="{BB962C8B-B14F-4D97-AF65-F5344CB8AC3E}">
        <p14:creationId xmlns:p14="http://schemas.microsoft.com/office/powerpoint/2010/main" val="1966899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sida med bild">
    <p:spTree>
      <p:nvGrpSpPr>
        <p:cNvPr id="1" name=""/>
        <p:cNvGrpSpPr/>
        <p:nvPr/>
      </p:nvGrpSpPr>
      <p:grpSpPr>
        <a:xfrm>
          <a:off x="0" y="0"/>
          <a:ext cx="0" cy="0"/>
          <a:chOff x="0" y="0"/>
          <a:chExt cx="0" cy="0"/>
        </a:xfrm>
      </p:grpSpPr>
      <p:sp>
        <p:nvSpPr>
          <p:cNvPr id="13" name="Platshållare för bild 8">
            <a:extLst>
              <a:ext uri="{FF2B5EF4-FFF2-40B4-BE49-F238E27FC236}">
                <a16:creationId xmlns:a16="http://schemas.microsoft.com/office/drawing/2014/main" id="{5886DE3D-E97A-9547-B90E-ECD199C3D748}"/>
              </a:ext>
            </a:extLst>
          </p:cNvPr>
          <p:cNvSpPr>
            <a:spLocks noGrp="1"/>
          </p:cNvSpPr>
          <p:nvPr>
            <p:ph type="pic" sz="quarter" idx="13" hasCustomPrompt="1"/>
          </p:nvPr>
        </p:nvSpPr>
        <p:spPr>
          <a:xfrm>
            <a:off x="4572000" y="96786"/>
            <a:ext cx="4463950" cy="4503270"/>
          </a:xfrm>
          <a:noFill/>
        </p:spPr>
        <p:txBody>
          <a:bodyPr lIns="0" tIns="2520000" rIns="0"/>
          <a:lstStyle>
            <a:lvl1pPr marL="0" indent="0" algn="ctr">
              <a:buNone/>
              <a:defRPr sz="1000">
                <a:solidFill>
                  <a:schemeClr val="tx2"/>
                </a:solidFill>
              </a:defRPr>
            </a:lvl1pPr>
          </a:lstStyle>
          <a:p>
            <a:r>
              <a:rPr lang="sv-SE" dirty="0"/>
              <a:t>Klicka på ikonen för att lägga till bild</a:t>
            </a:r>
          </a:p>
        </p:txBody>
      </p:sp>
      <p:sp>
        <p:nvSpPr>
          <p:cNvPr id="15" name="Rubrik 1">
            <a:extLst>
              <a:ext uri="{FF2B5EF4-FFF2-40B4-BE49-F238E27FC236}">
                <a16:creationId xmlns:a16="http://schemas.microsoft.com/office/drawing/2014/main" id="{CECEBB14-48AF-8145-958D-4CC720C89EB4}"/>
              </a:ext>
            </a:extLst>
          </p:cNvPr>
          <p:cNvSpPr>
            <a:spLocks noGrp="1"/>
          </p:cNvSpPr>
          <p:nvPr>
            <p:ph type="title"/>
          </p:nvPr>
        </p:nvSpPr>
        <p:spPr>
          <a:xfrm>
            <a:off x="108000" y="96785"/>
            <a:ext cx="4460914" cy="955610"/>
          </a:xfrm>
        </p:spPr>
        <p:txBody>
          <a:bodyPr tIns="288000" anchor="b" anchorCtr="0">
            <a:noAutofit/>
          </a:bodyPr>
          <a:lstStyle>
            <a:lvl1pPr>
              <a:defRPr sz="2400"/>
            </a:lvl1pPr>
          </a:lstStyle>
          <a:p>
            <a:r>
              <a:rPr lang="sv-SE" dirty="0"/>
              <a:t>Klicka här för att ändra format</a:t>
            </a:r>
          </a:p>
        </p:txBody>
      </p:sp>
      <p:sp>
        <p:nvSpPr>
          <p:cNvPr id="3" name="Platshållare för bildnummer 2">
            <a:extLst>
              <a:ext uri="{FF2B5EF4-FFF2-40B4-BE49-F238E27FC236}">
                <a16:creationId xmlns:a16="http://schemas.microsoft.com/office/drawing/2014/main" id="{CFA8AB5F-8283-704B-8175-BDAD60322C0D}"/>
              </a:ext>
            </a:extLst>
          </p:cNvPr>
          <p:cNvSpPr>
            <a:spLocks noGrp="1"/>
          </p:cNvSpPr>
          <p:nvPr>
            <p:ph type="sldNum" sz="quarter" idx="14"/>
          </p:nvPr>
        </p:nvSpPr>
        <p:spPr/>
        <p:txBody>
          <a:bodyPr/>
          <a:lstStyle/>
          <a:p>
            <a:fld id="{DD7EE01C-7D4D-3049-8107-6C261A7D8CF8}" type="slidenum">
              <a:rPr lang="sv-SE" smtClean="0"/>
              <a:pPr/>
              <a:t>‹#›</a:t>
            </a:fld>
            <a:endParaRPr lang="sv-SE" dirty="0"/>
          </a:p>
        </p:txBody>
      </p:sp>
      <p:sp>
        <p:nvSpPr>
          <p:cNvPr id="18" name="Platshållare för text 17">
            <a:extLst>
              <a:ext uri="{FF2B5EF4-FFF2-40B4-BE49-F238E27FC236}">
                <a16:creationId xmlns:a16="http://schemas.microsoft.com/office/drawing/2014/main" id="{43296DDB-4997-C449-87B9-F2402EA2C091}"/>
              </a:ext>
            </a:extLst>
          </p:cNvPr>
          <p:cNvSpPr>
            <a:spLocks noGrp="1"/>
          </p:cNvSpPr>
          <p:nvPr>
            <p:ph type="body" sz="quarter" idx="15"/>
          </p:nvPr>
        </p:nvSpPr>
        <p:spPr>
          <a:xfrm>
            <a:off x="107950" y="1052395"/>
            <a:ext cx="4460914" cy="3548179"/>
          </a:xfrm>
        </p:spPr>
        <p:txBody>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2064478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sida utan bild">
    <p:spTree>
      <p:nvGrpSpPr>
        <p:cNvPr id="1" name=""/>
        <p:cNvGrpSpPr/>
        <p:nvPr/>
      </p:nvGrpSpPr>
      <p:grpSpPr>
        <a:xfrm>
          <a:off x="0" y="0"/>
          <a:ext cx="0" cy="0"/>
          <a:chOff x="0" y="0"/>
          <a:chExt cx="0" cy="0"/>
        </a:xfrm>
      </p:grpSpPr>
      <p:sp>
        <p:nvSpPr>
          <p:cNvPr id="12" name="Rubrik 1">
            <a:extLst>
              <a:ext uri="{FF2B5EF4-FFF2-40B4-BE49-F238E27FC236}">
                <a16:creationId xmlns:a16="http://schemas.microsoft.com/office/drawing/2014/main" id="{A3A2424E-5E75-5346-BDA2-84143190CE55}"/>
              </a:ext>
            </a:extLst>
          </p:cNvPr>
          <p:cNvSpPr>
            <a:spLocks noGrp="1"/>
          </p:cNvSpPr>
          <p:nvPr>
            <p:ph type="title"/>
          </p:nvPr>
        </p:nvSpPr>
        <p:spPr>
          <a:xfrm>
            <a:off x="107999" y="96785"/>
            <a:ext cx="8921875" cy="955610"/>
          </a:xfrm>
        </p:spPr>
        <p:txBody>
          <a:bodyPr tIns="288000" anchor="b" anchorCtr="0">
            <a:noAutofit/>
          </a:bodyPr>
          <a:lstStyle>
            <a:lvl1pPr>
              <a:defRPr sz="2400"/>
            </a:lvl1pPr>
          </a:lstStyle>
          <a:p>
            <a:r>
              <a:rPr lang="sv-SE" dirty="0"/>
              <a:t>Klicka här för att ändra format</a:t>
            </a:r>
          </a:p>
        </p:txBody>
      </p:sp>
      <p:sp>
        <p:nvSpPr>
          <p:cNvPr id="2" name="Platshållare för bildnummer 1">
            <a:extLst>
              <a:ext uri="{FF2B5EF4-FFF2-40B4-BE49-F238E27FC236}">
                <a16:creationId xmlns:a16="http://schemas.microsoft.com/office/drawing/2014/main" id="{E951F9E6-216A-284C-A962-DDB966D293F1}"/>
              </a:ext>
            </a:extLst>
          </p:cNvPr>
          <p:cNvSpPr>
            <a:spLocks noGrp="1"/>
          </p:cNvSpPr>
          <p:nvPr>
            <p:ph type="sldNum" sz="quarter" idx="14"/>
          </p:nvPr>
        </p:nvSpPr>
        <p:spPr/>
        <p:txBody>
          <a:bodyPr/>
          <a:lstStyle/>
          <a:p>
            <a:fld id="{DD7EE01C-7D4D-3049-8107-6C261A7D8CF8}" type="slidenum">
              <a:rPr lang="sv-SE" smtClean="0"/>
              <a:pPr/>
              <a:t>‹#›</a:t>
            </a:fld>
            <a:endParaRPr lang="sv-SE" dirty="0"/>
          </a:p>
        </p:txBody>
      </p:sp>
      <p:sp>
        <p:nvSpPr>
          <p:cNvPr id="14" name="Platshållare för text 17">
            <a:extLst>
              <a:ext uri="{FF2B5EF4-FFF2-40B4-BE49-F238E27FC236}">
                <a16:creationId xmlns:a16="http://schemas.microsoft.com/office/drawing/2014/main" id="{B0CF1C82-CE90-1C46-9340-19A6297A6191}"/>
              </a:ext>
            </a:extLst>
          </p:cNvPr>
          <p:cNvSpPr>
            <a:spLocks noGrp="1"/>
          </p:cNvSpPr>
          <p:nvPr>
            <p:ph type="body" sz="quarter" idx="15"/>
          </p:nvPr>
        </p:nvSpPr>
        <p:spPr>
          <a:xfrm>
            <a:off x="107950" y="1052395"/>
            <a:ext cx="4460914" cy="354817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5" name="Platshållare för text 17">
            <a:extLst>
              <a:ext uri="{FF2B5EF4-FFF2-40B4-BE49-F238E27FC236}">
                <a16:creationId xmlns:a16="http://schemas.microsoft.com/office/drawing/2014/main" id="{32969E9F-D701-B742-94D8-26D90D197838}"/>
              </a:ext>
            </a:extLst>
          </p:cNvPr>
          <p:cNvSpPr>
            <a:spLocks noGrp="1"/>
          </p:cNvSpPr>
          <p:nvPr>
            <p:ph type="body" sz="quarter" idx="16"/>
          </p:nvPr>
        </p:nvSpPr>
        <p:spPr>
          <a:xfrm>
            <a:off x="4568960" y="1052394"/>
            <a:ext cx="4460914" cy="354817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165448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sida vit med bild">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A16B8F66-D772-5A45-A194-BD06925027C2}"/>
              </a:ext>
            </a:extLst>
          </p:cNvPr>
          <p:cNvSpPr>
            <a:spLocks noGrp="1"/>
          </p:cNvSpPr>
          <p:nvPr>
            <p:ph type="sldNum" sz="quarter" idx="14"/>
          </p:nvPr>
        </p:nvSpPr>
        <p:spPr/>
        <p:txBody>
          <a:bodyPr/>
          <a:lstStyle/>
          <a:p>
            <a:fld id="{DD7EE01C-7D4D-3049-8107-6C261A7D8CF8}" type="slidenum">
              <a:rPr lang="sv-SE" smtClean="0"/>
              <a:pPr/>
              <a:t>‹#›</a:t>
            </a:fld>
            <a:endParaRPr lang="sv-SE" dirty="0"/>
          </a:p>
        </p:txBody>
      </p:sp>
      <p:sp>
        <p:nvSpPr>
          <p:cNvPr id="2" name="Rektangel 1">
            <a:extLst>
              <a:ext uri="{FF2B5EF4-FFF2-40B4-BE49-F238E27FC236}">
                <a16:creationId xmlns:a16="http://schemas.microsoft.com/office/drawing/2014/main" id="{22BE14B0-D77C-704E-A101-F16FEFAA6276}"/>
              </a:ext>
            </a:extLst>
          </p:cNvPr>
          <p:cNvSpPr/>
          <p:nvPr userDrawn="1"/>
        </p:nvSpPr>
        <p:spPr>
          <a:xfrm>
            <a:off x="0" y="0"/>
            <a:ext cx="9144000" cy="4628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cxnSp>
        <p:nvCxnSpPr>
          <p:cNvPr id="6" name="Rak 5">
            <a:extLst>
              <a:ext uri="{FF2B5EF4-FFF2-40B4-BE49-F238E27FC236}">
                <a16:creationId xmlns:a16="http://schemas.microsoft.com/office/drawing/2014/main" id="{0B744345-3D94-2248-90C5-11665C78EBD6}"/>
              </a:ext>
            </a:extLst>
          </p:cNvPr>
          <p:cNvCxnSpPr>
            <a:cxnSpLocks/>
          </p:cNvCxnSpPr>
          <p:nvPr userDrawn="1"/>
        </p:nvCxnSpPr>
        <p:spPr>
          <a:xfrm>
            <a:off x="108000" y="4605663"/>
            <a:ext cx="8928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9" name="Platshållare för bild 8">
            <a:extLst>
              <a:ext uri="{FF2B5EF4-FFF2-40B4-BE49-F238E27FC236}">
                <a16:creationId xmlns:a16="http://schemas.microsoft.com/office/drawing/2014/main" id="{5886DE3D-E97A-9547-B90E-ECD199C3D748}"/>
              </a:ext>
            </a:extLst>
          </p:cNvPr>
          <p:cNvSpPr>
            <a:spLocks noGrp="1"/>
          </p:cNvSpPr>
          <p:nvPr>
            <p:ph type="pic" sz="quarter" idx="13" hasCustomPrompt="1"/>
          </p:nvPr>
        </p:nvSpPr>
        <p:spPr>
          <a:xfrm>
            <a:off x="4572000" y="96786"/>
            <a:ext cx="4463950" cy="4503270"/>
          </a:xfrm>
          <a:noFill/>
        </p:spPr>
        <p:txBody>
          <a:bodyPr lIns="0" tIns="2520000" rIns="0"/>
          <a:lstStyle>
            <a:lvl1pPr marL="0" indent="0" algn="ctr">
              <a:buNone/>
              <a:defRPr sz="1000">
                <a:solidFill>
                  <a:schemeClr val="tx2"/>
                </a:solidFill>
              </a:defRPr>
            </a:lvl1pPr>
          </a:lstStyle>
          <a:p>
            <a:r>
              <a:rPr lang="sv-SE" dirty="0"/>
              <a:t>Klicka på ikonen för att lägga till bild</a:t>
            </a:r>
          </a:p>
        </p:txBody>
      </p:sp>
      <p:sp>
        <p:nvSpPr>
          <p:cNvPr id="10" name="Rubrik 1">
            <a:extLst>
              <a:ext uri="{FF2B5EF4-FFF2-40B4-BE49-F238E27FC236}">
                <a16:creationId xmlns:a16="http://schemas.microsoft.com/office/drawing/2014/main" id="{CECEBB14-48AF-8145-958D-4CC720C89EB4}"/>
              </a:ext>
            </a:extLst>
          </p:cNvPr>
          <p:cNvSpPr>
            <a:spLocks noGrp="1"/>
          </p:cNvSpPr>
          <p:nvPr>
            <p:ph type="title"/>
          </p:nvPr>
        </p:nvSpPr>
        <p:spPr>
          <a:xfrm>
            <a:off x="108000" y="96785"/>
            <a:ext cx="4460914" cy="955610"/>
          </a:xfrm>
        </p:spPr>
        <p:txBody>
          <a:bodyPr tIns="288000" anchor="b" anchorCtr="0">
            <a:noAutofit/>
          </a:bodyPr>
          <a:lstStyle>
            <a:lvl1pPr>
              <a:defRPr sz="2400"/>
            </a:lvl1pPr>
          </a:lstStyle>
          <a:p>
            <a:r>
              <a:rPr lang="sv-SE"/>
              <a:t>Klicka här för att ändra format</a:t>
            </a:r>
            <a:endParaRPr lang="sv-SE" dirty="0"/>
          </a:p>
        </p:txBody>
      </p:sp>
      <p:sp>
        <p:nvSpPr>
          <p:cNvPr id="11" name="Platshållare för text 17">
            <a:extLst>
              <a:ext uri="{FF2B5EF4-FFF2-40B4-BE49-F238E27FC236}">
                <a16:creationId xmlns:a16="http://schemas.microsoft.com/office/drawing/2014/main" id="{43296DDB-4997-C449-87B9-F2402EA2C091}"/>
              </a:ext>
            </a:extLst>
          </p:cNvPr>
          <p:cNvSpPr>
            <a:spLocks noGrp="1"/>
          </p:cNvSpPr>
          <p:nvPr>
            <p:ph type="body" sz="quarter" idx="15"/>
          </p:nvPr>
        </p:nvSpPr>
        <p:spPr>
          <a:xfrm>
            <a:off x="107950" y="1052395"/>
            <a:ext cx="4460914" cy="354817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412873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sida vit utan bild">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A16B8F66-D772-5A45-A194-BD06925027C2}"/>
              </a:ext>
            </a:extLst>
          </p:cNvPr>
          <p:cNvSpPr>
            <a:spLocks noGrp="1"/>
          </p:cNvSpPr>
          <p:nvPr>
            <p:ph type="sldNum" sz="quarter" idx="14"/>
          </p:nvPr>
        </p:nvSpPr>
        <p:spPr/>
        <p:txBody>
          <a:bodyPr/>
          <a:lstStyle/>
          <a:p>
            <a:fld id="{DD7EE01C-7D4D-3049-8107-6C261A7D8CF8}" type="slidenum">
              <a:rPr lang="sv-SE" smtClean="0"/>
              <a:pPr/>
              <a:t>‹#›</a:t>
            </a:fld>
            <a:endParaRPr lang="sv-SE" dirty="0"/>
          </a:p>
        </p:txBody>
      </p:sp>
      <p:sp>
        <p:nvSpPr>
          <p:cNvPr id="2" name="Rektangel 1">
            <a:extLst>
              <a:ext uri="{FF2B5EF4-FFF2-40B4-BE49-F238E27FC236}">
                <a16:creationId xmlns:a16="http://schemas.microsoft.com/office/drawing/2014/main" id="{22BE14B0-D77C-704E-A101-F16FEFAA6276}"/>
              </a:ext>
            </a:extLst>
          </p:cNvPr>
          <p:cNvSpPr/>
          <p:nvPr userDrawn="1"/>
        </p:nvSpPr>
        <p:spPr>
          <a:xfrm>
            <a:off x="0" y="0"/>
            <a:ext cx="9144000" cy="4628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cxnSp>
        <p:nvCxnSpPr>
          <p:cNvPr id="6" name="Rak 5">
            <a:extLst>
              <a:ext uri="{FF2B5EF4-FFF2-40B4-BE49-F238E27FC236}">
                <a16:creationId xmlns:a16="http://schemas.microsoft.com/office/drawing/2014/main" id="{0B744345-3D94-2248-90C5-11665C78EBD6}"/>
              </a:ext>
            </a:extLst>
          </p:cNvPr>
          <p:cNvCxnSpPr>
            <a:cxnSpLocks/>
          </p:cNvCxnSpPr>
          <p:nvPr userDrawn="1"/>
        </p:nvCxnSpPr>
        <p:spPr>
          <a:xfrm>
            <a:off x="108000" y="4605663"/>
            <a:ext cx="89280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5" name="Rubrik 1">
            <a:extLst>
              <a:ext uri="{FF2B5EF4-FFF2-40B4-BE49-F238E27FC236}">
                <a16:creationId xmlns:a16="http://schemas.microsoft.com/office/drawing/2014/main" id="{A3A2424E-5E75-5346-BDA2-84143190CE55}"/>
              </a:ext>
            </a:extLst>
          </p:cNvPr>
          <p:cNvSpPr>
            <a:spLocks noGrp="1"/>
          </p:cNvSpPr>
          <p:nvPr>
            <p:ph type="title"/>
          </p:nvPr>
        </p:nvSpPr>
        <p:spPr>
          <a:xfrm>
            <a:off x="107999" y="96785"/>
            <a:ext cx="8921875" cy="955610"/>
          </a:xfrm>
        </p:spPr>
        <p:txBody>
          <a:bodyPr tIns="288000" anchor="b" anchorCtr="0">
            <a:noAutofit/>
          </a:bodyPr>
          <a:lstStyle>
            <a:lvl1pPr>
              <a:defRPr sz="2400"/>
            </a:lvl1pPr>
          </a:lstStyle>
          <a:p>
            <a:r>
              <a:rPr lang="sv-SE"/>
              <a:t>Klicka här för att ändra format</a:t>
            </a:r>
            <a:endParaRPr lang="sv-SE" dirty="0"/>
          </a:p>
        </p:txBody>
      </p:sp>
      <p:sp>
        <p:nvSpPr>
          <p:cNvPr id="7" name="Platshållare för text 17">
            <a:extLst>
              <a:ext uri="{FF2B5EF4-FFF2-40B4-BE49-F238E27FC236}">
                <a16:creationId xmlns:a16="http://schemas.microsoft.com/office/drawing/2014/main" id="{B0CF1C82-CE90-1C46-9340-19A6297A6191}"/>
              </a:ext>
            </a:extLst>
          </p:cNvPr>
          <p:cNvSpPr>
            <a:spLocks noGrp="1"/>
          </p:cNvSpPr>
          <p:nvPr>
            <p:ph type="body" sz="quarter" idx="15"/>
          </p:nvPr>
        </p:nvSpPr>
        <p:spPr>
          <a:xfrm>
            <a:off x="107950" y="1052395"/>
            <a:ext cx="4460914" cy="354817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text 17">
            <a:extLst>
              <a:ext uri="{FF2B5EF4-FFF2-40B4-BE49-F238E27FC236}">
                <a16:creationId xmlns:a16="http://schemas.microsoft.com/office/drawing/2014/main" id="{32969E9F-D701-B742-94D8-26D90D197838}"/>
              </a:ext>
            </a:extLst>
          </p:cNvPr>
          <p:cNvSpPr>
            <a:spLocks noGrp="1"/>
          </p:cNvSpPr>
          <p:nvPr>
            <p:ph type="body" sz="quarter" idx="16"/>
          </p:nvPr>
        </p:nvSpPr>
        <p:spPr>
          <a:xfrm>
            <a:off x="4568960" y="1052394"/>
            <a:ext cx="4460914" cy="354817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301940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rt-/kapitelsida med bild">
    <p:spTree>
      <p:nvGrpSpPr>
        <p:cNvPr id="1" name=""/>
        <p:cNvGrpSpPr/>
        <p:nvPr/>
      </p:nvGrpSpPr>
      <p:grpSpPr>
        <a:xfrm>
          <a:off x="0" y="0"/>
          <a:ext cx="0" cy="0"/>
          <a:chOff x="0" y="0"/>
          <a:chExt cx="0" cy="0"/>
        </a:xfrm>
      </p:grpSpPr>
      <p:sp>
        <p:nvSpPr>
          <p:cNvPr id="15" name="Platshållare för bildnummer 14">
            <a:extLst>
              <a:ext uri="{FF2B5EF4-FFF2-40B4-BE49-F238E27FC236}">
                <a16:creationId xmlns:a16="http://schemas.microsoft.com/office/drawing/2014/main" id="{A9D65B80-04EF-C748-B874-9AFCC43522A4}"/>
              </a:ext>
            </a:extLst>
          </p:cNvPr>
          <p:cNvSpPr>
            <a:spLocks noGrp="1"/>
          </p:cNvSpPr>
          <p:nvPr>
            <p:ph type="sldNum" sz="quarter" idx="15"/>
          </p:nvPr>
        </p:nvSpPr>
        <p:spPr/>
        <p:txBody>
          <a:bodyPr/>
          <a:lstStyle/>
          <a:p>
            <a:fld id="{DD7EE01C-7D4D-3049-8107-6C261A7D8CF8}" type="slidenum">
              <a:rPr lang="sv-SE" smtClean="0"/>
              <a:pPr/>
              <a:t>‹#›</a:t>
            </a:fld>
            <a:endParaRPr lang="sv-SE" dirty="0"/>
          </a:p>
        </p:txBody>
      </p:sp>
      <p:sp>
        <p:nvSpPr>
          <p:cNvPr id="16" name="Platshållare för bild 8">
            <a:extLst>
              <a:ext uri="{FF2B5EF4-FFF2-40B4-BE49-F238E27FC236}">
                <a16:creationId xmlns:a16="http://schemas.microsoft.com/office/drawing/2014/main" id="{7BC007DE-653F-9B4F-ACC2-FCD813E0D78C}"/>
              </a:ext>
            </a:extLst>
          </p:cNvPr>
          <p:cNvSpPr>
            <a:spLocks noGrp="1"/>
          </p:cNvSpPr>
          <p:nvPr>
            <p:ph type="pic" sz="quarter" idx="13" hasCustomPrompt="1"/>
          </p:nvPr>
        </p:nvSpPr>
        <p:spPr>
          <a:xfrm>
            <a:off x="107951" y="96786"/>
            <a:ext cx="8927999" cy="4503270"/>
          </a:xfrm>
          <a:noFill/>
        </p:spPr>
        <p:txBody>
          <a:bodyPr lIns="0" tIns="2520000" rIns="0"/>
          <a:lstStyle>
            <a:lvl1pPr marL="0" indent="0" algn="ctr">
              <a:buNone/>
              <a:defRPr sz="1000">
                <a:solidFill>
                  <a:schemeClr val="tx2"/>
                </a:solidFill>
              </a:defRPr>
            </a:lvl1pPr>
          </a:lstStyle>
          <a:p>
            <a:r>
              <a:rPr lang="sv-SE" dirty="0"/>
              <a:t>Klicka på ikonen för att lägga till bild</a:t>
            </a:r>
          </a:p>
        </p:txBody>
      </p:sp>
      <p:sp>
        <p:nvSpPr>
          <p:cNvPr id="11" name="Platshållare för text 10">
            <a:extLst>
              <a:ext uri="{FF2B5EF4-FFF2-40B4-BE49-F238E27FC236}">
                <a16:creationId xmlns:a16="http://schemas.microsoft.com/office/drawing/2014/main" id="{69E319D8-9CF4-2240-902A-820B5406FFF1}"/>
              </a:ext>
            </a:extLst>
          </p:cNvPr>
          <p:cNvSpPr>
            <a:spLocks noGrp="1"/>
          </p:cNvSpPr>
          <p:nvPr>
            <p:ph type="body" sz="quarter" idx="14" hasCustomPrompt="1"/>
          </p:nvPr>
        </p:nvSpPr>
        <p:spPr>
          <a:xfrm>
            <a:off x="107951" y="2060274"/>
            <a:ext cx="1488925" cy="576293"/>
          </a:xfrm>
          <a:solidFill>
            <a:schemeClr val="accent1">
              <a:alpha val="90000"/>
            </a:schemeClr>
          </a:solidFill>
        </p:spPr>
        <p:txBody>
          <a:bodyPr wrap="none" tIns="72000" bIns="72000" anchor="ctr" anchorCtr="0">
            <a:sp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Tree>
    <p:extLst>
      <p:ext uri="{BB962C8B-B14F-4D97-AF65-F5344CB8AC3E}">
        <p14:creationId xmlns:p14="http://schemas.microsoft.com/office/powerpoint/2010/main" val="1075280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sida mörkgrön">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42B809B8-8D0D-FC4E-A3ED-93C6004DD399}"/>
              </a:ext>
            </a:extLst>
          </p:cNvPr>
          <p:cNvSpPr/>
          <p:nvPr userDrawn="1"/>
        </p:nvSpPr>
        <p:spPr>
          <a:xfrm>
            <a:off x="108000" y="102393"/>
            <a:ext cx="8928000" cy="45032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pic>
        <p:nvPicPr>
          <p:cNvPr id="8" name="Bild 7">
            <a:extLst>
              <a:ext uri="{FF2B5EF4-FFF2-40B4-BE49-F238E27FC236}">
                <a16:creationId xmlns:a16="http://schemas.microsoft.com/office/drawing/2014/main" id="{E67CD122-A79F-C442-B6DD-04FED1D3022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220873" y="2352782"/>
            <a:ext cx="3816646" cy="2252881"/>
          </a:xfrm>
          <a:prstGeom prst="rect">
            <a:avLst/>
          </a:prstGeom>
        </p:spPr>
      </p:pic>
      <p:sp>
        <p:nvSpPr>
          <p:cNvPr id="9" name="Platshållare för text 10">
            <a:extLst>
              <a:ext uri="{FF2B5EF4-FFF2-40B4-BE49-F238E27FC236}">
                <a16:creationId xmlns:a16="http://schemas.microsoft.com/office/drawing/2014/main" id="{A4DEE449-9CBD-C548-BCE0-C82BA7512917}"/>
              </a:ext>
            </a:extLst>
          </p:cNvPr>
          <p:cNvSpPr>
            <a:spLocks noGrp="1" noChangeAspect="1"/>
          </p:cNvSpPr>
          <p:nvPr>
            <p:ph type="body" sz="quarter" idx="14" hasCustomPrompt="1"/>
          </p:nvPr>
        </p:nvSpPr>
        <p:spPr>
          <a:xfrm>
            <a:off x="107951" y="102394"/>
            <a:ext cx="5111403" cy="2469356"/>
          </a:xfrm>
          <a:noFill/>
        </p:spPr>
        <p:txBody>
          <a:bodyPr wrap="square" tIns="72000" bIns="0" anchor="b" anchorCtr="0">
            <a:no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
        <p:nvSpPr>
          <p:cNvPr id="10" name="Underrubrik 2">
            <a:extLst>
              <a:ext uri="{FF2B5EF4-FFF2-40B4-BE49-F238E27FC236}">
                <a16:creationId xmlns:a16="http://schemas.microsoft.com/office/drawing/2014/main" id="{AB7E3727-1CD1-E34B-B9DB-B70B785B5632}"/>
              </a:ext>
            </a:extLst>
          </p:cNvPr>
          <p:cNvSpPr>
            <a:spLocks noGrp="1" noChangeAspect="1"/>
          </p:cNvSpPr>
          <p:nvPr>
            <p:ph type="subTitle" idx="1"/>
          </p:nvPr>
        </p:nvSpPr>
        <p:spPr>
          <a:xfrm>
            <a:off x="107951" y="2571750"/>
            <a:ext cx="5111403" cy="2033913"/>
          </a:xfrm>
        </p:spPr>
        <p:txBody>
          <a:bodyPr tIns="144000">
            <a:noAutofit/>
          </a:bodyPr>
          <a:lstStyle>
            <a:lvl1pPr marL="0" indent="0" algn="l">
              <a:lnSpc>
                <a:spcPct val="100000"/>
              </a:lnSpc>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om du vill redigera mall för underrubrikformat</a:t>
            </a:r>
            <a:endParaRPr lang="sv-SE" dirty="0"/>
          </a:p>
        </p:txBody>
      </p:sp>
      <p:sp>
        <p:nvSpPr>
          <p:cNvPr id="2" name="Platshållare för bildnummer 1">
            <a:extLst>
              <a:ext uri="{FF2B5EF4-FFF2-40B4-BE49-F238E27FC236}">
                <a16:creationId xmlns:a16="http://schemas.microsoft.com/office/drawing/2014/main" id="{96A80BCA-10E4-3D4F-981A-599BF66529B9}"/>
              </a:ext>
            </a:extLst>
          </p:cNvPr>
          <p:cNvSpPr>
            <a:spLocks noGrp="1"/>
          </p:cNvSpPr>
          <p:nvPr>
            <p:ph type="sldNum" sz="quarter" idx="15"/>
          </p:nvPr>
        </p:nvSpPr>
        <p:spPr/>
        <p:txBody>
          <a:bodyPr/>
          <a:lstStyle/>
          <a:p>
            <a:fld id="{DD7EE01C-7D4D-3049-8107-6C261A7D8CF8}" type="slidenum">
              <a:rPr lang="sv-SE" smtClean="0"/>
              <a:pPr/>
              <a:t>‹#›</a:t>
            </a:fld>
            <a:endParaRPr lang="sv-SE" dirty="0"/>
          </a:p>
        </p:txBody>
      </p:sp>
    </p:spTree>
    <p:extLst>
      <p:ext uri="{BB962C8B-B14F-4D97-AF65-F5344CB8AC3E}">
        <p14:creationId xmlns:p14="http://schemas.microsoft.com/office/powerpoint/2010/main" val="2773723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apitelsida mörkgrön med bild">
    <p:spTree>
      <p:nvGrpSpPr>
        <p:cNvPr id="1" name=""/>
        <p:cNvGrpSpPr/>
        <p:nvPr/>
      </p:nvGrpSpPr>
      <p:grpSpPr>
        <a:xfrm>
          <a:off x="0" y="0"/>
          <a:ext cx="0" cy="0"/>
          <a:chOff x="0" y="0"/>
          <a:chExt cx="0" cy="0"/>
        </a:xfrm>
      </p:grpSpPr>
      <p:sp>
        <p:nvSpPr>
          <p:cNvPr id="15" name="Platshållare för bildnummer 14">
            <a:extLst>
              <a:ext uri="{FF2B5EF4-FFF2-40B4-BE49-F238E27FC236}">
                <a16:creationId xmlns:a16="http://schemas.microsoft.com/office/drawing/2014/main" id="{A9D65B80-04EF-C748-B874-9AFCC43522A4}"/>
              </a:ext>
            </a:extLst>
          </p:cNvPr>
          <p:cNvSpPr>
            <a:spLocks noGrp="1"/>
          </p:cNvSpPr>
          <p:nvPr>
            <p:ph type="sldNum" sz="quarter" idx="15"/>
          </p:nvPr>
        </p:nvSpPr>
        <p:spPr/>
        <p:txBody>
          <a:bodyPr/>
          <a:lstStyle/>
          <a:p>
            <a:fld id="{DD7EE01C-7D4D-3049-8107-6C261A7D8CF8}" type="slidenum">
              <a:rPr lang="sv-SE" smtClean="0"/>
              <a:pPr/>
              <a:t>‹#›</a:t>
            </a:fld>
            <a:endParaRPr lang="sv-SE" dirty="0"/>
          </a:p>
        </p:txBody>
      </p:sp>
      <p:sp>
        <p:nvSpPr>
          <p:cNvPr id="16" name="Platshållare för bild 8">
            <a:extLst>
              <a:ext uri="{FF2B5EF4-FFF2-40B4-BE49-F238E27FC236}">
                <a16:creationId xmlns:a16="http://schemas.microsoft.com/office/drawing/2014/main" id="{7BC007DE-653F-9B4F-ACC2-FCD813E0D78C}"/>
              </a:ext>
            </a:extLst>
          </p:cNvPr>
          <p:cNvSpPr>
            <a:spLocks noGrp="1"/>
          </p:cNvSpPr>
          <p:nvPr>
            <p:ph type="pic" sz="quarter" idx="13" hasCustomPrompt="1"/>
          </p:nvPr>
        </p:nvSpPr>
        <p:spPr>
          <a:xfrm>
            <a:off x="107951" y="96786"/>
            <a:ext cx="8927999" cy="4503270"/>
          </a:xfrm>
          <a:noFill/>
        </p:spPr>
        <p:txBody>
          <a:bodyPr lIns="0" tIns="2520000" rIns="0"/>
          <a:lstStyle>
            <a:lvl1pPr marL="0" indent="0" algn="ctr">
              <a:buNone/>
              <a:defRPr sz="1000">
                <a:solidFill>
                  <a:schemeClr val="tx2"/>
                </a:solidFill>
              </a:defRPr>
            </a:lvl1pPr>
          </a:lstStyle>
          <a:p>
            <a:r>
              <a:rPr lang="sv-SE" dirty="0"/>
              <a:t>Klicka på ikonen för att lägga till bild</a:t>
            </a:r>
          </a:p>
        </p:txBody>
      </p:sp>
      <p:sp>
        <p:nvSpPr>
          <p:cNvPr id="11" name="Platshållare för text 10">
            <a:extLst>
              <a:ext uri="{FF2B5EF4-FFF2-40B4-BE49-F238E27FC236}">
                <a16:creationId xmlns:a16="http://schemas.microsoft.com/office/drawing/2014/main" id="{69E319D8-9CF4-2240-902A-820B5406FFF1}"/>
              </a:ext>
            </a:extLst>
          </p:cNvPr>
          <p:cNvSpPr>
            <a:spLocks noGrp="1"/>
          </p:cNvSpPr>
          <p:nvPr>
            <p:ph type="body" sz="quarter" idx="14" hasCustomPrompt="1"/>
          </p:nvPr>
        </p:nvSpPr>
        <p:spPr>
          <a:xfrm>
            <a:off x="107951" y="2060274"/>
            <a:ext cx="1488925" cy="576293"/>
          </a:xfrm>
          <a:solidFill>
            <a:schemeClr val="accent2">
              <a:alpha val="90000"/>
            </a:schemeClr>
          </a:solidFill>
        </p:spPr>
        <p:txBody>
          <a:bodyPr wrap="none" tIns="72000" bIns="72000" anchor="ctr" anchorCtr="0">
            <a:sp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Tree>
    <p:extLst>
      <p:ext uri="{BB962C8B-B14F-4D97-AF65-F5344CB8AC3E}">
        <p14:creationId xmlns:p14="http://schemas.microsoft.com/office/powerpoint/2010/main" val="1978175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apitelsida grön">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42B809B8-8D0D-FC4E-A3ED-93C6004DD399}"/>
              </a:ext>
            </a:extLst>
          </p:cNvPr>
          <p:cNvSpPr/>
          <p:nvPr userDrawn="1"/>
        </p:nvSpPr>
        <p:spPr>
          <a:xfrm>
            <a:off x="108000" y="102393"/>
            <a:ext cx="8928000" cy="450327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dirty="0"/>
          </a:p>
        </p:txBody>
      </p:sp>
      <p:pic>
        <p:nvPicPr>
          <p:cNvPr id="8" name="Bild 7">
            <a:extLst>
              <a:ext uri="{FF2B5EF4-FFF2-40B4-BE49-F238E27FC236}">
                <a16:creationId xmlns:a16="http://schemas.microsoft.com/office/drawing/2014/main" id="{71CF116D-D6FD-2341-8E95-7AF53214ED6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220873" y="2352782"/>
            <a:ext cx="3816646" cy="2252881"/>
          </a:xfrm>
          <a:prstGeom prst="rect">
            <a:avLst/>
          </a:prstGeom>
        </p:spPr>
      </p:pic>
      <p:sp>
        <p:nvSpPr>
          <p:cNvPr id="9" name="Platshållare för text 10">
            <a:extLst>
              <a:ext uri="{FF2B5EF4-FFF2-40B4-BE49-F238E27FC236}">
                <a16:creationId xmlns:a16="http://schemas.microsoft.com/office/drawing/2014/main" id="{2D96E855-D81C-FD4E-821D-8119E720C4F5}"/>
              </a:ext>
            </a:extLst>
          </p:cNvPr>
          <p:cNvSpPr>
            <a:spLocks noGrp="1" noChangeAspect="1"/>
          </p:cNvSpPr>
          <p:nvPr>
            <p:ph type="body" sz="quarter" idx="14" hasCustomPrompt="1"/>
          </p:nvPr>
        </p:nvSpPr>
        <p:spPr>
          <a:xfrm>
            <a:off x="107951" y="102394"/>
            <a:ext cx="5111403" cy="2469356"/>
          </a:xfrm>
          <a:noFill/>
        </p:spPr>
        <p:txBody>
          <a:bodyPr wrap="square" tIns="72000" bIns="0" anchor="b" anchorCtr="0">
            <a:no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
        <p:nvSpPr>
          <p:cNvPr id="10" name="Underrubrik 2">
            <a:extLst>
              <a:ext uri="{FF2B5EF4-FFF2-40B4-BE49-F238E27FC236}">
                <a16:creationId xmlns:a16="http://schemas.microsoft.com/office/drawing/2014/main" id="{86AFEE12-C57C-C849-9CA0-D161E46B71F6}"/>
              </a:ext>
            </a:extLst>
          </p:cNvPr>
          <p:cNvSpPr>
            <a:spLocks noGrp="1" noChangeAspect="1"/>
          </p:cNvSpPr>
          <p:nvPr>
            <p:ph type="subTitle" idx="1"/>
          </p:nvPr>
        </p:nvSpPr>
        <p:spPr>
          <a:xfrm>
            <a:off x="107951" y="2571750"/>
            <a:ext cx="5111403" cy="2033913"/>
          </a:xfrm>
        </p:spPr>
        <p:txBody>
          <a:bodyPr tIns="144000">
            <a:noAutofit/>
          </a:bodyPr>
          <a:lstStyle>
            <a:lvl1pPr marL="0" indent="0" algn="l">
              <a:lnSpc>
                <a:spcPct val="100000"/>
              </a:lnSpc>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om du vill redigera mall för underrubrikformat</a:t>
            </a:r>
            <a:endParaRPr lang="sv-SE" dirty="0"/>
          </a:p>
        </p:txBody>
      </p:sp>
      <p:sp>
        <p:nvSpPr>
          <p:cNvPr id="2" name="Platshållare för bildnummer 1">
            <a:extLst>
              <a:ext uri="{FF2B5EF4-FFF2-40B4-BE49-F238E27FC236}">
                <a16:creationId xmlns:a16="http://schemas.microsoft.com/office/drawing/2014/main" id="{17E29388-6420-C642-8680-B8F1A1BA77FA}"/>
              </a:ext>
            </a:extLst>
          </p:cNvPr>
          <p:cNvSpPr>
            <a:spLocks noGrp="1"/>
          </p:cNvSpPr>
          <p:nvPr>
            <p:ph type="sldNum" sz="quarter" idx="15"/>
          </p:nvPr>
        </p:nvSpPr>
        <p:spPr/>
        <p:txBody>
          <a:bodyPr/>
          <a:lstStyle/>
          <a:p>
            <a:fld id="{DD7EE01C-7D4D-3049-8107-6C261A7D8CF8}" type="slidenum">
              <a:rPr lang="sv-SE" smtClean="0"/>
              <a:pPr/>
              <a:t>‹#›</a:t>
            </a:fld>
            <a:endParaRPr lang="sv-SE" dirty="0"/>
          </a:p>
        </p:txBody>
      </p:sp>
    </p:spTree>
    <p:extLst>
      <p:ext uri="{BB962C8B-B14F-4D97-AF65-F5344CB8AC3E}">
        <p14:creationId xmlns:p14="http://schemas.microsoft.com/office/powerpoint/2010/main" val="3767476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apitelsida grön med bild">
    <p:spTree>
      <p:nvGrpSpPr>
        <p:cNvPr id="1" name=""/>
        <p:cNvGrpSpPr/>
        <p:nvPr/>
      </p:nvGrpSpPr>
      <p:grpSpPr>
        <a:xfrm>
          <a:off x="0" y="0"/>
          <a:ext cx="0" cy="0"/>
          <a:chOff x="0" y="0"/>
          <a:chExt cx="0" cy="0"/>
        </a:xfrm>
      </p:grpSpPr>
      <p:sp>
        <p:nvSpPr>
          <p:cNvPr id="15" name="Platshållare för bildnummer 14">
            <a:extLst>
              <a:ext uri="{FF2B5EF4-FFF2-40B4-BE49-F238E27FC236}">
                <a16:creationId xmlns:a16="http://schemas.microsoft.com/office/drawing/2014/main" id="{A9D65B80-04EF-C748-B874-9AFCC43522A4}"/>
              </a:ext>
            </a:extLst>
          </p:cNvPr>
          <p:cNvSpPr>
            <a:spLocks noGrp="1"/>
          </p:cNvSpPr>
          <p:nvPr>
            <p:ph type="sldNum" sz="quarter" idx="15"/>
          </p:nvPr>
        </p:nvSpPr>
        <p:spPr/>
        <p:txBody>
          <a:bodyPr/>
          <a:lstStyle/>
          <a:p>
            <a:fld id="{DD7EE01C-7D4D-3049-8107-6C261A7D8CF8}" type="slidenum">
              <a:rPr lang="sv-SE" smtClean="0"/>
              <a:pPr/>
              <a:t>‹#›</a:t>
            </a:fld>
            <a:endParaRPr lang="sv-SE" dirty="0"/>
          </a:p>
        </p:txBody>
      </p:sp>
      <p:sp>
        <p:nvSpPr>
          <p:cNvPr id="16" name="Platshållare för bild 8">
            <a:extLst>
              <a:ext uri="{FF2B5EF4-FFF2-40B4-BE49-F238E27FC236}">
                <a16:creationId xmlns:a16="http://schemas.microsoft.com/office/drawing/2014/main" id="{7BC007DE-653F-9B4F-ACC2-FCD813E0D78C}"/>
              </a:ext>
            </a:extLst>
          </p:cNvPr>
          <p:cNvSpPr>
            <a:spLocks noGrp="1"/>
          </p:cNvSpPr>
          <p:nvPr>
            <p:ph type="pic" sz="quarter" idx="13" hasCustomPrompt="1"/>
          </p:nvPr>
        </p:nvSpPr>
        <p:spPr>
          <a:xfrm>
            <a:off x="107951" y="96786"/>
            <a:ext cx="8927999" cy="4503270"/>
          </a:xfrm>
          <a:noFill/>
        </p:spPr>
        <p:txBody>
          <a:bodyPr lIns="0" tIns="2520000" rIns="0"/>
          <a:lstStyle>
            <a:lvl1pPr marL="0" indent="0" algn="ctr">
              <a:buNone/>
              <a:defRPr sz="1000">
                <a:solidFill>
                  <a:schemeClr val="tx2"/>
                </a:solidFill>
              </a:defRPr>
            </a:lvl1pPr>
          </a:lstStyle>
          <a:p>
            <a:r>
              <a:rPr lang="sv-SE" dirty="0"/>
              <a:t>Klicka på ikonen för att lägga till bild</a:t>
            </a:r>
          </a:p>
        </p:txBody>
      </p:sp>
      <p:sp>
        <p:nvSpPr>
          <p:cNvPr id="11" name="Platshållare för text 10">
            <a:extLst>
              <a:ext uri="{FF2B5EF4-FFF2-40B4-BE49-F238E27FC236}">
                <a16:creationId xmlns:a16="http://schemas.microsoft.com/office/drawing/2014/main" id="{69E319D8-9CF4-2240-902A-820B5406FFF1}"/>
              </a:ext>
            </a:extLst>
          </p:cNvPr>
          <p:cNvSpPr>
            <a:spLocks noGrp="1"/>
          </p:cNvSpPr>
          <p:nvPr>
            <p:ph type="body" sz="quarter" idx="14" hasCustomPrompt="1"/>
          </p:nvPr>
        </p:nvSpPr>
        <p:spPr>
          <a:xfrm>
            <a:off x="107951" y="2060274"/>
            <a:ext cx="1488925" cy="576293"/>
          </a:xfrm>
          <a:solidFill>
            <a:schemeClr val="accent3">
              <a:alpha val="90000"/>
            </a:schemeClr>
          </a:solidFill>
        </p:spPr>
        <p:txBody>
          <a:bodyPr wrap="none" tIns="72000" bIns="72000" anchor="ctr" anchorCtr="0">
            <a:sp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Tree>
    <p:extLst>
      <p:ext uri="{BB962C8B-B14F-4D97-AF65-F5344CB8AC3E}">
        <p14:creationId xmlns:p14="http://schemas.microsoft.com/office/powerpoint/2010/main" val="3482290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Kapitelsida orange">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42B809B8-8D0D-FC4E-A3ED-93C6004DD399}"/>
              </a:ext>
            </a:extLst>
          </p:cNvPr>
          <p:cNvSpPr/>
          <p:nvPr userDrawn="1"/>
        </p:nvSpPr>
        <p:spPr>
          <a:xfrm>
            <a:off x="108000" y="102393"/>
            <a:ext cx="8928000" cy="450327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dirty="0"/>
          </a:p>
        </p:txBody>
      </p:sp>
      <p:pic>
        <p:nvPicPr>
          <p:cNvPr id="8" name="Bild 7">
            <a:extLst>
              <a:ext uri="{FF2B5EF4-FFF2-40B4-BE49-F238E27FC236}">
                <a16:creationId xmlns:a16="http://schemas.microsoft.com/office/drawing/2014/main" id="{C98D89CE-7826-B14C-BF8A-238E7718304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220873" y="2352782"/>
            <a:ext cx="3816646" cy="2252881"/>
          </a:xfrm>
          <a:prstGeom prst="rect">
            <a:avLst/>
          </a:prstGeom>
        </p:spPr>
      </p:pic>
      <p:sp>
        <p:nvSpPr>
          <p:cNvPr id="9" name="Platshållare för text 10">
            <a:extLst>
              <a:ext uri="{FF2B5EF4-FFF2-40B4-BE49-F238E27FC236}">
                <a16:creationId xmlns:a16="http://schemas.microsoft.com/office/drawing/2014/main" id="{628151F3-50A2-D840-9B47-BD97EF66A4FB}"/>
              </a:ext>
            </a:extLst>
          </p:cNvPr>
          <p:cNvSpPr>
            <a:spLocks noGrp="1" noChangeAspect="1"/>
          </p:cNvSpPr>
          <p:nvPr>
            <p:ph type="body" sz="quarter" idx="14" hasCustomPrompt="1"/>
          </p:nvPr>
        </p:nvSpPr>
        <p:spPr>
          <a:xfrm>
            <a:off x="107951" y="102394"/>
            <a:ext cx="5111403" cy="2469356"/>
          </a:xfrm>
          <a:noFill/>
        </p:spPr>
        <p:txBody>
          <a:bodyPr wrap="square" tIns="72000" bIns="0" anchor="b" anchorCtr="0">
            <a:no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
        <p:nvSpPr>
          <p:cNvPr id="10" name="Underrubrik 2">
            <a:extLst>
              <a:ext uri="{FF2B5EF4-FFF2-40B4-BE49-F238E27FC236}">
                <a16:creationId xmlns:a16="http://schemas.microsoft.com/office/drawing/2014/main" id="{3EAB990B-538E-C844-A743-D37037929723}"/>
              </a:ext>
            </a:extLst>
          </p:cNvPr>
          <p:cNvSpPr>
            <a:spLocks noGrp="1" noChangeAspect="1"/>
          </p:cNvSpPr>
          <p:nvPr>
            <p:ph type="subTitle" idx="1"/>
          </p:nvPr>
        </p:nvSpPr>
        <p:spPr>
          <a:xfrm>
            <a:off x="107951" y="2571750"/>
            <a:ext cx="5111403" cy="2033913"/>
          </a:xfrm>
        </p:spPr>
        <p:txBody>
          <a:bodyPr tIns="144000">
            <a:noAutofit/>
          </a:bodyPr>
          <a:lstStyle>
            <a:lvl1pPr marL="0" indent="0" algn="l">
              <a:lnSpc>
                <a:spcPct val="100000"/>
              </a:lnSpc>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om du vill redigera mall för underrubrikformat</a:t>
            </a:r>
            <a:endParaRPr lang="sv-SE" dirty="0"/>
          </a:p>
        </p:txBody>
      </p:sp>
      <p:sp>
        <p:nvSpPr>
          <p:cNvPr id="2" name="Platshållare för bildnummer 1">
            <a:extLst>
              <a:ext uri="{FF2B5EF4-FFF2-40B4-BE49-F238E27FC236}">
                <a16:creationId xmlns:a16="http://schemas.microsoft.com/office/drawing/2014/main" id="{A057CA41-9427-5C48-BFDF-BE8DD6490185}"/>
              </a:ext>
            </a:extLst>
          </p:cNvPr>
          <p:cNvSpPr>
            <a:spLocks noGrp="1"/>
          </p:cNvSpPr>
          <p:nvPr>
            <p:ph type="sldNum" sz="quarter" idx="15"/>
          </p:nvPr>
        </p:nvSpPr>
        <p:spPr/>
        <p:txBody>
          <a:bodyPr/>
          <a:lstStyle/>
          <a:p>
            <a:fld id="{DD7EE01C-7D4D-3049-8107-6C261A7D8CF8}" type="slidenum">
              <a:rPr lang="sv-SE" smtClean="0"/>
              <a:pPr/>
              <a:t>‹#›</a:t>
            </a:fld>
            <a:endParaRPr lang="sv-SE" dirty="0"/>
          </a:p>
        </p:txBody>
      </p:sp>
    </p:spTree>
    <p:extLst>
      <p:ext uri="{BB962C8B-B14F-4D97-AF65-F5344CB8AC3E}">
        <p14:creationId xmlns:p14="http://schemas.microsoft.com/office/powerpoint/2010/main" val="4030794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apitelsida orange med bild">
    <p:spTree>
      <p:nvGrpSpPr>
        <p:cNvPr id="1" name=""/>
        <p:cNvGrpSpPr/>
        <p:nvPr/>
      </p:nvGrpSpPr>
      <p:grpSpPr>
        <a:xfrm>
          <a:off x="0" y="0"/>
          <a:ext cx="0" cy="0"/>
          <a:chOff x="0" y="0"/>
          <a:chExt cx="0" cy="0"/>
        </a:xfrm>
      </p:grpSpPr>
      <p:sp>
        <p:nvSpPr>
          <p:cNvPr id="15" name="Platshållare för bildnummer 14">
            <a:extLst>
              <a:ext uri="{FF2B5EF4-FFF2-40B4-BE49-F238E27FC236}">
                <a16:creationId xmlns:a16="http://schemas.microsoft.com/office/drawing/2014/main" id="{A9D65B80-04EF-C748-B874-9AFCC43522A4}"/>
              </a:ext>
            </a:extLst>
          </p:cNvPr>
          <p:cNvSpPr>
            <a:spLocks noGrp="1"/>
          </p:cNvSpPr>
          <p:nvPr>
            <p:ph type="sldNum" sz="quarter" idx="15"/>
          </p:nvPr>
        </p:nvSpPr>
        <p:spPr/>
        <p:txBody>
          <a:bodyPr/>
          <a:lstStyle/>
          <a:p>
            <a:fld id="{DD7EE01C-7D4D-3049-8107-6C261A7D8CF8}" type="slidenum">
              <a:rPr lang="sv-SE" smtClean="0"/>
              <a:pPr/>
              <a:t>‹#›</a:t>
            </a:fld>
            <a:endParaRPr lang="sv-SE" dirty="0"/>
          </a:p>
        </p:txBody>
      </p:sp>
      <p:sp>
        <p:nvSpPr>
          <p:cNvPr id="16" name="Platshållare för bild 8">
            <a:extLst>
              <a:ext uri="{FF2B5EF4-FFF2-40B4-BE49-F238E27FC236}">
                <a16:creationId xmlns:a16="http://schemas.microsoft.com/office/drawing/2014/main" id="{7BC007DE-653F-9B4F-ACC2-FCD813E0D78C}"/>
              </a:ext>
            </a:extLst>
          </p:cNvPr>
          <p:cNvSpPr>
            <a:spLocks noGrp="1"/>
          </p:cNvSpPr>
          <p:nvPr>
            <p:ph type="pic" sz="quarter" idx="13" hasCustomPrompt="1"/>
          </p:nvPr>
        </p:nvSpPr>
        <p:spPr>
          <a:xfrm>
            <a:off x="107951" y="96786"/>
            <a:ext cx="8927999" cy="4503270"/>
          </a:xfrm>
          <a:noFill/>
        </p:spPr>
        <p:txBody>
          <a:bodyPr lIns="0" tIns="2520000" rIns="0"/>
          <a:lstStyle>
            <a:lvl1pPr marL="0" indent="0" algn="ctr">
              <a:buNone/>
              <a:defRPr sz="1000">
                <a:solidFill>
                  <a:schemeClr val="tx2"/>
                </a:solidFill>
              </a:defRPr>
            </a:lvl1pPr>
          </a:lstStyle>
          <a:p>
            <a:r>
              <a:rPr lang="sv-SE" dirty="0"/>
              <a:t>Klicka på ikonen för att lägga till bild</a:t>
            </a:r>
          </a:p>
        </p:txBody>
      </p:sp>
      <p:sp>
        <p:nvSpPr>
          <p:cNvPr id="11" name="Platshållare för text 10">
            <a:extLst>
              <a:ext uri="{FF2B5EF4-FFF2-40B4-BE49-F238E27FC236}">
                <a16:creationId xmlns:a16="http://schemas.microsoft.com/office/drawing/2014/main" id="{69E319D8-9CF4-2240-902A-820B5406FFF1}"/>
              </a:ext>
            </a:extLst>
          </p:cNvPr>
          <p:cNvSpPr>
            <a:spLocks noGrp="1"/>
          </p:cNvSpPr>
          <p:nvPr>
            <p:ph type="body" sz="quarter" idx="14" hasCustomPrompt="1"/>
          </p:nvPr>
        </p:nvSpPr>
        <p:spPr>
          <a:xfrm>
            <a:off x="107951" y="2060274"/>
            <a:ext cx="1488925" cy="576293"/>
          </a:xfrm>
          <a:solidFill>
            <a:schemeClr val="accent4">
              <a:alpha val="90000"/>
            </a:schemeClr>
          </a:solidFill>
        </p:spPr>
        <p:txBody>
          <a:bodyPr wrap="none" tIns="72000" bIns="72000" anchor="ctr" anchorCtr="0">
            <a:sp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Tree>
    <p:extLst>
      <p:ext uri="{BB962C8B-B14F-4D97-AF65-F5344CB8AC3E}">
        <p14:creationId xmlns:p14="http://schemas.microsoft.com/office/powerpoint/2010/main" val="3105553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apitelsida rosa">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42B809B8-8D0D-FC4E-A3ED-93C6004DD399}"/>
              </a:ext>
            </a:extLst>
          </p:cNvPr>
          <p:cNvSpPr/>
          <p:nvPr userDrawn="1"/>
        </p:nvSpPr>
        <p:spPr>
          <a:xfrm>
            <a:off x="108000" y="102393"/>
            <a:ext cx="8928000" cy="450327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pic>
        <p:nvPicPr>
          <p:cNvPr id="8" name="Bild 7">
            <a:extLst>
              <a:ext uri="{FF2B5EF4-FFF2-40B4-BE49-F238E27FC236}">
                <a16:creationId xmlns:a16="http://schemas.microsoft.com/office/drawing/2014/main" id="{61A0DCB3-20C5-6047-A3E7-B5C87AEA3F2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220873" y="2352782"/>
            <a:ext cx="3816646" cy="2252881"/>
          </a:xfrm>
          <a:prstGeom prst="rect">
            <a:avLst/>
          </a:prstGeom>
        </p:spPr>
      </p:pic>
      <p:sp>
        <p:nvSpPr>
          <p:cNvPr id="9" name="Platshållare för text 10">
            <a:extLst>
              <a:ext uri="{FF2B5EF4-FFF2-40B4-BE49-F238E27FC236}">
                <a16:creationId xmlns:a16="http://schemas.microsoft.com/office/drawing/2014/main" id="{B7FCFCCF-0D4D-5D4A-81BC-E5E6A080EF0D}"/>
              </a:ext>
            </a:extLst>
          </p:cNvPr>
          <p:cNvSpPr>
            <a:spLocks noGrp="1" noChangeAspect="1"/>
          </p:cNvSpPr>
          <p:nvPr>
            <p:ph type="body" sz="quarter" idx="14" hasCustomPrompt="1"/>
          </p:nvPr>
        </p:nvSpPr>
        <p:spPr>
          <a:xfrm>
            <a:off x="107951" y="102394"/>
            <a:ext cx="5111403" cy="2469356"/>
          </a:xfrm>
          <a:noFill/>
        </p:spPr>
        <p:txBody>
          <a:bodyPr wrap="square" tIns="72000" bIns="0" anchor="b" anchorCtr="0">
            <a:noAutofit/>
          </a:bodyPr>
          <a:lstStyle>
            <a:lvl1pPr marL="0" indent="0">
              <a:lnSpc>
                <a:spcPct val="100000"/>
              </a:lnSpc>
              <a:buNone/>
              <a:defRPr sz="2800" b="0" i="0">
                <a:solidFill>
                  <a:schemeClr val="bg1"/>
                </a:solidFill>
                <a:latin typeface="Barlow Semi Condensed SemiBold" pitchFamily="2" charset="77"/>
              </a:defRPr>
            </a:lvl1pPr>
          </a:lstStyle>
          <a:p>
            <a:pPr lvl="0"/>
            <a:r>
              <a:rPr lang="sv-SE" dirty="0"/>
              <a:t>Rubrik</a:t>
            </a:r>
          </a:p>
        </p:txBody>
      </p:sp>
      <p:sp>
        <p:nvSpPr>
          <p:cNvPr id="10" name="Underrubrik 2">
            <a:extLst>
              <a:ext uri="{FF2B5EF4-FFF2-40B4-BE49-F238E27FC236}">
                <a16:creationId xmlns:a16="http://schemas.microsoft.com/office/drawing/2014/main" id="{D5679DD8-BB91-7F47-81E3-C0D1EE57AD1F}"/>
              </a:ext>
            </a:extLst>
          </p:cNvPr>
          <p:cNvSpPr>
            <a:spLocks noGrp="1" noChangeAspect="1"/>
          </p:cNvSpPr>
          <p:nvPr>
            <p:ph type="subTitle" idx="1"/>
          </p:nvPr>
        </p:nvSpPr>
        <p:spPr>
          <a:xfrm>
            <a:off x="107951" y="2571750"/>
            <a:ext cx="5111403" cy="2033913"/>
          </a:xfrm>
        </p:spPr>
        <p:txBody>
          <a:bodyPr tIns="144000">
            <a:noAutofit/>
          </a:bodyPr>
          <a:lstStyle>
            <a:lvl1pPr marL="0" indent="0" algn="l">
              <a:lnSpc>
                <a:spcPct val="100000"/>
              </a:lnSpc>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a:t>Klicka om du vill redigera mall för underrubrikformat</a:t>
            </a:r>
            <a:endParaRPr lang="sv-SE" dirty="0"/>
          </a:p>
        </p:txBody>
      </p:sp>
      <p:sp>
        <p:nvSpPr>
          <p:cNvPr id="2" name="Platshållare för bildnummer 1">
            <a:extLst>
              <a:ext uri="{FF2B5EF4-FFF2-40B4-BE49-F238E27FC236}">
                <a16:creationId xmlns:a16="http://schemas.microsoft.com/office/drawing/2014/main" id="{F1AA71C8-1FE0-7047-8EA9-63602B03A755}"/>
              </a:ext>
            </a:extLst>
          </p:cNvPr>
          <p:cNvSpPr>
            <a:spLocks noGrp="1"/>
          </p:cNvSpPr>
          <p:nvPr>
            <p:ph type="sldNum" sz="quarter" idx="15"/>
          </p:nvPr>
        </p:nvSpPr>
        <p:spPr/>
        <p:txBody>
          <a:bodyPr/>
          <a:lstStyle/>
          <a:p>
            <a:fld id="{DD7EE01C-7D4D-3049-8107-6C261A7D8CF8}" type="slidenum">
              <a:rPr lang="sv-SE" smtClean="0"/>
              <a:pPr/>
              <a:t>‹#›</a:t>
            </a:fld>
            <a:endParaRPr lang="sv-SE" dirty="0"/>
          </a:p>
        </p:txBody>
      </p:sp>
    </p:spTree>
    <p:extLst>
      <p:ext uri="{BB962C8B-B14F-4D97-AF65-F5344CB8AC3E}">
        <p14:creationId xmlns:p14="http://schemas.microsoft.com/office/powerpoint/2010/main" val="2732412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image" Target="../media/image4.sv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7105C11B-CC1E-3849-9B7A-37EA9405FFA8}"/>
              </a:ext>
            </a:extLst>
          </p:cNvPr>
          <p:cNvSpPr/>
          <p:nvPr userDrawn="1"/>
        </p:nvSpPr>
        <p:spPr>
          <a:xfrm>
            <a:off x="108000" y="102393"/>
            <a:ext cx="8928000" cy="4503270"/>
          </a:xfrm>
          <a:prstGeom prst="rect">
            <a:avLst/>
          </a:pr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sp>
        <p:nvSpPr>
          <p:cNvPr id="2" name="Platshållare för rubrik 1">
            <a:extLst>
              <a:ext uri="{FF2B5EF4-FFF2-40B4-BE49-F238E27FC236}">
                <a16:creationId xmlns:a16="http://schemas.microsoft.com/office/drawing/2014/main" id="{3CC9E82B-5733-9048-BE26-E951DA9D00F7}"/>
              </a:ext>
            </a:extLst>
          </p:cNvPr>
          <p:cNvSpPr>
            <a:spLocks noGrp="1"/>
          </p:cNvSpPr>
          <p:nvPr>
            <p:ph type="title"/>
          </p:nvPr>
        </p:nvSpPr>
        <p:spPr>
          <a:xfrm>
            <a:off x="107999" y="102393"/>
            <a:ext cx="8927999" cy="900000"/>
          </a:xfrm>
          <a:prstGeom prst="rect">
            <a:avLst/>
          </a:prstGeom>
        </p:spPr>
        <p:txBody>
          <a:bodyPr vert="horz" lIns="288000" tIns="0" rIns="288000" bIns="0" rtlCol="0" anchor="b" anchorCtr="0">
            <a:norm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5394C773-AEA7-7546-9D46-9CF883B784B0}"/>
              </a:ext>
            </a:extLst>
          </p:cNvPr>
          <p:cNvSpPr>
            <a:spLocks noGrp="1"/>
          </p:cNvSpPr>
          <p:nvPr>
            <p:ph type="body" idx="1"/>
          </p:nvPr>
        </p:nvSpPr>
        <p:spPr>
          <a:xfrm>
            <a:off x="107997" y="1002393"/>
            <a:ext cx="8927998" cy="3603270"/>
          </a:xfrm>
          <a:prstGeom prst="rect">
            <a:avLst/>
          </a:prstGeom>
        </p:spPr>
        <p:txBody>
          <a:bodyPr vert="horz" lIns="288000" tIns="144000" rIns="28800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bildnummer 5">
            <a:extLst>
              <a:ext uri="{FF2B5EF4-FFF2-40B4-BE49-F238E27FC236}">
                <a16:creationId xmlns:a16="http://schemas.microsoft.com/office/drawing/2014/main" id="{FE8C26DD-2866-334B-AD6A-61665D77E0BB}"/>
              </a:ext>
            </a:extLst>
          </p:cNvPr>
          <p:cNvSpPr>
            <a:spLocks noGrp="1"/>
          </p:cNvSpPr>
          <p:nvPr>
            <p:ph type="sldNum" sz="quarter" idx="4"/>
          </p:nvPr>
        </p:nvSpPr>
        <p:spPr>
          <a:xfrm>
            <a:off x="4290817" y="4764055"/>
            <a:ext cx="562357" cy="215444"/>
          </a:xfrm>
          <a:prstGeom prst="rect">
            <a:avLst/>
          </a:prstGeom>
        </p:spPr>
        <p:txBody>
          <a:bodyPr vert="horz" wrap="square" lIns="91440" tIns="45720" rIns="91440" bIns="45720" rtlCol="0" anchor="ctr">
            <a:spAutoFit/>
          </a:bodyPr>
          <a:lstStyle>
            <a:lvl1pPr algn="ctr">
              <a:defRPr sz="800">
                <a:solidFill>
                  <a:schemeClr val="tx1">
                    <a:tint val="75000"/>
                  </a:schemeClr>
                </a:solidFill>
                <a:latin typeface="Barlow" pitchFamily="2" charset="77"/>
              </a:defRPr>
            </a:lvl1pPr>
          </a:lstStyle>
          <a:p>
            <a:fld id="{DD7EE01C-7D4D-3049-8107-6C261A7D8CF8}" type="slidenum">
              <a:rPr lang="sv-SE" smtClean="0"/>
              <a:pPr/>
              <a:t>‹#›</a:t>
            </a:fld>
            <a:endParaRPr lang="sv-SE" dirty="0"/>
          </a:p>
        </p:txBody>
      </p:sp>
      <p:sp>
        <p:nvSpPr>
          <p:cNvPr id="7" name="textruta 6">
            <a:extLst>
              <a:ext uri="{FF2B5EF4-FFF2-40B4-BE49-F238E27FC236}">
                <a16:creationId xmlns:a16="http://schemas.microsoft.com/office/drawing/2014/main" id="{49736CD7-D0A6-3541-9784-6959D6FD5147}"/>
              </a:ext>
            </a:extLst>
          </p:cNvPr>
          <p:cNvSpPr txBox="1"/>
          <p:nvPr userDrawn="1"/>
        </p:nvSpPr>
        <p:spPr>
          <a:xfrm>
            <a:off x="107996" y="4802528"/>
            <a:ext cx="741257" cy="138499"/>
          </a:xfrm>
          <a:prstGeom prst="rect">
            <a:avLst/>
          </a:prstGeom>
          <a:noFill/>
        </p:spPr>
        <p:txBody>
          <a:bodyPr wrap="none" lIns="288000" tIns="0" rIns="0" bIns="0" rtlCol="0" anchor="ctr" anchorCtr="0">
            <a:spAutoFit/>
          </a:bodyPr>
          <a:lstStyle/>
          <a:p>
            <a:r>
              <a:rPr lang="sv-SE" sz="900" b="0" i="0" dirty="0">
                <a:latin typeface="Barlow Semi Condensed SemiBold" pitchFamily="2" charset="77"/>
              </a:rPr>
              <a:t>motala.se</a:t>
            </a:r>
          </a:p>
        </p:txBody>
      </p:sp>
      <p:pic>
        <p:nvPicPr>
          <p:cNvPr id="11" name="Bild 10">
            <a:extLst>
              <a:ext uri="{FF2B5EF4-FFF2-40B4-BE49-F238E27FC236}">
                <a16:creationId xmlns:a16="http://schemas.microsoft.com/office/drawing/2014/main" id="{F56319D0-4C8A-814E-BBF3-103251DA5B7A}"/>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8084571" y="4697385"/>
            <a:ext cx="663429" cy="360000"/>
          </a:xfrm>
          <a:prstGeom prst="rect">
            <a:avLst/>
          </a:prstGeom>
        </p:spPr>
      </p:pic>
      <p:pic>
        <p:nvPicPr>
          <p:cNvPr id="26" name="Bild 25">
            <a:extLst>
              <a:ext uri="{FF2B5EF4-FFF2-40B4-BE49-F238E27FC236}">
                <a16:creationId xmlns:a16="http://schemas.microsoft.com/office/drawing/2014/main" id="{784DDFEA-86B9-0A41-B46D-1D1572E81FAB}"/>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5220873" y="2352782"/>
            <a:ext cx="3816646" cy="2252881"/>
          </a:xfrm>
          <a:prstGeom prst="rect">
            <a:avLst/>
          </a:prstGeom>
        </p:spPr>
      </p:pic>
    </p:spTree>
    <p:extLst>
      <p:ext uri="{BB962C8B-B14F-4D97-AF65-F5344CB8AC3E}">
        <p14:creationId xmlns:p14="http://schemas.microsoft.com/office/powerpoint/2010/main" val="3346754496"/>
      </p:ext>
    </p:extLst>
  </p:cSld>
  <p:clrMap bg1="lt1" tx1="dk1" bg2="lt2" tx2="dk2" accent1="accent1" accent2="accent2" accent3="accent3" accent4="accent4" accent5="accent5" accent6="accent6" hlink="hlink" folHlink="folHlink"/>
  <p:sldLayoutIdLst>
    <p:sldLayoutId id="2147483672" r:id="rId1"/>
    <p:sldLayoutId id="2147483660" r:id="rId2"/>
    <p:sldLayoutId id="2147483666" r:id="rId3"/>
    <p:sldLayoutId id="2147483676" r:id="rId4"/>
    <p:sldLayoutId id="2147483667" r:id="rId5"/>
    <p:sldLayoutId id="2147483678" r:id="rId6"/>
    <p:sldLayoutId id="2147483668" r:id="rId7"/>
    <p:sldLayoutId id="2147483679" r:id="rId8"/>
    <p:sldLayoutId id="2147483669" r:id="rId9"/>
    <p:sldLayoutId id="2147483680" r:id="rId10"/>
    <p:sldLayoutId id="2147483670" r:id="rId11"/>
    <p:sldLayoutId id="2147483681" r:id="rId12"/>
    <p:sldLayoutId id="2147483665" r:id="rId13"/>
    <p:sldLayoutId id="2147483671" r:id="rId14"/>
    <p:sldLayoutId id="2147483677" r:id="rId15"/>
    <p:sldLayoutId id="2147483675" r:id="rId16"/>
  </p:sldLayoutIdLst>
  <p:hf sldNum="0" hdr="0" ftr="0" dt="0"/>
  <p:txStyles>
    <p:titleStyle>
      <a:lvl1pPr algn="l" defTabSz="685800" rtl="0" eaLnBrk="1" latinLnBrk="0" hangingPunct="1">
        <a:lnSpc>
          <a:spcPct val="90000"/>
        </a:lnSpc>
        <a:spcBef>
          <a:spcPct val="0"/>
        </a:spcBef>
        <a:buNone/>
        <a:defRPr sz="2800" b="0" i="0" kern="1200">
          <a:solidFill>
            <a:schemeClr val="tx1"/>
          </a:solidFill>
          <a:latin typeface="Barlow Semi Condensed SemiBold" pitchFamily="2" charset="77"/>
          <a:ea typeface="+mj-ea"/>
          <a:cs typeface="+mj-cs"/>
        </a:defRPr>
      </a:lvl1pPr>
    </p:titleStyle>
    <p:bodyStyle>
      <a:lvl1pPr marL="171450" indent="-171450" algn="l" defTabSz="685800" rtl="0" eaLnBrk="1" latinLnBrk="0" hangingPunct="1">
        <a:lnSpc>
          <a:spcPts val="2500"/>
        </a:lnSpc>
        <a:spcBef>
          <a:spcPts val="1500"/>
        </a:spcBef>
        <a:buFont typeface="Arial" panose="020B0604020202020204" pitchFamily="34" charset="0"/>
        <a:buChar char="•"/>
        <a:defRPr sz="2000" b="0" i="0" kern="1200">
          <a:solidFill>
            <a:schemeClr val="tx1"/>
          </a:solidFill>
          <a:latin typeface="Barlow" pitchFamily="2" charset="77"/>
          <a:ea typeface="+mn-ea"/>
          <a:cs typeface="+mn-cs"/>
        </a:defRPr>
      </a:lvl1pPr>
      <a:lvl2pPr marL="514350" indent="-171450" algn="l" defTabSz="685800" rtl="0" eaLnBrk="1" latinLnBrk="0" hangingPunct="1">
        <a:lnSpc>
          <a:spcPts val="2500"/>
        </a:lnSpc>
        <a:spcBef>
          <a:spcPts val="1500"/>
        </a:spcBef>
        <a:buFont typeface="Arial" panose="020B0604020202020204" pitchFamily="34" charset="0"/>
        <a:buChar char="•"/>
        <a:defRPr sz="1800" b="0" i="0" kern="1200">
          <a:solidFill>
            <a:schemeClr val="tx1"/>
          </a:solidFill>
          <a:latin typeface="Barlow" pitchFamily="2" charset="77"/>
          <a:ea typeface="+mn-ea"/>
          <a:cs typeface="+mn-cs"/>
        </a:defRPr>
      </a:lvl2pPr>
      <a:lvl3pPr marL="857250" indent="-171450" algn="l" defTabSz="685800" rtl="0" eaLnBrk="1" latinLnBrk="0" hangingPunct="1">
        <a:lnSpc>
          <a:spcPts val="2500"/>
        </a:lnSpc>
        <a:spcBef>
          <a:spcPts val="1500"/>
        </a:spcBef>
        <a:buFont typeface="Arial" panose="020B0604020202020204" pitchFamily="34" charset="0"/>
        <a:buChar char="•"/>
        <a:defRPr sz="1600" b="0" i="0" kern="1200">
          <a:solidFill>
            <a:schemeClr val="tx1"/>
          </a:solidFill>
          <a:latin typeface="Barlow" pitchFamily="2" charset="77"/>
          <a:ea typeface="+mn-ea"/>
          <a:cs typeface="+mn-cs"/>
        </a:defRPr>
      </a:lvl3pPr>
      <a:lvl4pPr marL="1200150" indent="-171450" algn="l" defTabSz="685800" rtl="0" eaLnBrk="1" latinLnBrk="0" hangingPunct="1">
        <a:lnSpc>
          <a:spcPts val="2500"/>
        </a:lnSpc>
        <a:spcBef>
          <a:spcPts val="1500"/>
        </a:spcBef>
        <a:buFont typeface="Arial" panose="020B0604020202020204" pitchFamily="34" charset="0"/>
        <a:buChar char="•"/>
        <a:defRPr sz="1400" b="0" i="0" kern="1200">
          <a:solidFill>
            <a:schemeClr val="tx1"/>
          </a:solidFill>
          <a:latin typeface="Barlow" pitchFamily="2" charset="77"/>
          <a:ea typeface="+mn-ea"/>
          <a:cs typeface="+mn-cs"/>
        </a:defRPr>
      </a:lvl4pPr>
      <a:lvl5pPr marL="1543050" indent="-171450" algn="l" defTabSz="685800" rtl="0" eaLnBrk="1" latinLnBrk="0" hangingPunct="1">
        <a:lnSpc>
          <a:spcPts val="2500"/>
        </a:lnSpc>
        <a:spcBef>
          <a:spcPts val="1500"/>
        </a:spcBef>
        <a:buFont typeface="Arial" panose="020B0604020202020204" pitchFamily="34" charset="0"/>
        <a:buChar char="•"/>
        <a:defRPr sz="1200" b="0" i="0" kern="1200">
          <a:solidFill>
            <a:schemeClr val="tx1"/>
          </a:solidFill>
          <a:latin typeface="Barlow"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4.xml"/><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youtube.com/watch?v=NF1mrse5aU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share.mediaflow.com/sv/?VANEC6PT8Z"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hyperlink" Target="https://journal.prorenata.se/contactform/motala-kommun-1/Anmalan_tillbud_skada/" TargetMode="Externa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54CF906D-06A7-47B3-B241-387FB2A0268B}"/>
              </a:ext>
            </a:extLst>
          </p:cNvPr>
          <p:cNvSpPr>
            <a:spLocks noGrp="1"/>
          </p:cNvSpPr>
          <p:nvPr>
            <p:ph type="body" sz="quarter" idx="14"/>
          </p:nvPr>
        </p:nvSpPr>
        <p:spPr/>
        <p:txBody>
          <a:bodyPr/>
          <a:lstStyle/>
          <a:p>
            <a:r>
              <a:rPr lang="sv-SE" dirty="0"/>
              <a:t>Arbetsskador och tillbud </a:t>
            </a:r>
          </a:p>
        </p:txBody>
      </p:sp>
      <p:sp>
        <p:nvSpPr>
          <p:cNvPr id="3" name="Underrubrik 2">
            <a:extLst>
              <a:ext uri="{FF2B5EF4-FFF2-40B4-BE49-F238E27FC236}">
                <a16:creationId xmlns:a16="http://schemas.microsoft.com/office/drawing/2014/main" id="{3B28ACD1-6021-42C9-9816-3B8787DE4478}"/>
              </a:ext>
            </a:extLst>
          </p:cNvPr>
          <p:cNvSpPr>
            <a:spLocks noGrp="1"/>
          </p:cNvSpPr>
          <p:nvPr>
            <p:ph type="subTitle" idx="1"/>
          </p:nvPr>
        </p:nvSpPr>
        <p:spPr>
          <a:xfrm>
            <a:off x="107950" y="2571750"/>
            <a:ext cx="6686139" cy="2033913"/>
          </a:xfrm>
        </p:spPr>
        <p:txBody>
          <a:bodyPr/>
          <a:lstStyle/>
          <a:p>
            <a:r>
              <a:rPr lang="sv-SE" dirty="0"/>
              <a:t>Ett stödmaterial för minskad risk för ohälsa och olycka genom händelserapportering </a:t>
            </a:r>
          </a:p>
        </p:txBody>
      </p:sp>
    </p:spTree>
    <p:extLst>
      <p:ext uri="{BB962C8B-B14F-4D97-AF65-F5344CB8AC3E}">
        <p14:creationId xmlns:p14="http://schemas.microsoft.com/office/powerpoint/2010/main" val="930269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9DAB2AE4-5801-423E-B9FD-769450F253A0}"/>
              </a:ext>
            </a:extLst>
          </p:cNvPr>
          <p:cNvSpPr>
            <a:spLocks noGrp="1"/>
          </p:cNvSpPr>
          <p:nvPr>
            <p:ph type="title"/>
          </p:nvPr>
        </p:nvSpPr>
        <p:spPr/>
        <p:txBody>
          <a:bodyPr/>
          <a:lstStyle/>
          <a:p>
            <a:r>
              <a:rPr lang="sv-SE" dirty="0"/>
              <a:t>Stella i telefonen</a:t>
            </a:r>
          </a:p>
        </p:txBody>
      </p:sp>
      <p:sp>
        <p:nvSpPr>
          <p:cNvPr id="4" name="Platshållare för text 3">
            <a:extLst>
              <a:ext uri="{FF2B5EF4-FFF2-40B4-BE49-F238E27FC236}">
                <a16:creationId xmlns:a16="http://schemas.microsoft.com/office/drawing/2014/main" id="{52369E91-57D2-4A5B-B494-8DCCF5C5ED27}"/>
              </a:ext>
            </a:extLst>
          </p:cNvPr>
          <p:cNvSpPr>
            <a:spLocks noGrp="1"/>
          </p:cNvSpPr>
          <p:nvPr>
            <p:ph type="body" sz="quarter" idx="15"/>
          </p:nvPr>
        </p:nvSpPr>
        <p:spPr>
          <a:xfrm>
            <a:off x="107950" y="1052395"/>
            <a:ext cx="4387048" cy="3548179"/>
          </a:xfrm>
        </p:spPr>
        <p:txBody>
          <a:bodyPr/>
          <a:lstStyle/>
          <a:p>
            <a:r>
              <a:rPr lang="sv-SE" sz="1600" dirty="0"/>
              <a:t>Gå till Google </a:t>
            </a:r>
            <a:r>
              <a:rPr lang="sv-SE" sz="1600" dirty="0" err="1"/>
              <a:t>Chrome</a:t>
            </a:r>
            <a:r>
              <a:rPr lang="sv-SE" sz="1600" dirty="0"/>
              <a:t>/Apple Safari/Microsoft </a:t>
            </a:r>
            <a:r>
              <a:rPr lang="sv-SE" sz="1600" dirty="0" err="1"/>
              <a:t>Edge</a:t>
            </a:r>
            <a:r>
              <a:rPr lang="sv-SE" sz="1600" dirty="0"/>
              <a:t> eller liknande</a:t>
            </a:r>
          </a:p>
          <a:p>
            <a:r>
              <a:rPr lang="sv-SE" sz="1600" dirty="0"/>
              <a:t>Skriv in i adressfältet: </a:t>
            </a:r>
            <a:r>
              <a:rPr lang="sv-SE" sz="1600" b="1" i="1" dirty="0"/>
              <a:t>extranat.motala.se</a:t>
            </a:r>
            <a:endParaRPr lang="sv-SE" sz="1600" dirty="0"/>
          </a:p>
          <a:p>
            <a:r>
              <a:rPr lang="sv-SE" sz="1600" dirty="0"/>
              <a:t>Gå till fältet </a:t>
            </a:r>
            <a:r>
              <a:rPr lang="sv-SE" sz="1600" b="1" i="1" dirty="0"/>
              <a:t>Hitta länkar till andra system</a:t>
            </a:r>
            <a:endParaRPr lang="sv-SE" sz="1600" dirty="0"/>
          </a:p>
          <a:p>
            <a:r>
              <a:rPr lang="sv-SE" sz="1600" dirty="0"/>
              <a:t>Välj </a:t>
            </a:r>
            <a:r>
              <a:rPr lang="sv-SE" sz="1600" b="1" i="1" dirty="0"/>
              <a:t>Stella - Anmälan av arbetsskada eller tillbud</a:t>
            </a:r>
            <a:endParaRPr lang="sv-SE" sz="1600" dirty="0"/>
          </a:p>
          <a:p>
            <a:r>
              <a:rPr lang="sv-SE" sz="1600" dirty="0"/>
              <a:t>Legitimera dig via </a:t>
            </a:r>
            <a:r>
              <a:rPr lang="sv-SE" sz="1600" dirty="0" err="1"/>
              <a:t>BankID</a:t>
            </a:r>
            <a:r>
              <a:rPr lang="sv-SE" sz="1600" dirty="0"/>
              <a:t> </a:t>
            </a:r>
          </a:p>
        </p:txBody>
      </p:sp>
      <p:pic>
        <p:nvPicPr>
          <p:cNvPr id="5" name="Platshållare för bild 5">
            <a:extLst>
              <a:ext uri="{FF2B5EF4-FFF2-40B4-BE49-F238E27FC236}">
                <a16:creationId xmlns:a16="http://schemas.microsoft.com/office/drawing/2014/main" id="{31FEC08B-0E1C-46B1-9A67-AEAB8F2B4B37}"/>
              </a:ext>
            </a:extLst>
          </p:cNvPr>
          <p:cNvPicPr>
            <a:picLocks noChangeAspect="1"/>
          </p:cNvPicPr>
          <p:nvPr/>
        </p:nvPicPr>
        <p:blipFill>
          <a:blip r:embed="rId3"/>
          <a:srcRect t="5160" b="5160"/>
          <a:stretch>
            <a:fillRect/>
          </a:stretch>
        </p:blipFill>
        <p:spPr>
          <a:xfrm>
            <a:off x="4568915" y="96785"/>
            <a:ext cx="4467086" cy="4503270"/>
          </a:xfrm>
          <a:prstGeom prst="rect">
            <a:avLst/>
          </a:prstGeom>
          <a:noFill/>
        </p:spPr>
      </p:pic>
    </p:spTree>
    <p:extLst>
      <p:ext uri="{BB962C8B-B14F-4D97-AF65-F5344CB8AC3E}">
        <p14:creationId xmlns:p14="http://schemas.microsoft.com/office/powerpoint/2010/main" val="1546955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6D7FCC7-9D18-4D59-922D-32E761ECFE0D}"/>
              </a:ext>
            </a:extLst>
          </p:cNvPr>
          <p:cNvSpPr>
            <a:spLocks noGrp="1"/>
          </p:cNvSpPr>
          <p:nvPr>
            <p:ph type="title"/>
          </p:nvPr>
        </p:nvSpPr>
        <p:spPr>
          <a:xfrm>
            <a:off x="0" y="42899"/>
            <a:ext cx="8921875" cy="955610"/>
          </a:xfrm>
        </p:spPr>
        <p:txBody>
          <a:bodyPr/>
          <a:lstStyle/>
          <a:p>
            <a:r>
              <a:rPr lang="sv-SE" dirty="0"/>
              <a:t>Tillsammans skapar vi en hållbar arbetsmiljö!</a:t>
            </a:r>
          </a:p>
        </p:txBody>
      </p:sp>
      <p:pic>
        <p:nvPicPr>
          <p:cNvPr id="6" name="Bildobjekt 5">
            <a:extLst>
              <a:ext uri="{FF2B5EF4-FFF2-40B4-BE49-F238E27FC236}">
                <a16:creationId xmlns:a16="http://schemas.microsoft.com/office/drawing/2014/main" id="{CC75E414-5B3E-4F9A-B716-EAC54841CD31}"/>
              </a:ext>
            </a:extLst>
          </p:cNvPr>
          <p:cNvPicPr>
            <a:picLocks noChangeAspect="1"/>
          </p:cNvPicPr>
          <p:nvPr/>
        </p:nvPicPr>
        <p:blipFill>
          <a:blip r:embed="rId3"/>
          <a:stretch>
            <a:fillRect/>
          </a:stretch>
        </p:blipFill>
        <p:spPr>
          <a:xfrm>
            <a:off x="6216056" y="2406669"/>
            <a:ext cx="1672584" cy="1672584"/>
          </a:xfrm>
          <a:prstGeom prst="rect">
            <a:avLst/>
          </a:prstGeom>
          <a:effectLst>
            <a:outerShdw blurRad="63500" sx="102000" sy="102000" algn="ctr" rotWithShape="0">
              <a:prstClr val="black">
                <a:alpha val="40000"/>
              </a:prstClr>
            </a:outerShdw>
          </a:effectLst>
        </p:spPr>
      </p:pic>
      <p:pic>
        <p:nvPicPr>
          <p:cNvPr id="8" name="Bildobjekt 7">
            <a:extLst>
              <a:ext uri="{FF2B5EF4-FFF2-40B4-BE49-F238E27FC236}">
                <a16:creationId xmlns:a16="http://schemas.microsoft.com/office/drawing/2014/main" id="{A4F44F91-FDD9-4190-853B-16B704006050}"/>
              </a:ext>
            </a:extLst>
          </p:cNvPr>
          <p:cNvPicPr>
            <a:picLocks noChangeAspect="1"/>
          </p:cNvPicPr>
          <p:nvPr/>
        </p:nvPicPr>
        <p:blipFill>
          <a:blip r:embed="rId4"/>
          <a:stretch>
            <a:fillRect/>
          </a:stretch>
        </p:blipFill>
        <p:spPr>
          <a:xfrm>
            <a:off x="5459277" y="1239024"/>
            <a:ext cx="1672584" cy="1672584"/>
          </a:xfrm>
          <a:prstGeom prst="rect">
            <a:avLst/>
          </a:prstGeom>
          <a:effectLst>
            <a:outerShdw blurRad="63500" sx="102000" sy="102000" algn="ctr" rotWithShape="0">
              <a:prstClr val="black">
                <a:alpha val="40000"/>
              </a:prstClr>
            </a:outerShdw>
          </a:effectLst>
        </p:spPr>
      </p:pic>
      <p:pic>
        <p:nvPicPr>
          <p:cNvPr id="10" name="Bildobjekt 9">
            <a:extLst>
              <a:ext uri="{FF2B5EF4-FFF2-40B4-BE49-F238E27FC236}">
                <a16:creationId xmlns:a16="http://schemas.microsoft.com/office/drawing/2014/main" id="{074F1887-7032-41A7-930B-960BF648D7D2}"/>
              </a:ext>
            </a:extLst>
          </p:cNvPr>
          <p:cNvPicPr>
            <a:picLocks noChangeAspect="1"/>
          </p:cNvPicPr>
          <p:nvPr/>
        </p:nvPicPr>
        <p:blipFill>
          <a:blip r:embed="rId5"/>
          <a:stretch>
            <a:fillRect/>
          </a:stretch>
        </p:blipFill>
        <p:spPr>
          <a:xfrm>
            <a:off x="7052348" y="1297710"/>
            <a:ext cx="1672584" cy="1672584"/>
          </a:xfrm>
          <a:prstGeom prst="rect">
            <a:avLst/>
          </a:prstGeom>
          <a:effectLst>
            <a:outerShdw blurRad="63500" sx="102000" sy="102000" algn="ctr" rotWithShape="0">
              <a:prstClr val="black">
                <a:alpha val="40000"/>
              </a:prstClr>
            </a:outerShdw>
          </a:effectLst>
        </p:spPr>
      </p:pic>
      <p:sp>
        <p:nvSpPr>
          <p:cNvPr id="4" name="textruta 3">
            <a:extLst>
              <a:ext uri="{FF2B5EF4-FFF2-40B4-BE49-F238E27FC236}">
                <a16:creationId xmlns:a16="http://schemas.microsoft.com/office/drawing/2014/main" id="{4E6EAF77-6680-410F-A7D4-C06325E4ED59}"/>
              </a:ext>
            </a:extLst>
          </p:cNvPr>
          <p:cNvSpPr txBox="1"/>
          <p:nvPr/>
        </p:nvSpPr>
        <p:spPr>
          <a:xfrm>
            <a:off x="7409809" y="1436691"/>
            <a:ext cx="1215513" cy="276999"/>
          </a:xfrm>
          <a:prstGeom prst="rect">
            <a:avLst/>
          </a:prstGeom>
          <a:noFill/>
        </p:spPr>
        <p:txBody>
          <a:bodyPr wrap="square" rtlCol="0">
            <a:spAutoFit/>
          </a:bodyPr>
          <a:lstStyle/>
          <a:p>
            <a:r>
              <a:rPr lang="sv-SE" sz="1200" dirty="0">
                <a:solidFill>
                  <a:schemeClr val="bg1"/>
                </a:solidFill>
              </a:rPr>
              <a:t>Medarbetare</a:t>
            </a:r>
          </a:p>
        </p:txBody>
      </p:sp>
      <p:sp>
        <p:nvSpPr>
          <p:cNvPr id="3" name="textruta 2">
            <a:extLst>
              <a:ext uri="{FF2B5EF4-FFF2-40B4-BE49-F238E27FC236}">
                <a16:creationId xmlns:a16="http://schemas.microsoft.com/office/drawing/2014/main" id="{9354FD12-DD93-46A7-B574-B55342175FA6}"/>
              </a:ext>
            </a:extLst>
          </p:cNvPr>
          <p:cNvSpPr txBox="1"/>
          <p:nvPr/>
        </p:nvSpPr>
        <p:spPr>
          <a:xfrm>
            <a:off x="6067291" y="1432044"/>
            <a:ext cx="985056" cy="276999"/>
          </a:xfrm>
          <a:prstGeom prst="rect">
            <a:avLst/>
          </a:prstGeom>
          <a:noFill/>
        </p:spPr>
        <p:txBody>
          <a:bodyPr wrap="square" rtlCol="0">
            <a:spAutoFit/>
          </a:bodyPr>
          <a:lstStyle/>
          <a:p>
            <a:r>
              <a:rPr lang="sv-SE" sz="1200" dirty="0">
                <a:solidFill>
                  <a:schemeClr val="bg1"/>
                </a:solidFill>
              </a:rPr>
              <a:t>Chef</a:t>
            </a:r>
          </a:p>
        </p:txBody>
      </p:sp>
      <p:sp>
        <p:nvSpPr>
          <p:cNvPr id="5" name="textruta 4">
            <a:extLst>
              <a:ext uri="{FF2B5EF4-FFF2-40B4-BE49-F238E27FC236}">
                <a16:creationId xmlns:a16="http://schemas.microsoft.com/office/drawing/2014/main" id="{093B774C-41FF-4849-883D-2894190F02D7}"/>
              </a:ext>
            </a:extLst>
          </p:cNvPr>
          <p:cNvSpPr txBox="1"/>
          <p:nvPr/>
        </p:nvSpPr>
        <p:spPr>
          <a:xfrm>
            <a:off x="6493262" y="3659932"/>
            <a:ext cx="1118171" cy="276999"/>
          </a:xfrm>
          <a:prstGeom prst="rect">
            <a:avLst/>
          </a:prstGeom>
          <a:noFill/>
        </p:spPr>
        <p:txBody>
          <a:bodyPr wrap="square" rtlCol="0">
            <a:spAutoFit/>
          </a:bodyPr>
          <a:lstStyle/>
          <a:p>
            <a:r>
              <a:rPr lang="sv-SE" sz="1200" dirty="0">
                <a:solidFill>
                  <a:schemeClr val="bg1"/>
                </a:solidFill>
              </a:rPr>
              <a:t>Skyddsombud</a:t>
            </a:r>
          </a:p>
        </p:txBody>
      </p:sp>
      <p:sp>
        <p:nvSpPr>
          <p:cNvPr id="7" name="textruta 6">
            <a:extLst>
              <a:ext uri="{FF2B5EF4-FFF2-40B4-BE49-F238E27FC236}">
                <a16:creationId xmlns:a16="http://schemas.microsoft.com/office/drawing/2014/main" id="{CDB84C0B-1D89-475F-B8CD-DB068A07F730}"/>
              </a:ext>
            </a:extLst>
          </p:cNvPr>
          <p:cNvSpPr txBox="1"/>
          <p:nvPr/>
        </p:nvSpPr>
        <p:spPr>
          <a:xfrm>
            <a:off x="250097" y="1440032"/>
            <a:ext cx="5539246" cy="253210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sv-SE" sz="1800" b="1" dirty="0"/>
              <a:t>Medarbetare - </a:t>
            </a:r>
            <a:r>
              <a:rPr lang="sv-SE" sz="1800" dirty="0"/>
              <a:t>Rapporterar händelser i Stella</a:t>
            </a:r>
          </a:p>
          <a:p>
            <a:pPr>
              <a:lnSpc>
                <a:spcPct val="150000"/>
              </a:lnSpc>
            </a:pPr>
            <a:endParaRPr lang="sv-SE" sz="1800" b="1" dirty="0"/>
          </a:p>
          <a:p>
            <a:pPr marL="285750" indent="-285750">
              <a:lnSpc>
                <a:spcPct val="150000"/>
              </a:lnSpc>
              <a:buFont typeface="Arial" panose="020B0604020202020204" pitchFamily="34" charset="0"/>
              <a:buChar char="•"/>
            </a:pPr>
            <a:r>
              <a:rPr lang="sv-SE" sz="1800" b="1" dirty="0"/>
              <a:t>Chef - </a:t>
            </a:r>
            <a:r>
              <a:rPr lang="sv-SE" sz="1800" dirty="0"/>
              <a:t>Följer upp, åtgärdar &amp; anmäler</a:t>
            </a:r>
          </a:p>
          <a:p>
            <a:pPr marL="285750" indent="-285750">
              <a:lnSpc>
                <a:spcPct val="150000"/>
              </a:lnSpc>
              <a:buFont typeface="Arial" panose="020B0604020202020204" pitchFamily="34" charset="0"/>
              <a:buChar char="•"/>
            </a:pPr>
            <a:endParaRPr lang="sv-SE" sz="1800" dirty="0"/>
          </a:p>
          <a:p>
            <a:pPr marL="285750" indent="-285750">
              <a:lnSpc>
                <a:spcPct val="150000"/>
              </a:lnSpc>
              <a:buFont typeface="Arial" panose="020B0604020202020204" pitchFamily="34" charset="0"/>
              <a:buChar char="•"/>
            </a:pPr>
            <a:r>
              <a:rPr lang="sv-SE" sz="1800" b="1" dirty="0"/>
              <a:t>Skyddsombud - </a:t>
            </a:r>
            <a:r>
              <a:rPr lang="sv-SE" sz="1800" dirty="0"/>
              <a:t>Stöttar och vägleder </a:t>
            </a:r>
          </a:p>
          <a:p>
            <a:pPr marL="285750" indent="-285750">
              <a:lnSpc>
                <a:spcPct val="150000"/>
              </a:lnSpc>
              <a:buFont typeface="Arial" panose="020B0604020202020204" pitchFamily="34" charset="0"/>
              <a:buChar char="•"/>
            </a:pPr>
            <a:endParaRPr lang="sv-SE" sz="1800" dirty="0"/>
          </a:p>
        </p:txBody>
      </p:sp>
    </p:spTree>
    <p:extLst>
      <p:ext uri="{BB962C8B-B14F-4D97-AF65-F5344CB8AC3E}">
        <p14:creationId xmlns:p14="http://schemas.microsoft.com/office/powerpoint/2010/main" val="1147002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a:extLst>
              <a:ext uri="{FF2B5EF4-FFF2-40B4-BE49-F238E27FC236}">
                <a16:creationId xmlns:a16="http://schemas.microsoft.com/office/drawing/2014/main" id="{F9C001C8-9165-45F1-AA4E-D4330DED5F9F}"/>
              </a:ext>
            </a:extLst>
          </p:cNvPr>
          <p:cNvPicPr>
            <a:picLocks noGrp="1" noChangeAspect="1"/>
          </p:cNvPicPr>
          <p:nvPr>
            <p:ph type="pic" sz="quarter" idx="13"/>
          </p:nvPr>
        </p:nvPicPr>
        <p:blipFill>
          <a:blip r:embed="rId3"/>
          <a:srcRect t="5160" b="5160"/>
          <a:stretch>
            <a:fillRect/>
          </a:stretch>
        </p:blipFill>
        <p:spPr>
          <a:xfrm>
            <a:off x="107951" y="96786"/>
            <a:ext cx="8927999" cy="4503270"/>
          </a:xfrm>
        </p:spPr>
      </p:pic>
      <p:sp>
        <p:nvSpPr>
          <p:cNvPr id="3" name="Platshållare för text 2">
            <a:extLst>
              <a:ext uri="{FF2B5EF4-FFF2-40B4-BE49-F238E27FC236}">
                <a16:creationId xmlns:a16="http://schemas.microsoft.com/office/drawing/2014/main" id="{A296CB2D-C54C-4A18-B8A8-3B106454F21C}"/>
              </a:ext>
            </a:extLst>
          </p:cNvPr>
          <p:cNvSpPr>
            <a:spLocks noGrp="1"/>
          </p:cNvSpPr>
          <p:nvPr>
            <p:ph type="body" sz="quarter" idx="14"/>
          </p:nvPr>
        </p:nvSpPr>
        <p:spPr>
          <a:xfrm>
            <a:off x="107951" y="3608112"/>
            <a:ext cx="5026753" cy="576293"/>
          </a:xfrm>
        </p:spPr>
        <p:txBody>
          <a:bodyPr/>
          <a:lstStyle/>
          <a:p>
            <a:r>
              <a:rPr lang="sv-SE" dirty="0">
                <a:hlinkClick r:id="rId4">
                  <a:extLst>
                    <a:ext uri="{A12FA001-AC4F-418D-AE19-62706E023703}">
                      <ahyp:hlinkClr xmlns:ahyp="http://schemas.microsoft.com/office/drawing/2018/hyperlinkcolor" val="tx"/>
                    </a:ext>
                  </a:extLst>
                </a:hlinkClick>
              </a:rPr>
              <a:t>Alla behövs i arbetsmiljöarbetet</a:t>
            </a:r>
            <a:endParaRPr lang="sv-SE" dirty="0"/>
          </a:p>
        </p:txBody>
      </p:sp>
      <p:sp>
        <p:nvSpPr>
          <p:cNvPr id="2" name="textruta 1">
            <a:extLst>
              <a:ext uri="{FF2B5EF4-FFF2-40B4-BE49-F238E27FC236}">
                <a16:creationId xmlns:a16="http://schemas.microsoft.com/office/drawing/2014/main" id="{03399E59-9B8C-41DF-B00A-6906F1594499}"/>
              </a:ext>
            </a:extLst>
          </p:cNvPr>
          <p:cNvSpPr txBox="1"/>
          <p:nvPr/>
        </p:nvSpPr>
        <p:spPr>
          <a:xfrm>
            <a:off x="107951" y="4307390"/>
            <a:ext cx="2054942" cy="261610"/>
          </a:xfrm>
          <a:prstGeom prst="rect">
            <a:avLst/>
          </a:prstGeom>
          <a:noFill/>
        </p:spPr>
        <p:txBody>
          <a:bodyPr wrap="square" rtlCol="0">
            <a:spAutoFit/>
          </a:bodyPr>
          <a:lstStyle/>
          <a:p>
            <a:r>
              <a:rPr lang="sv-SE" sz="1100" i="1" dirty="0">
                <a:solidFill>
                  <a:schemeClr val="bg1"/>
                </a:solidFill>
              </a:rPr>
              <a:t>(Suntarbetsliv, 2024)</a:t>
            </a:r>
          </a:p>
        </p:txBody>
      </p:sp>
    </p:spTree>
    <p:extLst>
      <p:ext uri="{BB962C8B-B14F-4D97-AF65-F5344CB8AC3E}">
        <p14:creationId xmlns:p14="http://schemas.microsoft.com/office/powerpoint/2010/main" val="2325541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059116D5-4BE3-4977-B357-B8AB31E249EE}"/>
              </a:ext>
            </a:extLst>
          </p:cNvPr>
          <p:cNvSpPr>
            <a:spLocks noGrp="1"/>
          </p:cNvSpPr>
          <p:nvPr>
            <p:ph type="title"/>
          </p:nvPr>
        </p:nvSpPr>
        <p:spPr/>
        <p:txBody>
          <a:bodyPr/>
          <a:lstStyle/>
          <a:p>
            <a:r>
              <a:rPr lang="sv-SE" dirty="0"/>
              <a:t>Medarbetarens ansvar</a:t>
            </a:r>
          </a:p>
        </p:txBody>
      </p:sp>
      <p:sp>
        <p:nvSpPr>
          <p:cNvPr id="4" name="Platshållare för text 3">
            <a:extLst>
              <a:ext uri="{FF2B5EF4-FFF2-40B4-BE49-F238E27FC236}">
                <a16:creationId xmlns:a16="http://schemas.microsoft.com/office/drawing/2014/main" id="{8967CB4E-2F85-4005-81FC-0D9C38604417}"/>
              </a:ext>
            </a:extLst>
          </p:cNvPr>
          <p:cNvSpPr>
            <a:spLocks noGrp="1"/>
          </p:cNvSpPr>
          <p:nvPr>
            <p:ph type="body" sz="quarter" idx="15"/>
          </p:nvPr>
        </p:nvSpPr>
        <p:spPr>
          <a:xfrm>
            <a:off x="111085" y="1348746"/>
            <a:ext cx="4561027" cy="2761137"/>
          </a:xfrm>
        </p:spPr>
        <p:txBody>
          <a:bodyPr/>
          <a:lstStyle/>
          <a:p>
            <a:pPr lvl="0"/>
            <a:r>
              <a:rPr lang="sv-SE" sz="1800" dirty="0"/>
              <a:t>Följa instruktioner/föreskrifter</a:t>
            </a:r>
          </a:p>
          <a:p>
            <a:r>
              <a:rPr lang="sv-SE" sz="1800" dirty="0"/>
              <a:t>Använda skyddsanordningar och personlig skyddsutrustning</a:t>
            </a:r>
          </a:p>
          <a:p>
            <a:pPr lvl="0"/>
            <a:r>
              <a:rPr lang="sv-SE" sz="1800" dirty="0"/>
              <a:t>Delta i genomförandet av åtgärder</a:t>
            </a:r>
          </a:p>
          <a:p>
            <a:pPr marL="285750" lvl="0" indent="-285750"/>
            <a:r>
              <a:rPr lang="sv-SE" sz="1800" dirty="0"/>
              <a:t>Påtala fel och brister i arbetsmiljön</a:t>
            </a:r>
            <a:br>
              <a:rPr lang="sv-SE" sz="1800" dirty="0"/>
            </a:br>
            <a:r>
              <a:rPr lang="sv-SE" sz="1400" dirty="0">
                <a:sym typeface="Wingdings" panose="05000000000000000000" pitchFamily="2" charset="2"/>
              </a:rPr>
              <a:t> Rapportera tillbud och arbetsskador</a:t>
            </a:r>
            <a:endParaRPr lang="sv-SE" sz="1800" dirty="0">
              <a:sym typeface="Wingdings" panose="05000000000000000000" pitchFamily="2" charset="2"/>
            </a:endParaRPr>
          </a:p>
          <a:p>
            <a:pPr lvl="0"/>
            <a:endParaRPr lang="sv-SE" sz="1800" dirty="0"/>
          </a:p>
          <a:p>
            <a:pPr marL="0" lvl="0" indent="0">
              <a:buNone/>
            </a:pPr>
            <a:r>
              <a:rPr lang="sv-SE" sz="1500" b="1" dirty="0">
                <a:solidFill>
                  <a:schemeClr val="accent1"/>
                </a:solidFill>
                <a:latin typeface="+mj-lt"/>
              </a:rPr>
              <a:t>        </a:t>
            </a:r>
          </a:p>
        </p:txBody>
      </p:sp>
      <p:pic>
        <p:nvPicPr>
          <p:cNvPr id="16" name="Platshållare för bild 15">
            <a:extLst>
              <a:ext uri="{FF2B5EF4-FFF2-40B4-BE49-F238E27FC236}">
                <a16:creationId xmlns:a16="http://schemas.microsoft.com/office/drawing/2014/main" id="{4F6EA74B-6639-4425-8F74-79A17A3D3BF5}"/>
              </a:ext>
            </a:extLst>
          </p:cNvPr>
          <p:cNvPicPr>
            <a:picLocks noGrp="1" noChangeAspect="1"/>
          </p:cNvPicPr>
          <p:nvPr>
            <p:ph type="pic" sz="quarter" idx="13"/>
          </p:nvPr>
        </p:nvPicPr>
        <p:blipFill>
          <a:blip r:embed="rId3"/>
          <a:srcRect t="5160" b="5160"/>
          <a:stretch>
            <a:fillRect/>
          </a:stretch>
        </p:blipFill>
        <p:spPr>
          <a:xfrm>
            <a:off x="4575088" y="96786"/>
            <a:ext cx="4457826" cy="4503270"/>
          </a:xfrm>
        </p:spPr>
      </p:pic>
      <p:pic>
        <p:nvPicPr>
          <p:cNvPr id="10" name="Bildobjekt 9" descr="L:\GEMENSAM\GLF Verksamhetsstöd\HR\Utveckla\Medarbetarskap\Medarbetarkompassen\KOmpassen\Aktuell\Medarbetare_roller_oversikt_230321.png">
            <a:extLst>
              <a:ext uri="{FF2B5EF4-FFF2-40B4-BE49-F238E27FC236}">
                <a16:creationId xmlns:a16="http://schemas.microsoft.com/office/drawing/2014/main" id="{A55F68B6-38CA-4553-B8AD-2B1902141C2D}"/>
              </a:ext>
            </a:extLst>
          </p:cNvPr>
          <p:cNvPicPr/>
          <p:nvPr/>
        </p:nvPicPr>
        <p:blipFill rotWithShape="1">
          <a:blip r:embed="rId4" cstate="print">
            <a:extLst>
              <a:ext uri="{28A0092B-C50C-407E-A947-70E740481C1C}">
                <a14:useLocalDpi xmlns:a14="http://schemas.microsoft.com/office/drawing/2010/main" val="0"/>
              </a:ext>
            </a:extLst>
          </a:blip>
          <a:srcRect l="68749"/>
          <a:stretch/>
        </p:blipFill>
        <p:spPr bwMode="auto">
          <a:xfrm>
            <a:off x="4672113" y="1012457"/>
            <a:ext cx="1448782" cy="1559293"/>
          </a:xfrm>
          <a:prstGeom prst="rect">
            <a:avLst/>
          </a:prstGeom>
          <a:noFill/>
          <a:ln>
            <a:noFill/>
          </a:ln>
          <a:extLst>
            <a:ext uri="{53640926-AAD7-44D8-BBD7-CCE9431645EC}">
              <a14:shadowObscured xmlns:a14="http://schemas.microsoft.com/office/drawing/2010/main"/>
            </a:ext>
          </a:extLst>
        </p:spPr>
      </p:pic>
      <p:pic>
        <p:nvPicPr>
          <p:cNvPr id="5" name="Bildobjekt 4">
            <a:extLst>
              <a:ext uri="{FF2B5EF4-FFF2-40B4-BE49-F238E27FC236}">
                <a16:creationId xmlns:a16="http://schemas.microsoft.com/office/drawing/2014/main" id="{15776378-06D1-48DB-B6F3-4E7FA810D8AD}"/>
              </a:ext>
            </a:extLst>
          </p:cNvPr>
          <p:cNvPicPr>
            <a:picLocks noChangeAspect="1"/>
          </p:cNvPicPr>
          <p:nvPr/>
        </p:nvPicPr>
        <p:blipFill>
          <a:blip r:embed="rId5"/>
          <a:stretch>
            <a:fillRect/>
          </a:stretch>
        </p:blipFill>
        <p:spPr>
          <a:xfrm>
            <a:off x="3582398" y="201003"/>
            <a:ext cx="1642832" cy="1642832"/>
          </a:xfrm>
          <a:prstGeom prst="rect">
            <a:avLst/>
          </a:prstGeom>
        </p:spPr>
      </p:pic>
      <p:sp>
        <p:nvSpPr>
          <p:cNvPr id="2" name="Ellips 1">
            <a:extLst>
              <a:ext uri="{FF2B5EF4-FFF2-40B4-BE49-F238E27FC236}">
                <a16:creationId xmlns:a16="http://schemas.microsoft.com/office/drawing/2014/main" id="{23EB2BC3-AC75-49A7-A3DF-36ED97E9DA60}"/>
              </a:ext>
            </a:extLst>
          </p:cNvPr>
          <p:cNvSpPr/>
          <p:nvPr/>
        </p:nvSpPr>
        <p:spPr>
          <a:xfrm>
            <a:off x="111085" y="3087335"/>
            <a:ext cx="4218194" cy="1130703"/>
          </a:xfrm>
          <a:prstGeom prst="ellips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v-SE"/>
          </a:p>
        </p:txBody>
      </p:sp>
    </p:spTree>
    <p:extLst>
      <p:ext uri="{BB962C8B-B14F-4D97-AF65-F5344CB8AC3E}">
        <p14:creationId xmlns:p14="http://schemas.microsoft.com/office/powerpoint/2010/main" val="3776434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7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9591ECCE-B76F-436F-9AD4-6CE41CBC6118}"/>
              </a:ext>
            </a:extLst>
          </p:cNvPr>
          <p:cNvSpPr>
            <a:spLocks noGrp="1"/>
          </p:cNvSpPr>
          <p:nvPr>
            <p:ph type="title"/>
          </p:nvPr>
        </p:nvSpPr>
        <p:spPr>
          <a:xfrm>
            <a:off x="111086" y="-12183"/>
            <a:ext cx="4460914" cy="955610"/>
          </a:xfrm>
        </p:spPr>
        <p:txBody>
          <a:bodyPr/>
          <a:lstStyle/>
          <a:p>
            <a:r>
              <a:rPr lang="sv-SE" dirty="0"/>
              <a:t>Arbetsskador – AJ!</a:t>
            </a:r>
          </a:p>
        </p:txBody>
      </p:sp>
      <p:sp>
        <p:nvSpPr>
          <p:cNvPr id="4" name="Platshållare för text 3">
            <a:extLst>
              <a:ext uri="{FF2B5EF4-FFF2-40B4-BE49-F238E27FC236}">
                <a16:creationId xmlns:a16="http://schemas.microsoft.com/office/drawing/2014/main" id="{DC1AB5CE-CAE3-4C99-A75A-C60B98467395}"/>
              </a:ext>
            </a:extLst>
          </p:cNvPr>
          <p:cNvSpPr>
            <a:spLocks noGrp="1"/>
          </p:cNvSpPr>
          <p:nvPr>
            <p:ph type="body" sz="quarter" idx="15"/>
          </p:nvPr>
        </p:nvSpPr>
        <p:spPr>
          <a:xfrm>
            <a:off x="0" y="943428"/>
            <a:ext cx="4760006" cy="2448702"/>
          </a:xfrm>
        </p:spPr>
        <p:txBody>
          <a:bodyPr/>
          <a:lstStyle/>
          <a:p>
            <a:pPr marL="0" indent="0">
              <a:buNone/>
            </a:pPr>
            <a:r>
              <a:rPr lang="sv-SE" sz="1500" dirty="0"/>
              <a:t>Fysiska och psykiska skador, sjukdomar eller ohälsa som</a:t>
            </a:r>
            <a:r>
              <a:rPr lang="sv-SE" sz="1500" b="1" dirty="0"/>
              <a:t> </a:t>
            </a:r>
            <a:r>
              <a:rPr lang="sv-SE" sz="1500" dirty="0">
                <a:latin typeface="+mn-lt"/>
              </a:rPr>
              <a:t>beror på eller har skett på arbetet</a:t>
            </a:r>
          </a:p>
          <a:p>
            <a:r>
              <a:rPr lang="sv-SE" sz="1400" dirty="0"/>
              <a:t>Personskada till följd av olycksfall på arbetet</a:t>
            </a:r>
          </a:p>
          <a:p>
            <a:r>
              <a:rPr lang="sv-SE" sz="1400" dirty="0"/>
              <a:t>Arbetssjukdomar &amp; smittsam sjukdom</a:t>
            </a:r>
          </a:p>
          <a:p>
            <a:r>
              <a:rPr lang="sv-SE" sz="1400" dirty="0"/>
              <a:t>Färdolycksfall </a:t>
            </a:r>
          </a:p>
          <a:p>
            <a:pPr marL="0" indent="0">
              <a:buNone/>
            </a:pPr>
            <a:endParaRPr lang="sv-SE" sz="1400" dirty="0"/>
          </a:p>
        </p:txBody>
      </p:sp>
      <p:pic>
        <p:nvPicPr>
          <p:cNvPr id="7" name="Platshållare för bild 6">
            <a:extLst>
              <a:ext uri="{FF2B5EF4-FFF2-40B4-BE49-F238E27FC236}">
                <a16:creationId xmlns:a16="http://schemas.microsoft.com/office/drawing/2014/main" id="{59EBE78F-CD16-43BD-AE07-8F369BBEB02D}"/>
              </a:ext>
            </a:extLst>
          </p:cNvPr>
          <p:cNvPicPr>
            <a:picLocks noGrp="1" noChangeAspect="1"/>
          </p:cNvPicPr>
          <p:nvPr>
            <p:ph type="pic" sz="quarter" idx="13"/>
          </p:nvPr>
        </p:nvPicPr>
        <p:blipFill>
          <a:blip r:embed="rId3"/>
          <a:srcRect t="5160" b="5160"/>
          <a:stretch>
            <a:fillRect/>
          </a:stretch>
        </p:blipFill>
        <p:spPr>
          <a:xfrm>
            <a:off x="4760006" y="96786"/>
            <a:ext cx="4275943" cy="4503270"/>
          </a:xfrm>
        </p:spPr>
      </p:pic>
      <p:sp>
        <p:nvSpPr>
          <p:cNvPr id="8" name="Rektangel: rundade hörn 7">
            <a:extLst>
              <a:ext uri="{FF2B5EF4-FFF2-40B4-BE49-F238E27FC236}">
                <a16:creationId xmlns:a16="http://schemas.microsoft.com/office/drawing/2014/main" id="{D9FAD372-2028-4430-B32C-2FC0410C09A5}"/>
              </a:ext>
            </a:extLst>
          </p:cNvPr>
          <p:cNvSpPr/>
          <p:nvPr/>
        </p:nvSpPr>
        <p:spPr>
          <a:xfrm>
            <a:off x="441160" y="3550328"/>
            <a:ext cx="3942835" cy="815009"/>
          </a:xfrm>
          <a:prstGeom prst="roundRect">
            <a:avLst/>
          </a:prstGeom>
          <a:gradFill>
            <a:gsLst>
              <a:gs pos="0">
                <a:schemeClr val="accent1">
                  <a:lumMod val="110000"/>
                  <a:satMod val="105000"/>
                  <a:tint val="67000"/>
                  <a:alpha val="41000"/>
                </a:schemeClr>
              </a:gs>
              <a:gs pos="0">
                <a:schemeClr val="accent1">
                  <a:lumMod val="105000"/>
                  <a:satMod val="103000"/>
                  <a:tint val="73000"/>
                  <a:alpha val="1000"/>
                </a:schemeClr>
              </a:gs>
              <a:gs pos="0">
                <a:schemeClr val="accent1">
                  <a:satMod val="109000"/>
                  <a:tint val="81000"/>
                  <a:alpha val="35000"/>
                  <a:lumMod val="55000"/>
                  <a:lumOff val="45000"/>
                </a:schemeClr>
              </a:gs>
            </a:gsLst>
          </a:gradFill>
          <a:ln/>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v-SE" sz="1300" i="1" dirty="0"/>
              <a:t>Tänk på att…</a:t>
            </a:r>
          </a:p>
          <a:p>
            <a:pPr marL="285750" indent="-285750">
              <a:buFontTx/>
              <a:buChar char="-"/>
            </a:pPr>
            <a:r>
              <a:rPr lang="sv-SE" sz="1200" dirty="0"/>
              <a:t>Chef anmäler till Försäkringskassan, men </a:t>
            </a:r>
            <a:r>
              <a:rPr lang="sv-SE" sz="1200" b="1" dirty="0">
                <a:latin typeface="+mj-lt"/>
              </a:rPr>
              <a:t>du</a:t>
            </a:r>
            <a:r>
              <a:rPr lang="sv-SE" sz="1200" dirty="0"/>
              <a:t> anmäler och söker ersättning från </a:t>
            </a:r>
            <a:r>
              <a:rPr lang="sv-SE" sz="1200" dirty="0" err="1"/>
              <a:t>Afa</a:t>
            </a:r>
            <a:r>
              <a:rPr lang="sv-SE" sz="1200" dirty="0"/>
              <a:t> försäkring!</a:t>
            </a:r>
          </a:p>
        </p:txBody>
      </p:sp>
    </p:spTree>
    <p:extLst>
      <p:ext uri="{BB962C8B-B14F-4D97-AF65-F5344CB8AC3E}">
        <p14:creationId xmlns:p14="http://schemas.microsoft.com/office/powerpoint/2010/main" val="2041423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9591ECCE-B76F-436F-9AD4-6CE41CBC6118}"/>
              </a:ext>
            </a:extLst>
          </p:cNvPr>
          <p:cNvSpPr>
            <a:spLocks noGrp="1"/>
          </p:cNvSpPr>
          <p:nvPr>
            <p:ph type="title"/>
          </p:nvPr>
        </p:nvSpPr>
        <p:spPr>
          <a:xfrm>
            <a:off x="111086" y="-12183"/>
            <a:ext cx="4460914" cy="955610"/>
          </a:xfrm>
        </p:spPr>
        <p:txBody>
          <a:bodyPr/>
          <a:lstStyle/>
          <a:p>
            <a:r>
              <a:rPr lang="sv-SE" dirty="0"/>
              <a:t>Tillbud – OJ!</a:t>
            </a:r>
          </a:p>
        </p:txBody>
      </p:sp>
      <p:sp>
        <p:nvSpPr>
          <p:cNvPr id="4" name="Platshållare för text 3">
            <a:extLst>
              <a:ext uri="{FF2B5EF4-FFF2-40B4-BE49-F238E27FC236}">
                <a16:creationId xmlns:a16="http://schemas.microsoft.com/office/drawing/2014/main" id="{DC1AB5CE-CAE3-4C99-A75A-C60B98467395}"/>
              </a:ext>
            </a:extLst>
          </p:cNvPr>
          <p:cNvSpPr>
            <a:spLocks noGrp="1"/>
          </p:cNvSpPr>
          <p:nvPr>
            <p:ph type="body" sz="quarter" idx="15"/>
          </p:nvPr>
        </p:nvSpPr>
        <p:spPr>
          <a:xfrm>
            <a:off x="0" y="943428"/>
            <a:ext cx="4760006" cy="2448702"/>
          </a:xfrm>
        </p:spPr>
        <p:txBody>
          <a:bodyPr/>
          <a:lstStyle/>
          <a:p>
            <a:pPr marL="0" indent="0">
              <a:buNone/>
            </a:pPr>
            <a:r>
              <a:rPr lang="sv-SE" sz="1500" dirty="0"/>
              <a:t>”</a:t>
            </a:r>
            <a:r>
              <a:rPr lang="sv-SE" sz="1500" dirty="0" err="1"/>
              <a:t>Nästanolycka</a:t>
            </a:r>
            <a:r>
              <a:rPr lang="sv-SE" sz="1500" dirty="0"/>
              <a:t>” – händelse som kunde</a:t>
            </a:r>
            <a:r>
              <a:rPr lang="sv-SE" sz="1500" i="1" dirty="0"/>
              <a:t> </a:t>
            </a:r>
            <a:r>
              <a:rPr lang="sv-SE" sz="1500" dirty="0"/>
              <a:t>ha lett till skada, ohälsa eller sjukdom</a:t>
            </a:r>
          </a:p>
          <a:p>
            <a:r>
              <a:rPr lang="sv-SE" sz="1400" dirty="0"/>
              <a:t>Fysiska &amp; psykiska faktorer</a:t>
            </a:r>
          </a:p>
          <a:p>
            <a:r>
              <a:rPr lang="sv-SE" sz="1400" dirty="0"/>
              <a:t>Organisatorisk och social arbetsmiljö – hot &amp; våld, konflikter, samvetsstress, arbetsbelastning</a:t>
            </a:r>
          </a:p>
          <a:p>
            <a:r>
              <a:rPr lang="sv-SE" sz="1400" dirty="0"/>
              <a:t>Viktigt för det förebyggande arbetsmiljöarbetet!</a:t>
            </a:r>
          </a:p>
          <a:p>
            <a:pPr marL="0" indent="0">
              <a:buNone/>
            </a:pPr>
            <a:endParaRPr lang="sv-SE" sz="1400" dirty="0"/>
          </a:p>
        </p:txBody>
      </p:sp>
      <p:pic>
        <p:nvPicPr>
          <p:cNvPr id="11" name="Platshållare för bild 10">
            <a:extLst>
              <a:ext uri="{FF2B5EF4-FFF2-40B4-BE49-F238E27FC236}">
                <a16:creationId xmlns:a16="http://schemas.microsoft.com/office/drawing/2014/main" id="{4E61827C-48B8-4DF1-9921-C8ACC39A04C6}"/>
              </a:ext>
            </a:extLst>
          </p:cNvPr>
          <p:cNvPicPr>
            <a:picLocks noGrp="1" noChangeAspect="1"/>
          </p:cNvPicPr>
          <p:nvPr>
            <p:ph type="pic" sz="quarter" idx="13"/>
          </p:nvPr>
        </p:nvPicPr>
        <p:blipFill>
          <a:blip r:embed="rId3"/>
          <a:srcRect t="89" b="89"/>
          <a:stretch>
            <a:fillRect/>
          </a:stretch>
        </p:blipFill>
        <p:spPr>
          <a:xfrm>
            <a:off x="4683086" y="77173"/>
            <a:ext cx="4352964" cy="4503737"/>
          </a:xfrm>
        </p:spPr>
      </p:pic>
      <p:sp>
        <p:nvSpPr>
          <p:cNvPr id="14" name="Rektangel: rundade hörn 13">
            <a:extLst>
              <a:ext uri="{FF2B5EF4-FFF2-40B4-BE49-F238E27FC236}">
                <a16:creationId xmlns:a16="http://schemas.microsoft.com/office/drawing/2014/main" id="{E0EC8243-4F2A-440D-854C-CB97D5F44651}"/>
              </a:ext>
            </a:extLst>
          </p:cNvPr>
          <p:cNvSpPr/>
          <p:nvPr/>
        </p:nvSpPr>
        <p:spPr>
          <a:xfrm>
            <a:off x="474916" y="3765754"/>
            <a:ext cx="3377556" cy="727588"/>
          </a:xfrm>
          <a:prstGeom prst="roundRect">
            <a:avLst/>
          </a:prstGeom>
          <a:gradFill>
            <a:gsLst>
              <a:gs pos="0">
                <a:schemeClr val="accent1">
                  <a:lumMod val="110000"/>
                  <a:satMod val="105000"/>
                  <a:tint val="67000"/>
                  <a:alpha val="41000"/>
                </a:schemeClr>
              </a:gs>
              <a:gs pos="0">
                <a:schemeClr val="accent1">
                  <a:lumMod val="105000"/>
                  <a:satMod val="103000"/>
                  <a:tint val="73000"/>
                  <a:alpha val="1000"/>
                </a:schemeClr>
              </a:gs>
              <a:gs pos="0">
                <a:schemeClr val="accent1">
                  <a:satMod val="109000"/>
                  <a:tint val="81000"/>
                  <a:alpha val="35000"/>
                  <a:lumMod val="55000"/>
                  <a:lumOff val="45000"/>
                </a:schemeClr>
              </a:gs>
            </a:gsLst>
          </a:gradFill>
          <a:ln/>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v-SE" sz="1300" i="1" dirty="0"/>
              <a:t>Tänk på att…</a:t>
            </a:r>
          </a:p>
          <a:p>
            <a:pPr marL="285750" indent="-285750">
              <a:buFontTx/>
              <a:buChar char="-"/>
            </a:pPr>
            <a:r>
              <a:rPr lang="sv-SE" sz="1200" dirty="0"/>
              <a:t>Samma tillbud rapporteras endast </a:t>
            </a:r>
            <a:r>
              <a:rPr lang="sv-SE" sz="1200" dirty="0">
                <a:latin typeface="+mj-lt"/>
              </a:rPr>
              <a:t>en</a:t>
            </a:r>
            <a:r>
              <a:rPr lang="sv-SE" sz="1200" dirty="0"/>
              <a:t> gång, även om fler har varit inblandade!</a:t>
            </a:r>
          </a:p>
        </p:txBody>
      </p:sp>
    </p:spTree>
    <p:extLst>
      <p:ext uri="{BB962C8B-B14F-4D97-AF65-F5344CB8AC3E}">
        <p14:creationId xmlns:p14="http://schemas.microsoft.com/office/powerpoint/2010/main" val="212539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58C7DCCA-A409-4D10-B387-C55FE9466CBB}"/>
              </a:ext>
            </a:extLst>
          </p:cNvPr>
          <p:cNvSpPr>
            <a:spLocks noGrp="1"/>
          </p:cNvSpPr>
          <p:nvPr>
            <p:ph type="title"/>
          </p:nvPr>
        </p:nvSpPr>
        <p:spPr/>
        <p:txBody>
          <a:bodyPr/>
          <a:lstStyle/>
          <a:p>
            <a:r>
              <a:rPr lang="sv-SE" dirty="0"/>
              <a:t>Allvarliga händelser!   </a:t>
            </a:r>
          </a:p>
        </p:txBody>
      </p:sp>
      <p:sp>
        <p:nvSpPr>
          <p:cNvPr id="4" name="Platshållare för text 3">
            <a:extLst>
              <a:ext uri="{FF2B5EF4-FFF2-40B4-BE49-F238E27FC236}">
                <a16:creationId xmlns:a16="http://schemas.microsoft.com/office/drawing/2014/main" id="{302ADC6E-A867-433F-8455-97A7E4C3F259}"/>
              </a:ext>
            </a:extLst>
          </p:cNvPr>
          <p:cNvSpPr>
            <a:spLocks noGrp="1"/>
          </p:cNvSpPr>
          <p:nvPr>
            <p:ph type="body" sz="quarter" idx="15"/>
          </p:nvPr>
        </p:nvSpPr>
        <p:spPr>
          <a:xfrm>
            <a:off x="0" y="1052396"/>
            <a:ext cx="4572000" cy="2103760"/>
          </a:xfrm>
        </p:spPr>
        <p:txBody>
          <a:bodyPr/>
          <a:lstStyle/>
          <a:p>
            <a:r>
              <a:rPr lang="sv-SE" sz="1500" dirty="0">
                <a:latin typeface="+mn-lt"/>
              </a:rPr>
              <a:t>Svårare</a:t>
            </a:r>
            <a:r>
              <a:rPr lang="sv-SE" sz="1500" dirty="0"/>
              <a:t> personskador</a:t>
            </a:r>
          </a:p>
          <a:p>
            <a:r>
              <a:rPr lang="sv-SE" sz="1500" dirty="0">
                <a:latin typeface="+mn-lt"/>
              </a:rPr>
              <a:t>Dödsfall</a:t>
            </a:r>
          </a:p>
          <a:p>
            <a:r>
              <a:rPr lang="sv-SE" sz="1500" dirty="0">
                <a:latin typeface="+mn-lt"/>
              </a:rPr>
              <a:t> Skador i arbetet som drabbat flera arbetstagare samtidigt</a:t>
            </a:r>
          </a:p>
          <a:p>
            <a:r>
              <a:rPr lang="sv-SE" sz="1500" dirty="0">
                <a:latin typeface="+mn-lt"/>
              </a:rPr>
              <a:t>Allvarliga tillbud – som inneburit allvarlig fara för liv och hälsa</a:t>
            </a:r>
          </a:p>
        </p:txBody>
      </p:sp>
      <p:pic>
        <p:nvPicPr>
          <p:cNvPr id="6" name="Platshållare för bild 5">
            <a:extLst>
              <a:ext uri="{FF2B5EF4-FFF2-40B4-BE49-F238E27FC236}">
                <a16:creationId xmlns:a16="http://schemas.microsoft.com/office/drawing/2014/main" id="{ABC84E51-D93C-4C51-B069-DE8F779A4ECA}"/>
              </a:ext>
            </a:extLst>
          </p:cNvPr>
          <p:cNvPicPr>
            <a:picLocks noGrp="1" noChangeAspect="1"/>
          </p:cNvPicPr>
          <p:nvPr>
            <p:ph type="pic" sz="quarter" idx="13"/>
          </p:nvPr>
        </p:nvPicPr>
        <p:blipFill>
          <a:blip r:embed="rId3"/>
          <a:srcRect t="5160" b="5160"/>
          <a:stretch>
            <a:fillRect/>
          </a:stretch>
        </p:blipFill>
        <p:spPr>
          <a:xfrm>
            <a:off x="4568914" y="58338"/>
            <a:ext cx="4467136" cy="4503737"/>
          </a:xfrm>
        </p:spPr>
      </p:pic>
      <p:sp>
        <p:nvSpPr>
          <p:cNvPr id="7" name="Rektangel: rundade hörn 6">
            <a:extLst>
              <a:ext uri="{FF2B5EF4-FFF2-40B4-BE49-F238E27FC236}">
                <a16:creationId xmlns:a16="http://schemas.microsoft.com/office/drawing/2014/main" id="{18008840-EB7F-4550-AD61-477C0EF4102F}"/>
              </a:ext>
            </a:extLst>
          </p:cNvPr>
          <p:cNvSpPr/>
          <p:nvPr/>
        </p:nvSpPr>
        <p:spPr>
          <a:xfrm>
            <a:off x="358106" y="3675721"/>
            <a:ext cx="3855788" cy="865237"/>
          </a:xfrm>
          <a:prstGeom prst="roundRect">
            <a:avLst/>
          </a:prstGeom>
          <a:gradFill>
            <a:gsLst>
              <a:gs pos="0">
                <a:schemeClr val="accent1">
                  <a:lumMod val="110000"/>
                  <a:satMod val="105000"/>
                  <a:tint val="67000"/>
                  <a:alpha val="41000"/>
                </a:schemeClr>
              </a:gs>
              <a:gs pos="0">
                <a:schemeClr val="accent1">
                  <a:lumMod val="105000"/>
                  <a:satMod val="103000"/>
                  <a:tint val="73000"/>
                  <a:alpha val="1000"/>
                </a:schemeClr>
              </a:gs>
              <a:gs pos="0">
                <a:schemeClr val="accent1">
                  <a:satMod val="109000"/>
                  <a:tint val="81000"/>
                  <a:alpha val="35000"/>
                  <a:lumMod val="55000"/>
                  <a:lumOff val="45000"/>
                </a:schemeClr>
              </a:gs>
            </a:gsLst>
          </a:gradFill>
          <a:ln/>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v-SE" sz="1300" i="1" dirty="0"/>
              <a:t>Tänk på att…</a:t>
            </a:r>
          </a:p>
          <a:p>
            <a:pPr marL="285750" indent="-285750">
              <a:buFontTx/>
              <a:buChar char="-"/>
            </a:pPr>
            <a:r>
              <a:rPr lang="sv-SE" sz="1200" dirty="0"/>
              <a:t>Allvarliga händelser ska rapporteras skyndsamt!</a:t>
            </a:r>
          </a:p>
          <a:p>
            <a:pPr marL="285750" indent="-285750">
              <a:buFontTx/>
              <a:buChar char="-"/>
            </a:pPr>
            <a:r>
              <a:rPr lang="sv-SE" sz="1200" dirty="0"/>
              <a:t>Chef klassificerar händelsen som allvarlig i Stella</a:t>
            </a:r>
          </a:p>
        </p:txBody>
      </p:sp>
    </p:spTree>
    <p:extLst>
      <p:ext uri="{BB962C8B-B14F-4D97-AF65-F5344CB8AC3E}">
        <p14:creationId xmlns:p14="http://schemas.microsoft.com/office/powerpoint/2010/main" val="1547025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a:extLst>
              <a:ext uri="{FF2B5EF4-FFF2-40B4-BE49-F238E27FC236}">
                <a16:creationId xmlns:a16="http://schemas.microsoft.com/office/drawing/2014/main" id="{4E1FE2E9-EEB1-46DB-B4D1-E209C40543BC}"/>
              </a:ext>
            </a:extLst>
          </p:cNvPr>
          <p:cNvPicPr>
            <a:picLocks noGrp="1" noChangeAspect="1"/>
          </p:cNvPicPr>
          <p:nvPr>
            <p:ph type="pic" sz="quarter" idx="13"/>
          </p:nvPr>
        </p:nvPicPr>
        <p:blipFill>
          <a:blip r:embed="rId3"/>
          <a:srcRect t="5160" b="5160"/>
          <a:stretch>
            <a:fillRect/>
          </a:stretch>
        </p:blipFill>
        <p:spPr/>
      </p:pic>
      <p:sp>
        <p:nvSpPr>
          <p:cNvPr id="3" name="Platshållare för text 2">
            <a:extLst>
              <a:ext uri="{FF2B5EF4-FFF2-40B4-BE49-F238E27FC236}">
                <a16:creationId xmlns:a16="http://schemas.microsoft.com/office/drawing/2014/main" id="{B4D3947C-BBA2-4C3D-8C04-99BF6082596B}"/>
              </a:ext>
            </a:extLst>
          </p:cNvPr>
          <p:cNvSpPr>
            <a:spLocks noGrp="1"/>
          </p:cNvSpPr>
          <p:nvPr>
            <p:ph type="body" sz="quarter" idx="14"/>
          </p:nvPr>
        </p:nvSpPr>
        <p:spPr>
          <a:xfrm>
            <a:off x="107951" y="571102"/>
            <a:ext cx="4238075" cy="576293"/>
          </a:xfrm>
        </p:spPr>
        <p:txBody>
          <a:bodyPr/>
          <a:lstStyle/>
          <a:p>
            <a:r>
              <a:rPr lang="sv-SE" dirty="0">
                <a:hlinkClick r:id="rId4">
                  <a:extLst>
                    <a:ext uri="{A12FA001-AC4F-418D-AE19-62706E023703}">
                      <ahyp:hlinkClr xmlns:ahyp="http://schemas.microsoft.com/office/drawing/2018/hyperlinkcolor" val="tx"/>
                    </a:ext>
                  </a:extLst>
                </a:hlinkClick>
              </a:rPr>
              <a:t>Hur kan det se ut hos oss?</a:t>
            </a:r>
            <a:endParaRPr lang="sv-SE" dirty="0"/>
          </a:p>
        </p:txBody>
      </p:sp>
    </p:spTree>
    <p:extLst>
      <p:ext uri="{BB962C8B-B14F-4D97-AF65-F5344CB8AC3E}">
        <p14:creationId xmlns:p14="http://schemas.microsoft.com/office/powerpoint/2010/main" val="60580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a:extLst>
              <a:ext uri="{FF2B5EF4-FFF2-40B4-BE49-F238E27FC236}">
                <a16:creationId xmlns:a16="http://schemas.microsoft.com/office/drawing/2014/main" id="{26A57092-EE5C-4713-B810-1F18FABD9850}"/>
              </a:ext>
            </a:extLst>
          </p:cNvPr>
          <p:cNvPicPr>
            <a:picLocks noGrp="1" noChangeAspect="1"/>
          </p:cNvPicPr>
          <p:nvPr>
            <p:ph type="pic" sz="quarter" idx="13"/>
          </p:nvPr>
        </p:nvPicPr>
        <p:blipFill>
          <a:blip r:embed="rId3">
            <a:extLst>
              <a:ext uri="{BEBA8EAE-BF5A-486C-A8C5-ECC9F3942E4B}">
                <a14:imgProps xmlns:a14="http://schemas.microsoft.com/office/drawing/2010/main">
                  <a14:imgLayer r:embed="rId4">
                    <a14:imgEffect>
                      <a14:artisticPaintBrush/>
                    </a14:imgEffect>
                    <a14:imgEffect>
                      <a14:sharpenSoften amount="-50000"/>
                    </a14:imgEffect>
                    <a14:imgEffect>
                      <a14:brightnessContrast bright="20000"/>
                    </a14:imgEffect>
                  </a14:imgLayer>
                </a14:imgProps>
              </a:ext>
            </a:extLst>
          </a:blip>
          <a:srcRect t="5160" b="5160"/>
          <a:stretch>
            <a:fillRect/>
          </a:stretch>
        </p:blipFill>
        <p:spPr>
          <a:xfrm>
            <a:off x="107951" y="96786"/>
            <a:ext cx="8927999" cy="4503270"/>
          </a:xfrm>
        </p:spPr>
      </p:pic>
      <p:sp>
        <p:nvSpPr>
          <p:cNvPr id="3" name="Platshållare för text 2">
            <a:extLst>
              <a:ext uri="{FF2B5EF4-FFF2-40B4-BE49-F238E27FC236}">
                <a16:creationId xmlns:a16="http://schemas.microsoft.com/office/drawing/2014/main" id="{0E91E9F5-67B2-42B3-9DAC-C966B7C96906}"/>
              </a:ext>
            </a:extLst>
          </p:cNvPr>
          <p:cNvSpPr>
            <a:spLocks noGrp="1"/>
          </p:cNvSpPr>
          <p:nvPr>
            <p:ph type="body" sz="quarter" idx="14"/>
          </p:nvPr>
        </p:nvSpPr>
        <p:spPr>
          <a:xfrm>
            <a:off x="269507" y="255297"/>
            <a:ext cx="8518358" cy="576293"/>
          </a:xfrm>
          <a:solidFill>
            <a:schemeClr val="accent1">
              <a:alpha val="94000"/>
            </a:schemeClr>
          </a:solidFill>
        </p:spPr>
        <p:txBody>
          <a:bodyPr/>
          <a:lstStyle/>
          <a:p>
            <a:pPr algn="ctr"/>
            <a:r>
              <a:rPr lang="sv-SE" dirty="0"/>
              <a:t>Reflektera!</a:t>
            </a:r>
          </a:p>
        </p:txBody>
      </p:sp>
      <p:sp>
        <p:nvSpPr>
          <p:cNvPr id="6" name="Rektangel: rundade hörn 5">
            <a:extLst>
              <a:ext uri="{FF2B5EF4-FFF2-40B4-BE49-F238E27FC236}">
                <a16:creationId xmlns:a16="http://schemas.microsoft.com/office/drawing/2014/main" id="{EBE6EEB5-DBF1-4064-8552-4841555B2A48}"/>
              </a:ext>
            </a:extLst>
          </p:cNvPr>
          <p:cNvSpPr/>
          <p:nvPr/>
        </p:nvSpPr>
        <p:spPr>
          <a:xfrm>
            <a:off x="896833" y="1244304"/>
            <a:ext cx="7431090" cy="2654892"/>
          </a:xfrm>
          <a:prstGeom prst="roundRect">
            <a:avLst/>
          </a:prstGeom>
          <a:solidFill>
            <a:schemeClr val="lt1">
              <a:alpha val="97000"/>
            </a:schemeClr>
          </a:solid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v-SE" sz="1500" dirty="0"/>
              <a:t>En säker arbetsmiljö är en grundförutsättning för att vi ska må bra, trivas och kunna göra ett bra jobb. Men ingen arbetsplats är helt fri från risker. Hur dessa risker ser ut kan variera beroende på vad vi arbetar med, hur vi organiserar vårt arbete och vilka resurser och förutsättningar vi har.</a:t>
            </a:r>
          </a:p>
          <a:p>
            <a:endParaRPr lang="sv-SE" sz="1400" dirty="0"/>
          </a:p>
          <a:p>
            <a:pPr marL="285750" indent="-285750">
              <a:buFont typeface="Wingdings" panose="05000000000000000000" pitchFamily="2" charset="2"/>
              <a:buChar char="Ø"/>
            </a:pPr>
            <a:r>
              <a:rPr lang="sv-SE" sz="1400" dirty="0">
                <a:latin typeface="+mj-lt"/>
              </a:rPr>
              <a:t>Vilka arbetsskador och tillbud har förekommit, eller skulle kunna förekomma, på vår arbetsplats?</a:t>
            </a:r>
            <a:br>
              <a:rPr lang="sv-SE" sz="1400" dirty="0">
                <a:latin typeface="+mj-lt"/>
              </a:rPr>
            </a:br>
            <a:endParaRPr lang="sv-SE" sz="1400" dirty="0">
              <a:latin typeface="+mj-lt"/>
            </a:endParaRPr>
          </a:p>
          <a:p>
            <a:pPr marL="285750" indent="-285750">
              <a:buFont typeface="Wingdings" panose="05000000000000000000" pitchFamily="2" charset="2"/>
              <a:buChar char="Ø"/>
            </a:pPr>
            <a:r>
              <a:rPr lang="sv-SE" sz="1400" dirty="0">
                <a:latin typeface="+mj-lt"/>
              </a:rPr>
              <a:t>Varför hände det? Och hur skulle vi kunna förebygga att det händer igen?</a:t>
            </a:r>
          </a:p>
        </p:txBody>
      </p:sp>
    </p:spTree>
    <p:extLst>
      <p:ext uri="{BB962C8B-B14F-4D97-AF65-F5344CB8AC3E}">
        <p14:creationId xmlns:p14="http://schemas.microsoft.com/office/powerpoint/2010/main" val="2400644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F072A782-7D19-4158-BFDD-7E8E639E355B}"/>
              </a:ext>
            </a:extLst>
          </p:cNvPr>
          <p:cNvPicPr>
            <a:picLocks noGrp="1" noChangeAspect="1"/>
          </p:cNvPicPr>
          <p:nvPr>
            <p:ph type="pic" sz="quarter" idx="13"/>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rcRect l="22123" r="22123"/>
          <a:stretch>
            <a:fillRect/>
          </a:stretch>
        </p:blipFill>
        <p:spPr>
          <a:xfrm>
            <a:off x="4803006" y="97304"/>
            <a:ext cx="4232993" cy="4503270"/>
          </a:xfrm>
        </p:spPr>
      </p:pic>
      <p:sp>
        <p:nvSpPr>
          <p:cNvPr id="3" name="Rubrik 2">
            <a:extLst>
              <a:ext uri="{FF2B5EF4-FFF2-40B4-BE49-F238E27FC236}">
                <a16:creationId xmlns:a16="http://schemas.microsoft.com/office/drawing/2014/main" id="{78962FDF-C85E-45FF-B302-5BFDD2B6B38C}"/>
              </a:ext>
            </a:extLst>
          </p:cNvPr>
          <p:cNvSpPr>
            <a:spLocks noGrp="1"/>
          </p:cNvSpPr>
          <p:nvPr>
            <p:ph type="title"/>
          </p:nvPr>
        </p:nvSpPr>
        <p:spPr/>
        <p:txBody>
          <a:bodyPr/>
          <a:lstStyle/>
          <a:p>
            <a:r>
              <a:rPr lang="sv-SE" dirty="0"/>
              <a:t>Elevrapportering - </a:t>
            </a:r>
            <a:r>
              <a:rPr lang="sv-SE" dirty="0" err="1"/>
              <a:t>Prorenata</a:t>
            </a:r>
            <a:endParaRPr lang="sv-SE" dirty="0"/>
          </a:p>
        </p:txBody>
      </p:sp>
      <p:sp>
        <p:nvSpPr>
          <p:cNvPr id="4" name="Platshållare för text 3">
            <a:extLst>
              <a:ext uri="{FF2B5EF4-FFF2-40B4-BE49-F238E27FC236}">
                <a16:creationId xmlns:a16="http://schemas.microsoft.com/office/drawing/2014/main" id="{0C7BFB45-FCEF-4DE9-B407-D0DDB3ED3B66}"/>
              </a:ext>
            </a:extLst>
          </p:cNvPr>
          <p:cNvSpPr>
            <a:spLocks noGrp="1"/>
          </p:cNvSpPr>
          <p:nvPr>
            <p:ph type="body" sz="quarter" idx="15"/>
          </p:nvPr>
        </p:nvSpPr>
        <p:spPr>
          <a:xfrm>
            <a:off x="107950" y="1081349"/>
            <a:ext cx="4695056" cy="3548179"/>
          </a:xfrm>
        </p:spPr>
        <p:txBody>
          <a:bodyPr/>
          <a:lstStyle/>
          <a:p>
            <a:pPr marL="0" indent="0">
              <a:buNone/>
            </a:pPr>
            <a:r>
              <a:rPr lang="sv-SE" sz="1600" dirty="0">
                <a:sym typeface="Wingdings" panose="05000000000000000000" pitchFamily="2" charset="2"/>
              </a:rPr>
              <a:t>Arbetsskador och tillbud ska rapporteras för </a:t>
            </a:r>
            <a:r>
              <a:rPr lang="sv-SE" sz="1600" b="1" dirty="0">
                <a:latin typeface="+mj-lt"/>
                <a:sym typeface="Wingdings" panose="05000000000000000000" pitchFamily="2" charset="2"/>
              </a:rPr>
              <a:t>alla</a:t>
            </a:r>
            <a:r>
              <a:rPr lang="sv-SE" sz="1600" dirty="0">
                <a:sym typeface="Wingdings" panose="05000000000000000000" pitchFamily="2" charset="2"/>
              </a:rPr>
              <a:t> elever och barn i förskola och fritidshem</a:t>
            </a:r>
          </a:p>
          <a:p>
            <a:r>
              <a:rPr lang="sv-SE" sz="1500" dirty="0"/>
              <a:t>Arbetsskador &amp; tillbud rörande barn &amp; elev </a:t>
            </a:r>
            <a:r>
              <a:rPr lang="sv-SE" sz="1500" dirty="0">
                <a:sym typeface="Wingdings" panose="05000000000000000000" pitchFamily="2" charset="2"/>
              </a:rPr>
              <a:t>– </a:t>
            </a:r>
            <a:r>
              <a:rPr lang="sv-SE" sz="1500" dirty="0" err="1">
                <a:hlinkClick r:id="rId5"/>
              </a:rPr>
              <a:t>Prorenata</a:t>
            </a:r>
            <a:endParaRPr lang="sv-SE" sz="1500" dirty="0">
              <a:solidFill>
                <a:schemeClr val="accent2"/>
              </a:solidFill>
              <a:latin typeface="+mj-lt"/>
            </a:endParaRPr>
          </a:p>
          <a:p>
            <a:r>
              <a:rPr lang="sv-SE" sz="1500" dirty="0">
                <a:sym typeface="Wingdings" panose="05000000000000000000" pitchFamily="2" charset="2"/>
              </a:rPr>
              <a:t>Deltagare i arbetsmarknadsåtgärd – </a:t>
            </a:r>
            <a:r>
              <a:rPr lang="sv-SE" sz="1500" dirty="0">
                <a:solidFill>
                  <a:schemeClr val="accent4"/>
                </a:solidFill>
                <a:latin typeface="+mj-lt"/>
                <a:sym typeface="Wingdings" panose="05000000000000000000" pitchFamily="2" charset="2"/>
              </a:rPr>
              <a:t>Stella</a:t>
            </a:r>
          </a:p>
          <a:p>
            <a:pPr marL="285750" indent="-285750"/>
            <a:endParaRPr lang="sv-SE" sz="1500" dirty="0">
              <a:solidFill>
                <a:schemeClr val="accent4"/>
              </a:solidFill>
              <a:latin typeface="+mj-lt"/>
              <a:sym typeface="Wingdings" panose="05000000000000000000" pitchFamily="2" charset="2"/>
            </a:endParaRPr>
          </a:p>
          <a:p>
            <a:pPr marL="0" indent="0">
              <a:buNone/>
            </a:pPr>
            <a:endParaRPr lang="sv-SE" sz="1500" dirty="0"/>
          </a:p>
          <a:p>
            <a:pPr marL="0" indent="0">
              <a:buNone/>
            </a:pPr>
            <a:endParaRPr lang="sv-SE" sz="1500" dirty="0">
              <a:solidFill>
                <a:schemeClr val="accent4"/>
              </a:solidFill>
              <a:latin typeface="+mj-lt"/>
              <a:sym typeface="Wingdings" panose="05000000000000000000" pitchFamily="2" charset="2"/>
            </a:endParaRPr>
          </a:p>
        </p:txBody>
      </p:sp>
      <p:sp>
        <p:nvSpPr>
          <p:cNvPr id="7" name="Rektangel: rundade hörn 6">
            <a:extLst>
              <a:ext uri="{FF2B5EF4-FFF2-40B4-BE49-F238E27FC236}">
                <a16:creationId xmlns:a16="http://schemas.microsoft.com/office/drawing/2014/main" id="{4978F965-0BAB-4500-8C49-93831AA534D0}"/>
              </a:ext>
            </a:extLst>
          </p:cNvPr>
          <p:cNvSpPr/>
          <p:nvPr/>
        </p:nvSpPr>
        <p:spPr>
          <a:xfrm>
            <a:off x="434745" y="3382298"/>
            <a:ext cx="3807423" cy="797841"/>
          </a:xfrm>
          <a:prstGeom prst="roundRect">
            <a:avLst/>
          </a:prstGeom>
          <a:gradFill>
            <a:gsLst>
              <a:gs pos="0">
                <a:schemeClr val="accent1">
                  <a:lumMod val="110000"/>
                  <a:satMod val="105000"/>
                  <a:tint val="67000"/>
                  <a:alpha val="41000"/>
                </a:schemeClr>
              </a:gs>
              <a:gs pos="0">
                <a:schemeClr val="accent1">
                  <a:lumMod val="105000"/>
                  <a:satMod val="103000"/>
                  <a:tint val="73000"/>
                  <a:alpha val="1000"/>
                </a:schemeClr>
              </a:gs>
              <a:gs pos="0">
                <a:schemeClr val="accent1">
                  <a:satMod val="109000"/>
                  <a:tint val="81000"/>
                  <a:alpha val="35000"/>
                  <a:lumMod val="55000"/>
                  <a:lumOff val="45000"/>
                </a:schemeClr>
              </a:gs>
            </a:gsLst>
          </a:gradFill>
          <a:ln/>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sv-SE" sz="1300" i="1" dirty="0"/>
              <a:t>Tänk på att…</a:t>
            </a:r>
          </a:p>
          <a:p>
            <a:pPr marL="285750" indent="-285750">
              <a:buFontTx/>
              <a:buChar char="-"/>
            </a:pPr>
            <a:r>
              <a:rPr lang="sv-SE" sz="1200" dirty="0"/>
              <a:t>Händelser som sker under praktik räknas också som skoltid - skador rapporteras i </a:t>
            </a:r>
            <a:r>
              <a:rPr lang="sv-SE" sz="1200" dirty="0" err="1"/>
              <a:t>Prorenata</a:t>
            </a:r>
            <a:r>
              <a:rPr lang="sv-SE" sz="1200" dirty="0"/>
              <a:t>!</a:t>
            </a:r>
          </a:p>
        </p:txBody>
      </p:sp>
    </p:spTree>
    <p:extLst>
      <p:ext uri="{BB962C8B-B14F-4D97-AF65-F5344CB8AC3E}">
        <p14:creationId xmlns:p14="http://schemas.microsoft.com/office/powerpoint/2010/main" val="196980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tema">
  <a:themeElements>
    <a:clrScheme name="Motala kommun">
      <a:dk1>
        <a:srgbClr val="000000"/>
      </a:dk1>
      <a:lt1>
        <a:srgbClr val="FFFFFF"/>
      </a:lt1>
      <a:dk2>
        <a:srgbClr val="515151"/>
      </a:dk2>
      <a:lt2>
        <a:srgbClr val="E7E6E6"/>
      </a:lt2>
      <a:accent1>
        <a:srgbClr val="007FA3"/>
      </a:accent1>
      <a:accent2>
        <a:srgbClr val="007367"/>
      </a:accent2>
      <a:accent3>
        <a:srgbClr val="4E801F"/>
      </a:accent3>
      <a:accent4>
        <a:srgbClr val="CA3604"/>
      </a:accent4>
      <a:accent5>
        <a:srgbClr val="B52555"/>
      </a:accent5>
      <a:accent6>
        <a:srgbClr val="003C71"/>
      </a:accent6>
      <a:hlink>
        <a:srgbClr val="007FA3"/>
      </a:hlink>
      <a:folHlink>
        <a:srgbClr val="003C71"/>
      </a:folHlink>
    </a:clrScheme>
    <a:fontScheme name="Anpassat 1">
      <a:majorFont>
        <a:latin typeface="Barlow Semi Condensed SemiBold"/>
        <a:ea typeface=""/>
        <a:cs typeface=""/>
      </a:majorFont>
      <a:minorFont>
        <a:latin typeface="Barl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alpha val="5000"/>
          </a:schemeClr>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otalakommun_test" id="{60392D21-73CE-4DE6-9890-5EF7B8BA69BD}" vid="{D347AD52-D9D7-4836-A5A9-4908D0480ED4}"/>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Motalakommun</Template>
  <TotalTime>7824</TotalTime>
  <Words>2640</Words>
  <Application>Microsoft Office PowerPoint</Application>
  <PresentationFormat>Bildspel på skärmen (16:9)</PresentationFormat>
  <Paragraphs>216</Paragraphs>
  <Slides>11</Slides>
  <Notes>11</Notes>
  <HiddenSlides>2</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11</vt:i4>
      </vt:variant>
    </vt:vector>
  </HeadingPairs>
  <TitlesOfParts>
    <vt:vector size="17" baseType="lpstr">
      <vt:lpstr>Arial</vt:lpstr>
      <vt:lpstr>Calibri</vt:lpstr>
      <vt:lpstr>Barlow</vt:lpstr>
      <vt:lpstr>Barlow Semi Condensed SemiBold</vt:lpstr>
      <vt:lpstr>Wingdings</vt:lpstr>
      <vt:lpstr>Office-tema</vt:lpstr>
      <vt:lpstr>PowerPoint-presentation</vt:lpstr>
      <vt:lpstr>PowerPoint-presentation</vt:lpstr>
      <vt:lpstr>Medarbetarens ansvar</vt:lpstr>
      <vt:lpstr>Arbetsskador – AJ!</vt:lpstr>
      <vt:lpstr>Tillbud – OJ!</vt:lpstr>
      <vt:lpstr>Allvarliga händelser!   </vt:lpstr>
      <vt:lpstr>PowerPoint-presentation</vt:lpstr>
      <vt:lpstr>PowerPoint-presentation</vt:lpstr>
      <vt:lpstr>Elevrapportering - Prorenata</vt:lpstr>
      <vt:lpstr>Stella i telefonen</vt:lpstr>
      <vt:lpstr>Tillsammans skapar vi en hållbar arbetsmiljö!</vt:lpstr>
    </vt:vector>
  </TitlesOfParts>
  <Company>Motala kommun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Frida Dufwenberg</dc:creator>
  <cp:lastModifiedBy>Karolina Krus</cp:lastModifiedBy>
  <cp:revision>425</cp:revision>
  <dcterms:created xsi:type="dcterms:W3CDTF">2020-03-09T13:56:37Z</dcterms:created>
  <dcterms:modified xsi:type="dcterms:W3CDTF">2025-05-16T13:11:38Z</dcterms:modified>
</cp:coreProperties>
</file>