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2"/>
  </p:notesMasterIdLst>
  <p:handoutMasterIdLst>
    <p:handoutMasterId r:id="rId13"/>
  </p:handoutMasterIdLst>
  <p:sldIdLst>
    <p:sldId id="257" r:id="rId2"/>
    <p:sldId id="381" r:id="rId3"/>
    <p:sldId id="386" r:id="rId4"/>
    <p:sldId id="385" r:id="rId5"/>
    <p:sldId id="387" r:id="rId6"/>
    <p:sldId id="382" r:id="rId7"/>
    <p:sldId id="388" r:id="rId8"/>
    <p:sldId id="383" r:id="rId9"/>
    <p:sldId id="384" r:id="rId10"/>
    <p:sldId id="380" r:id="rId11"/>
  </p:sldIdLst>
  <p:sldSz cx="9144000" cy="5143500" type="screen16x9"/>
  <p:notesSz cx="6799263" cy="9929813"/>
  <p:embeddedFontLst>
    <p:embeddedFont>
      <p:font typeface="Barlow" panose="00000500000000000000" pitchFamily="50" charset="0"/>
      <p:regular r:id="rId14"/>
      <p:bold r:id="rId15"/>
      <p:italic r:id="rId16"/>
      <p:boldItalic r:id="rId17"/>
    </p:embeddedFont>
    <p:embeddedFont>
      <p:font typeface="Barlow Semi Condensed SemiBold" panose="00000706000000000000" pitchFamily="50" charset="0"/>
      <p:bold r:id="rId18"/>
      <p:boldItalic r:id="rId19"/>
    </p:embeddedFont>
    <p:embeddedFont>
      <p:font typeface="Calibri" panose="020F0502020204030204" pitchFamily="34" charset="0"/>
      <p:regular r:id="rId20"/>
      <p:bold r:id="rId21"/>
      <p:italic r:id="rId22"/>
      <p:boldItalic r:id="rId23"/>
    </p:embeddedFont>
  </p:embeddedFont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007A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Format med tema 2 - dekorfärg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81462" autoAdjust="0"/>
  </p:normalViewPr>
  <p:slideViewPr>
    <p:cSldViewPr snapToGrid="0" snapToObjects="1">
      <p:cViewPr varScale="1">
        <p:scale>
          <a:sx n="122" d="100"/>
          <a:sy n="122" d="100"/>
        </p:scale>
        <p:origin x="1032" y="96"/>
      </p:cViewPr>
      <p:guideLst/>
    </p:cSldViewPr>
  </p:slideViewPr>
  <p:notesTextViewPr>
    <p:cViewPr>
      <p:scale>
        <a:sx n="3" d="2"/>
        <a:sy n="3" d="2"/>
      </p:scale>
      <p:origin x="0" y="0"/>
    </p:cViewPr>
  </p:notesTextViewPr>
  <p:notesViewPr>
    <p:cSldViewPr snapToGrid="0" snapToObjects="1">
      <p:cViewPr varScale="1">
        <p:scale>
          <a:sx n="94" d="100"/>
          <a:sy n="94" d="100"/>
        </p:scale>
        <p:origin x="2096"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4F5DFE0C-5B65-4B77-A526-DD6C94651BEF}"/>
              </a:ext>
            </a:extLst>
          </p:cNvPr>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r>
              <a:rPr lang="sv-SE" dirty="0"/>
              <a:t>Välfärdsbrottslighet och social hålbarhet</a:t>
            </a:r>
          </a:p>
        </p:txBody>
      </p:sp>
      <p:sp>
        <p:nvSpPr>
          <p:cNvPr id="3" name="Platshållare för datum 2">
            <a:extLst>
              <a:ext uri="{FF2B5EF4-FFF2-40B4-BE49-F238E27FC236}">
                <a16:creationId xmlns:a16="http://schemas.microsoft.com/office/drawing/2014/main" id="{0691773A-0722-42FB-8E6D-EBA18AC884F2}"/>
              </a:ext>
            </a:extLst>
          </p:cNvPr>
          <p:cNvSpPr>
            <a:spLocks noGrp="1"/>
          </p:cNvSpPr>
          <p:nvPr>
            <p:ph type="dt" sz="quarter" idx="1"/>
          </p:nvPr>
        </p:nvSpPr>
        <p:spPr>
          <a:xfrm>
            <a:off x="3851342" y="0"/>
            <a:ext cx="2946347" cy="498215"/>
          </a:xfrm>
          <a:prstGeom prst="rect">
            <a:avLst/>
          </a:prstGeom>
        </p:spPr>
        <p:txBody>
          <a:bodyPr vert="horz" lIns="91440" tIns="45720" rIns="91440" bIns="45720" rtlCol="0"/>
          <a:lstStyle>
            <a:lvl1pPr algn="r">
              <a:defRPr sz="1200"/>
            </a:lvl1pPr>
          </a:lstStyle>
          <a:p>
            <a:fld id="{A6A5BC2E-3B82-439C-A5E5-1B3B5D3B99F3}" type="datetimeFigureOut">
              <a:rPr lang="sv-SE" smtClean="0"/>
              <a:t>2026-10-05</a:t>
            </a:fld>
            <a:endParaRPr lang="sv-SE" dirty="0"/>
          </a:p>
        </p:txBody>
      </p:sp>
      <p:sp>
        <p:nvSpPr>
          <p:cNvPr id="4" name="Platshållare för sidfot 3">
            <a:extLst>
              <a:ext uri="{FF2B5EF4-FFF2-40B4-BE49-F238E27FC236}">
                <a16:creationId xmlns:a16="http://schemas.microsoft.com/office/drawing/2014/main" id="{B487306C-6588-40F0-B35C-3BC684FEC69B}"/>
              </a:ext>
            </a:extLst>
          </p:cNvPr>
          <p:cNvSpPr>
            <a:spLocks noGrp="1"/>
          </p:cNvSpPr>
          <p:nvPr>
            <p:ph type="ftr" sz="quarter" idx="2"/>
          </p:nvPr>
        </p:nvSpPr>
        <p:spPr>
          <a:xfrm>
            <a:off x="0" y="9431600"/>
            <a:ext cx="2946347" cy="498214"/>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a:extLst>
              <a:ext uri="{FF2B5EF4-FFF2-40B4-BE49-F238E27FC236}">
                <a16:creationId xmlns:a16="http://schemas.microsoft.com/office/drawing/2014/main" id="{B4178D81-0522-497A-A53F-78C0CBE3C067}"/>
              </a:ext>
            </a:extLst>
          </p:cNvPr>
          <p:cNvSpPr>
            <a:spLocks noGrp="1"/>
          </p:cNvSpPr>
          <p:nvPr>
            <p:ph type="sldNum" sz="quarter" idx="3"/>
          </p:nvPr>
        </p:nvSpPr>
        <p:spPr>
          <a:xfrm>
            <a:off x="3851342" y="9431600"/>
            <a:ext cx="2946347" cy="498214"/>
          </a:xfrm>
          <a:prstGeom prst="rect">
            <a:avLst/>
          </a:prstGeom>
        </p:spPr>
        <p:txBody>
          <a:bodyPr vert="horz" lIns="91440" tIns="45720" rIns="91440" bIns="45720" rtlCol="0" anchor="b"/>
          <a:lstStyle>
            <a:lvl1pPr algn="r">
              <a:defRPr sz="1200"/>
            </a:lvl1pPr>
          </a:lstStyle>
          <a:p>
            <a:fld id="{BCEC2C53-2735-410C-B809-C8CFFE88F38C}" type="slidenum">
              <a:rPr lang="sv-SE" smtClean="0"/>
              <a:t>‹#›</a:t>
            </a:fld>
            <a:endParaRPr lang="sv-SE" dirty="0"/>
          </a:p>
        </p:txBody>
      </p:sp>
    </p:spTree>
    <p:extLst>
      <p:ext uri="{BB962C8B-B14F-4D97-AF65-F5344CB8AC3E}">
        <p14:creationId xmlns:p14="http://schemas.microsoft.com/office/powerpoint/2010/main" val="821472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r>
              <a:rPr lang="sv-SE" dirty="0"/>
              <a:t>Välfärdsbrottslighet och social hålbarhet</a:t>
            </a:r>
          </a:p>
        </p:txBody>
      </p:sp>
      <p:sp>
        <p:nvSpPr>
          <p:cNvPr id="3" name="Platshållare för datum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B9F399FD-1668-5540-8B3E-AC1846C65C45}" type="datetimeFigureOut">
              <a:rPr lang="sv-SE" smtClean="0"/>
              <a:t>2026-10-05</a:t>
            </a:fld>
            <a:endParaRPr lang="sv-SE" dirty="0"/>
          </a:p>
        </p:txBody>
      </p:sp>
      <p:sp>
        <p:nvSpPr>
          <p:cNvPr id="4" name="Platshållare för bildobjekt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7383E85A-D979-A147-889D-B48953FC0DD7}" type="slidenum">
              <a:rPr lang="sv-SE" smtClean="0"/>
              <a:t>‹#›</a:t>
            </a:fld>
            <a:endParaRPr lang="sv-SE" dirty="0"/>
          </a:p>
        </p:txBody>
      </p:sp>
    </p:spTree>
    <p:extLst>
      <p:ext uri="{BB962C8B-B14F-4D97-AF65-F5344CB8AC3E}">
        <p14:creationId xmlns:p14="http://schemas.microsoft.com/office/powerpoint/2010/main" val="39333604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Idag ska vi ägna en kort stund åt att prata om välfärdsbrottslighet, kriminell ekonomi och hur Motala kommun arbetar med dessa frågor. Det här handlar i grunden om att värna våra gemensamma skattemedel och se till att resurserna hamnar där de gör nytta.</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a:t>
            </a:fld>
            <a:endParaRPr lang="sv-SE" dirty="0"/>
          </a:p>
        </p:txBody>
      </p:sp>
    </p:spTree>
    <p:extLst>
      <p:ext uri="{BB962C8B-B14F-4D97-AF65-F5344CB8AC3E}">
        <p14:creationId xmlns:p14="http://schemas.microsoft.com/office/powerpoint/2010/main" val="738714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050" dirty="0"/>
              <a:t>Välfärdsbrottslighet uppstår när någon – oavsett om det är en enskild person, en förening eller ett företag – medvetet utnyttjar våra välfärdssystem för egen vinning. Det är viktigt att skilja detta från att någon gör fel av misstag. Det här handlar om avsiktliga handlingar där man lämnar felaktiga uppgifter eller undanhåller fakta för att få pengar eller avtal som man inte har rätt till.</a:t>
            </a:r>
          </a:p>
          <a:p>
            <a:pPr marL="0" indent="0">
              <a:buFont typeface="Arial" panose="020B0604020202020204" pitchFamily="34" charset="0"/>
              <a:buNone/>
            </a:pPr>
            <a:endParaRPr lang="sv-SE" sz="1050" dirty="0"/>
          </a:p>
          <a:p>
            <a:pPr marL="0" indent="0">
              <a:buFont typeface="Arial" panose="020B0604020202020204" pitchFamily="34" charset="0"/>
              <a:buNone/>
            </a:pPr>
            <a:r>
              <a:rPr lang="sv-SE" sz="1050" dirty="0"/>
              <a:t>Vi brukar använda SKR:s definition: </a:t>
            </a:r>
            <a:r>
              <a:rPr lang="sv-SE" sz="1050" i="1" dirty="0"/>
              <a:t>”när en aktör – ett företag, en förening eller en privatperson – otillbörligen utnyttjar kommunernas och regionernas välfärdssystem för egen vinning.”</a:t>
            </a:r>
          </a:p>
        </p:txBody>
      </p:sp>
      <p:sp>
        <p:nvSpPr>
          <p:cNvPr id="4" name="Platshållare för bildnummer 3"/>
          <p:cNvSpPr>
            <a:spLocks noGrp="1"/>
          </p:cNvSpPr>
          <p:nvPr>
            <p:ph type="sldNum" sz="quarter" idx="5"/>
          </p:nvPr>
        </p:nvSpPr>
        <p:spPr/>
        <p:txBody>
          <a:bodyPr/>
          <a:lstStyle/>
          <a:p>
            <a:fld id="{7383E85A-D979-A147-889D-B48953FC0DD7}" type="slidenum">
              <a:rPr lang="sv-SE" smtClean="0"/>
              <a:t>2</a:t>
            </a:fld>
            <a:endParaRPr lang="sv-SE" dirty="0"/>
          </a:p>
        </p:txBody>
      </p:sp>
    </p:spTree>
    <p:extLst>
      <p:ext uri="{BB962C8B-B14F-4D97-AF65-F5344CB8AC3E}">
        <p14:creationId xmlns:p14="http://schemas.microsoft.com/office/powerpoint/2010/main" val="1016489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Välfärdsbrottslighet är </a:t>
            </a:r>
            <a:r>
              <a:rPr lang="sv-SE" b="1" dirty="0">
                <a:highlight>
                  <a:srgbClr val="FF0000"/>
                </a:highlight>
              </a:rPr>
              <a:t>systemhotande</a:t>
            </a:r>
            <a:r>
              <a:rPr lang="sv-SE" dirty="0"/>
              <a:t> eftersom den dränerar välfärden på resurser, finansierar den organiserade brottsligheten och undergräver medborgarnas tillit till rättsstaten och demokratin.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Exempel olika verksamheter.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Socialförvaltningen: Felaktiga uppgifter vid försörjningsstöd, osanna intyg. Kriminella HVB-företag. Otillåten påverkan från brukare/anhöriga.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Bygg/Miljö/Teknik: Svartarbete hos underleverantörer, bluffakturor, otillåten påverkan vid myndighetsutövning.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 Skola/Förskola: Fusk med elevinskrivningar, fristående aktörer som inte uppfyller avtal, påverkan vid betygssättning.</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3</a:t>
            </a:fld>
            <a:endParaRPr lang="sv-SE" dirty="0"/>
          </a:p>
        </p:txBody>
      </p:sp>
    </p:spTree>
    <p:extLst>
      <p:ext uri="{BB962C8B-B14F-4D97-AF65-F5344CB8AC3E}">
        <p14:creationId xmlns:p14="http://schemas.microsoft.com/office/powerpoint/2010/main" val="419048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dirty="0"/>
              <a:t>Brottsvinster används till att återinvestera i ytterligare kriminalitet. </a:t>
            </a:r>
          </a:p>
          <a:p>
            <a:pPr marL="171450" indent="-171450">
              <a:buFont typeface="Arial" panose="020B0604020202020204" pitchFamily="34" charset="0"/>
              <a:buChar char="•"/>
            </a:pPr>
            <a:r>
              <a:rPr lang="sv-SE" dirty="0"/>
              <a:t>Som referens är den årliga budgeten för hela rättsväsendet (Polis, Kriminalvården, domstolar </a:t>
            </a:r>
            <a:r>
              <a:rPr lang="sv-SE" dirty="0" err="1"/>
              <a:t>etc</a:t>
            </a:r>
            <a:r>
              <a:rPr lang="sv-SE" dirty="0"/>
              <a:t>) ca </a:t>
            </a:r>
            <a:r>
              <a:rPr lang="sv-SE" b="1" i="1" dirty="0"/>
              <a:t>78 miljarder</a:t>
            </a:r>
            <a:r>
              <a:rPr lang="sv-SE" dirty="0"/>
              <a:t>.</a:t>
            </a:r>
          </a:p>
          <a:p>
            <a:pPr marL="171450" indent="-171450">
              <a:buFont typeface="Arial" panose="020B0604020202020204" pitchFamily="34" charset="0"/>
              <a:buChar char="•"/>
            </a:pPr>
            <a:r>
              <a:rPr lang="sv-SE" dirty="0"/>
              <a:t>Varför pratar vi om detta just nu? En ny rapport från Expertgruppen för studier i offentlig ekonomi (ESO) visar att den kriminella ekonomin i Sverige omsätter omkring 352 miljarder kronor om året. Välfärdsbrottslighet har blivit en av de absolut största inkomstkällorna för den organiserade brottsligheten. Det handlar alltså inte bara om enstaka felaktiga utbetalningar, utan om systematiska upplägg där kommunala medel riskerar att hamna i fel händer.</a:t>
            </a:r>
          </a:p>
        </p:txBody>
      </p:sp>
      <p:sp>
        <p:nvSpPr>
          <p:cNvPr id="4" name="Platshållare för bildnummer 3"/>
          <p:cNvSpPr>
            <a:spLocks noGrp="1"/>
          </p:cNvSpPr>
          <p:nvPr>
            <p:ph type="sldNum" sz="quarter" idx="5"/>
          </p:nvPr>
        </p:nvSpPr>
        <p:spPr/>
        <p:txBody>
          <a:bodyPr/>
          <a:lstStyle/>
          <a:p>
            <a:fld id="{7383E85A-D979-A147-889D-B48953FC0DD7}" type="slidenum">
              <a:rPr lang="sv-SE" smtClean="0"/>
              <a:t>4</a:t>
            </a:fld>
            <a:endParaRPr lang="sv-SE" dirty="0"/>
          </a:p>
        </p:txBody>
      </p:sp>
    </p:spTree>
    <p:extLst>
      <p:ext uri="{BB962C8B-B14F-4D97-AF65-F5344CB8AC3E}">
        <p14:creationId xmlns:p14="http://schemas.microsoft.com/office/powerpoint/2010/main" val="704179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r>
              <a:rPr lang="sv-SE" sz="1000" dirty="0"/>
              <a:t>Svart ekonomi – </a:t>
            </a:r>
            <a:r>
              <a:rPr lang="sv-SE" sz="1000" b="1" i="1" dirty="0"/>
              <a:t>Svartarbete</a:t>
            </a:r>
            <a:r>
              <a:rPr lang="sv-SE" sz="1000" dirty="0"/>
              <a:t>, felaktiga bolagsstrukturer och arbetslivskriminalitet.</a:t>
            </a:r>
          </a:p>
          <a:p>
            <a:pPr marL="171450" indent="-171450">
              <a:buFont typeface="Arial" panose="020B0604020202020204" pitchFamily="34" charset="0"/>
              <a:buChar char="•"/>
            </a:pPr>
            <a:r>
              <a:rPr lang="sv-SE" sz="1000" dirty="0"/>
              <a:t>Illegal ekonomi – Ren olaglig handel (narkotika, vapen etc.).</a:t>
            </a:r>
          </a:p>
          <a:p>
            <a:pPr marL="171450" indent="-171450">
              <a:buFont typeface="Arial" panose="020B0604020202020204" pitchFamily="34" charset="0"/>
              <a:buChar char="•"/>
            </a:pPr>
            <a:r>
              <a:rPr lang="sv-SE" sz="1000" dirty="0"/>
              <a:t>Kriminella transaktioner – Bidragsbrott, välfärdsfusk och momsbedrägerier.</a:t>
            </a:r>
          </a:p>
          <a:p>
            <a:pPr marL="171450" indent="-171450">
              <a:buFont typeface="Arial" panose="020B0604020202020204" pitchFamily="34" charset="0"/>
              <a:buChar char="•"/>
            </a:pPr>
            <a:r>
              <a:rPr lang="sv-SE" sz="1000" dirty="0"/>
              <a:t>Kriminella tjänster – Penningtvätt, korruption och otillåten påverkan.</a:t>
            </a:r>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5</a:t>
            </a:fld>
            <a:endParaRPr lang="sv-SE" dirty="0"/>
          </a:p>
        </p:txBody>
      </p:sp>
    </p:spTree>
    <p:extLst>
      <p:ext uri="{BB962C8B-B14F-4D97-AF65-F5344CB8AC3E}">
        <p14:creationId xmlns:p14="http://schemas.microsoft.com/office/powerpoint/2010/main" val="3362195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I kommunens riktlinje finns flera begrepp som är bra att känna till. Här är exempel på tre viktiga begrepp. </a:t>
            </a:r>
          </a:p>
          <a:p>
            <a:r>
              <a:rPr lang="sv-SE" sz="1200" b="1" kern="1200" dirty="0">
                <a:solidFill>
                  <a:schemeClr val="tx1"/>
                </a:solidFill>
                <a:effectLst/>
                <a:latin typeface="+mn-lt"/>
                <a:ea typeface="+mn-ea"/>
                <a:cs typeface="+mn-cs"/>
              </a:rPr>
              <a:t>Välfärdsbrott:</a:t>
            </a:r>
            <a:r>
              <a:rPr lang="sv-SE" sz="1200" kern="1200" dirty="0">
                <a:solidFill>
                  <a:schemeClr val="tx1"/>
                </a:solidFill>
                <a:effectLst/>
                <a:latin typeface="+mn-lt"/>
                <a:ea typeface="+mn-ea"/>
                <a:cs typeface="+mn-cs"/>
              </a:rPr>
              <a:t> Att man utnyttjar välfärdssystemen för egen vinning. </a:t>
            </a:r>
          </a:p>
          <a:p>
            <a:r>
              <a:rPr lang="sv-SE" sz="1200" b="1" kern="1200" dirty="0">
                <a:solidFill>
                  <a:schemeClr val="tx1"/>
                </a:solidFill>
                <a:effectLst/>
                <a:latin typeface="+mn-lt"/>
                <a:ea typeface="+mn-ea"/>
                <a:cs typeface="+mn-cs"/>
              </a:rPr>
              <a:t>Korruption:</a:t>
            </a:r>
            <a:r>
              <a:rPr lang="sv-SE" sz="1200" kern="1200" dirty="0">
                <a:solidFill>
                  <a:schemeClr val="tx1"/>
                </a:solidFill>
                <a:effectLst/>
                <a:latin typeface="+mn-lt"/>
                <a:ea typeface="+mn-ea"/>
                <a:cs typeface="+mn-cs"/>
              </a:rPr>
              <a:t> Att någons utnyttjar sin ställning eller sin roll för att ge sig själv eller någon annan en otillbörlig fördel – till exempel gynnande av släkt eller vänner. </a:t>
            </a:r>
          </a:p>
          <a:p>
            <a:r>
              <a:rPr lang="sv-SE" sz="1200" b="1" kern="1200" dirty="0">
                <a:solidFill>
                  <a:schemeClr val="tx1"/>
                </a:solidFill>
                <a:effectLst/>
                <a:latin typeface="+mn-lt"/>
                <a:ea typeface="+mn-ea"/>
                <a:cs typeface="+mn-cs"/>
              </a:rPr>
              <a:t>Otillåten påverkan:</a:t>
            </a:r>
            <a:r>
              <a:rPr lang="sv-SE" sz="1200" kern="1200" dirty="0">
                <a:solidFill>
                  <a:schemeClr val="tx1"/>
                </a:solidFill>
                <a:effectLst/>
                <a:latin typeface="+mn-lt"/>
                <a:ea typeface="+mn-ea"/>
                <a:cs typeface="+mn-cs"/>
              </a:rPr>
              <a:t> När anställda eller förtroendevalda utsätts för olämpliga påtryckningar, hot eller otillbörlig övertalning för att fatta vissa beslut. (kan vara både lagliga och olagliga handlingar)</a:t>
            </a:r>
          </a:p>
          <a:p>
            <a:pPr marL="0" indent="0">
              <a:spcBef>
                <a:spcPts val="800"/>
              </a:spcBef>
              <a:buFont typeface="Arial" panose="020B0604020202020204" pitchFamily="34" charset="0"/>
              <a:buNone/>
            </a:pPr>
            <a:endParaRPr lang="sv-SE" dirty="0">
              <a:latin typeface="+mn-lt"/>
            </a:endParaRPr>
          </a:p>
        </p:txBody>
      </p:sp>
      <p:sp>
        <p:nvSpPr>
          <p:cNvPr id="4" name="Platshållare för bildnummer 3"/>
          <p:cNvSpPr>
            <a:spLocks noGrp="1"/>
          </p:cNvSpPr>
          <p:nvPr>
            <p:ph type="sldNum" sz="quarter" idx="5"/>
          </p:nvPr>
        </p:nvSpPr>
        <p:spPr/>
        <p:txBody>
          <a:bodyPr/>
          <a:lstStyle/>
          <a:p>
            <a:fld id="{7383E85A-D979-A147-889D-B48953FC0DD7}" type="slidenum">
              <a:rPr lang="sv-SE" smtClean="0"/>
              <a:t>6</a:t>
            </a:fld>
            <a:endParaRPr lang="sv-SE" dirty="0"/>
          </a:p>
        </p:txBody>
      </p:sp>
    </p:spTree>
    <p:extLst>
      <p:ext uri="{BB962C8B-B14F-4D97-AF65-F5344CB8AC3E}">
        <p14:creationId xmlns:p14="http://schemas.microsoft.com/office/powerpoint/2010/main" val="333207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Motala kommuns riktlinje bygger på fyra tydliga principer: </a:t>
            </a:r>
          </a:p>
          <a:p>
            <a:r>
              <a:rPr lang="sv-SE" sz="1200" b="1" kern="1200" dirty="0">
                <a:solidFill>
                  <a:schemeClr val="tx1"/>
                </a:solidFill>
                <a:effectLst/>
                <a:latin typeface="+mn-lt"/>
                <a:ea typeface="+mn-ea"/>
                <a:cs typeface="+mn-cs"/>
              </a:rPr>
              <a:t>Nolltolerans:</a:t>
            </a:r>
            <a:r>
              <a:rPr lang="sv-SE" sz="1200" kern="1200" dirty="0">
                <a:solidFill>
                  <a:schemeClr val="tx1"/>
                </a:solidFill>
                <a:effectLst/>
                <a:latin typeface="+mn-lt"/>
                <a:ea typeface="+mn-ea"/>
                <a:cs typeface="+mn-cs"/>
              </a:rPr>
              <a:t> Kommunen accepterar inga forms av välfärdsbrott eller korruption. </a:t>
            </a:r>
          </a:p>
          <a:p>
            <a:r>
              <a:rPr lang="sv-SE" sz="1200" b="1" kern="1200" dirty="0">
                <a:solidFill>
                  <a:schemeClr val="tx1"/>
                </a:solidFill>
                <a:effectLst/>
                <a:latin typeface="+mn-lt"/>
                <a:ea typeface="+mn-ea"/>
                <a:cs typeface="+mn-cs"/>
              </a:rPr>
              <a:t>Skydda skattemedel:</a:t>
            </a:r>
            <a:r>
              <a:rPr lang="sv-SE" sz="1200" kern="1200" dirty="0">
                <a:solidFill>
                  <a:schemeClr val="tx1"/>
                </a:solidFill>
                <a:effectLst/>
                <a:latin typeface="+mn-lt"/>
                <a:ea typeface="+mn-ea"/>
                <a:cs typeface="+mn-cs"/>
              </a:rPr>
              <a:t> Varje krona som försvinner i brott tas från vår kärnverksamhet. </a:t>
            </a:r>
          </a:p>
          <a:p>
            <a:r>
              <a:rPr lang="sv-SE" sz="1200" b="1" kern="1200" dirty="0">
                <a:solidFill>
                  <a:schemeClr val="tx1"/>
                </a:solidFill>
                <a:effectLst/>
                <a:latin typeface="+mn-lt"/>
                <a:ea typeface="+mn-ea"/>
                <a:cs typeface="+mn-cs"/>
              </a:rPr>
              <a:t>Rättssäkerhet:</a:t>
            </a:r>
            <a:r>
              <a:rPr lang="sv-SE" sz="1200" kern="1200" dirty="0">
                <a:solidFill>
                  <a:schemeClr val="tx1"/>
                </a:solidFill>
                <a:effectLst/>
                <a:latin typeface="+mn-lt"/>
                <a:ea typeface="+mn-ea"/>
                <a:cs typeface="+mn-cs"/>
              </a:rPr>
              <a:t> Alla ska behandlas lika och enligt gällande regelverk. </a:t>
            </a:r>
          </a:p>
          <a:p>
            <a:r>
              <a:rPr lang="sv-SE" sz="1200" b="1" kern="1200" dirty="0">
                <a:solidFill>
                  <a:schemeClr val="tx1"/>
                </a:solidFill>
                <a:effectLst/>
                <a:latin typeface="+mn-lt"/>
                <a:ea typeface="+mn-ea"/>
                <a:cs typeface="+mn-cs"/>
              </a:rPr>
              <a:t>Förebyggande kultur:</a:t>
            </a:r>
            <a:r>
              <a:rPr lang="sv-SE" sz="1200" kern="1200" dirty="0">
                <a:solidFill>
                  <a:schemeClr val="tx1"/>
                </a:solidFill>
                <a:effectLst/>
                <a:latin typeface="+mn-lt"/>
                <a:ea typeface="+mn-ea"/>
                <a:cs typeface="+mn-cs"/>
              </a:rPr>
              <a:t> Det brottsförebyggande tänkandet ska vara en naturlig del av vår vardagliga interna kontroll.</a:t>
            </a:r>
          </a:p>
          <a:p>
            <a:pPr marL="0" indent="0">
              <a:spcBef>
                <a:spcPts val="800"/>
              </a:spcBef>
              <a:buFont typeface="Arial" panose="020B0604020202020204" pitchFamily="34" charset="0"/>
              <a:buNone/>
            </a:pPr>
            <a:endParaRPr lang="sv-SE" dirty="0">
              <a:latin typeface="+mn-lt"/>
            </a:endParaRPr>
          </a:p>
        </p:txBody>
      </p:sp>
      <p:sp>
        <p:nvSpPr>
          <p:cNvPr id="4" name="Platshållare för bildnummer 3"/>
          <p:cNvSpPr>
            <a:spLocks noGrp="1"/>
          </p:cNvSpPr>
          <p:nvPr>
            <p:ph type="sldNum" sz="quarter" idx="5"/>
          </p:nvPr>
        </p:nvSpPr>
        <p:spPr/>
        <p:txBody>
          <a:bodyPr/>
          <a:lstStyle/>
          <a:p>
            <a:fld id="{7383E85A-D979-A147-889D-B48953FC0DD7}" type="slidenum">
              <a:rPr lang="sv-SE" smtClean="0"/>
              <a:t>7</a:t>
            </a:fld>
            <a:endParaRPr lang="sv-SE" dirty="0"/>
          </a:p>
        </p:txBody>
      </p:sp>
    </p:spTree>
    <p:extLst>
      <p:ext uri="{BB962C8B-B14F-4D97-AF65-F5344CB8AC3E}">
        <p14:creationId xmlns:p14="http://schemas.microsoft.com/office/powerpoint/2010/main" val="2501790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Hur ser då ansvaret ut i praktiken? </a:t>
            </a:r>
          </a:p>
          <a:p>
            <a:r>
              <a:rPr lang="sv-SE" sz="1200" b="1" kern="1200" dirty="0">
                <a:solidFill>
                  <a:schemeClr val="tx1"/>
                </a:solidFill>
                <a:effectLst/>
                <a:latin typeface="+mn-lt"/>
                <a:ea typeface="+mn-ea"/>
                <a:cs typeface="+mn-cs"/>
              </a:rPr>
              <a:t>Medarbetare:</a:t>
            </a:r>
            <a:r>
              <a:rPr lang="sv-SE" sz="1200" kern="1200" dirty="0">
                <a:solidFill>
                  <a:schemeClr val="tx1"/>
                </a:solidFill>
                <a:effectLst/>
                <a:latin typeface="+mn-lt"/>
                <a:ea typeface="+mn-ea"/>
                <a:cs typeface="+mn-cs"/>
              </a:rPr>
              <a:t> Vårt ansvar är att följa regler, vara uppmärksamma om något inte verkar stämma och rapportera om vi fattar misstankar. </a:t>
            </a:r>
          </a:p>
          <a:p>
            <a:r>
              <a:rPr lang="sv-SE" sz="1200" b="1" kern="1200" dirty="0">
                <a:solidFill>
                  <a:schemeClr val="tx1"/>
                </a:solidFill>
                <a:effectLst/>
                <a:latin typeface="+mn-lt"/>
                <a:ea typeface="+mn-ea"/>
                <a:cs typeface="+mn-cs"/>
              </a:rPr>
              <a:t>Chefer:</a:t>
            </a:r>
            <a:r>
              <a:rPr lang="sv-SE" sz="1200" kern="1200" dirty="0">
                <a:solidFill>
                  <a:schemeClr val="tx1"/>
                </a:solidFill>
                <a:effectLst/>
                <a:latin typeface="+mn-lt"/>
                <a:ea typeface="+mn-ea"/>
                <a:cs typeface="+mn-cs"/>
              </a:rPr>
              <a:t> Ansvarar för att skapa en trygg miljö och agera om signaler om oegentligheter kommer in. </a:t>
            </a:r>
          </a:p>
          <a:p>
            <a:r>
              <a:rPr lang="sv-SE" sz="1200" b="1" kern="1200" dirty="0">
                <a:solidFill>
                  <a:schemeClr val="tx1"/>
                </a:solidFill>
                <a:effectLst/>
                <a:latin typeface="+mn-lt"/>
                <a:ea typeface="+mn-ea"/>
                <a:cs typeface="+mn-cs"/>
              </a:rPr>
              <a:t>Rapportering:</a:t>
            </a:r>
            <a:r>
              <a:rPr lang="sv-SE" sz="1200" kern="1200" dirty="0">
                <a:solidFill>
                  <a:schemeClr val="tx1"/>
                </a:solidFill>
                <a:effectLst/>
                <a:latin typeface="+mn-lt"/>
                <a:ea typeface="+mn-ea"/>
                <a:cs typeface="+mn-cs"/>
              </a:rPr>
              <a:t> Om du ser något avvikande ska du i första hand gå till din </a:t>
            </a:r>
            <a:r>
              <a:rPr lang="sv-SE" sz="1200" b="1" kern="1200" dirty="0">
                <a:solidFill>
                  <a:schemeClr val="tx1"/>
                </a:solidFill>
                <a:effectLst/>
                <a:latin typeface="+mn-lt"/>
                <a:ea typeface="+mn-ea"/>
                <a:cs typeface="+mn-cs"/>
              </a:rPr>
              <a:t>närmaste chef</a:t>
            </a:r>
            <a:r>
              <a:rPr lang="sv-SE" sz="1200" kern="1200" dirty="0">
                <a:solidFill>
                  <a:schemeClr val="tx1"/>
                </a:solidFill>
                <a:effectLst/>
                <a:latin typeface="+mn-lt"/>
                <a:ea typeface="+mn-ea"/>
                <a:cs typeface="+mn-cs"/>
              </a:rPr>
              <a:t>. Det finns även en </a:t>
            </a:r>
            <a:r>
              <a:rPr lang="sv-SE" sz="1200" b="1" kern="1200" dirty="0">
                <a:solidFill>
                  <a:schemeClr val="tx1"/>
                </a:solidFill>
                <a:effectLst/>
                <a:latin typeface="+mn-lt"/>
                <a:ea typeface="+mn-ea"/>
                <a:cs typeface="+mn-cs"/>
              </a:rPr>
              <a:t>e-tjänst</a:t>
            </a:r>
            <a:r>
              <a:rPr lang="sv-SE" sz="1200" kern="1200" dirty="0">
                <a:solidFill>
                  <a:schemeClr val="tx1"/>
                </a:solidFill>
                <a:effectLst/>
                <a:latin typeface="+mn-lt"/>
                <a:ea typeface="+mn-ea"/>
                <a:cs typeface="+mn-cs"/>
              </a:rPr>
              <a:t> för felaktiga utbetalningar samt kommunens </a:t>
            </a:r>
            <a:r>
              <a:rPr lang="sv-SE" sz="1200" b="1" kern="1200" dirty="0">
                <a:solidFill>
                  <a:schemeClr val="tx1"/>
                </a:solidFill>
                <a:effectLst/>
                <a:latin typeface="+mn-lt"/>
                <a:ea typeface="+mn-ea"/>
                <a:cs typeface="+mn-cs"/>
              </a:rPr>
              <a:t>visselblåsarfunktion</a:t>
            </a:r>
            <a:r>
              <a:rPr lang="sv-SE" sz="1200" kern="1200" dirty="0">
                <a:solidFill>
                  <a:schemeClr val="tx1"/>
                </a:solidFill>
                <a:effectLst/>
                <a:latin typeface="+mn-lt"/>
                <a:ea typeface="+mn-ea"/>
                <a:cs typeface="+mn-cs"/>
              </a:rPr>
              <a:t> om det av någon anledning inte är lämpligt att gå till sin chef.</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8</a:t>
            </a:fld>
            <a:endParaRPr lang="sv-SE" dirty="0"/>
          </a:p>
        </p:txBody>
      </p:sp>
    </p:spTree>
    <p:extLst>
      <p:ext uri="{BB962C8B-B14F-4D97-AF65-F5344CB8AC3E}">
        <p14:creationId xmlns:p14="http://schemas.microsoft.com/office/powerpoint/2010/main" val="3032779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Nu tar vi några minuter för att kort fundera över tre frågor: </a:t>
            </a:r>
          </a:p>
          <a:p>
            <a:r>
              <a:rPr lang="sv-SE" sz="1200" kern="1200" dirty="0">
                <a:solidFill>
                  <a:schemeClr val="tx1"/>
                </a:solidFill>
                <a:effectLst/>
                <a:latin typeface="+mn-lt"/>
                <a:ea typeface="+mn-ea"/>
                <a:cs typeface="+mn-cs"/>
              </a:rPr>
              <a:t>Finns det situationer eller risker kopplade till detta i vår verksamhet? </a:t>
            </a:r>
          </a:p>
          <a:p>
            <a:r>
              <a:rPr lang="sv-SE" sz="1200" kern="1200" dirty="0">
                <a:solidFill>
                  <a:schemeClr val="tx1"/>
                </a:solidFill>
                <a:effectLst/>
                <a:latin typeface="+mn-lt"/>
                <a:ea typeface="+mn-ea"/>
                <a:cs typeface="+mn-cs"/>
              </a:rPr>
              <a:t>Utsätts vi eller har vi märkt av någon form av påtryckningar? </a:t>
            </a:r>
          </a:p>
          <a:p>
            <a:r>
              <a:rPr lang="sv-SE" sz="1200" kern="1200" dirty="0">
                <a:solidFill>
                  <a:schemeClr val="tx1"/>
                </a:solidFill>
                <a:effectLst/>
                <a:latin typeface="+mn-lt"/>
                <a:ea typeface="+mn-ea"/>
                <a:cs typeface="+mn-cs"/>
              </a:rPr>
              <a:t>Vet vi vad vi gör om vi misstänker att något inte står rätt till? </a:t>
            </a:r>
          </a:p>
          <a:p>
            <a:r>
              <a:rPr lang="sv-SE" sz="1200" i="1" kern="1200" dirty="0">
                <a:solidFill>
                  <a:schemeClr val="tx1"/>
                </a:solidFill>
                <a:effectLst/>
                <a:latin typeface="+mn-lt"/>
                <a:ea typeface="+mn-ea"/>
                <a:cs typeface="+mn-cs"/>
              </a:rPr>
              <a:t>Prata lite kort (i helgrupp eller smågrupper) så samlar vi ihop tankarna efteråt.</a:t>
            </a:r>
            <a:r>
              <a:rPr lang="sv-SE" sz="1200" kern="1200" dirty="0">
                <a:solidFill>
                  <a:schemeClr val="tx1"/>
                </a:solidFill>
                <a:effectLst/>
                <a:latin typeface="+mn-lt"/>
                <a:ea typeface="+mn-ea"/>
                <a:cs typeface="+mn-cs"/>
              </a:rPr>
              <a:t>”</a:t>
            </a:r>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9</a:t>
            </a:fld>
            <a:endParaRPr lang="sv-SE" dirty="0"/>
          </a:p>
        </p:txBody>
      </p:sp>
    </p:spTree>
    <p:extLst>
      <p:ext uri="{BB962C8B-B14F-4D97-AF65-F5344CB8AC3E}">
        <p14:creationId xmlns:p14="http://schemas.microsoft.com/office/powerpoint/2010/main" val="226095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Som avslutning vill vi tipsa om att det finns bra fördjupning för den som vill veta mer. På kommunens Utbildningsportal finns den kortare e-utbildningen </a:t>
            </a:r>
            <a:r>
              <a:rPr lang="sv-SE" i="1" dirty="0"/>
              <a:t>'Motverka välfärdsbrottslighet och otillåten påverkan'</a:t>
            </a:r>
            <a:r>
              <a:rPr lang="sv-SE" dirty="0"/>
              <a:t>. Det finns även SKR:s utbildningsmoduler </a:t>
            </a:r>
            <a:r>
              <a:rPr lang="sv-SE" i="1" dirty="0"/>
              <a:t>Kompassen</a:t>
            </a:r>
            <a:r>
              <a:rPr lang="sv-SE" dirty="0"/>
              <a:t> samt litteratur som boken </a:t>
            </a:r>
            <a:r>
              <a:rPr lang="sv-SE" i="1" dirty="0"/>
              <a:t>Maffiapakten</a:t>
            </a:r>
            <a:r>
              <a:rPr lang="sv-SE" dirty="0"/>
              <a:t> av Lasse </a:t>
            </a:r>
            <a:r>
              <a:rPr lang="sv-SE" dirty="0" err="1"/>
              <a:t>Wierup</a:t>
            </a:r>
            <a:r>
              <a:rPr lang="sv-SE" dirty="0"/>
              <a:t>. Länkar och material finns samlade på sista sidan.</a:t>
            </a:r>
          </a:p>
          <a:p>
            <a:r>
              <a:rPr lang="sv-SE" dirty="0"/>
              <a:t>Glöm inte riktlinjerna </a:t>
            </a:r>
            <a:r>
              <a:rPr lang="sv-SE" b="1" i="1" dirty="0"/>
              <a:t>Motala kommuns Riktlinjer mot välfärdsbrottslighet</a:t>
            </a:r>
            <a:r>
              <a:rPr lang="sv-SE" b="0" i="0" dirty="0"/>
              <a:t>.</a:t>
            </a:r>
            <a:endParaRPr lang="sv-SE" b="1" i="1" dirty="0"/>
          </a:p>
          <a:p>
            <a:endParaRPr lang="sv-SE" dirty="0"/>
          </a:p>
        </p:txBody>
      </p:sp>
      <p:sp>
        <p:nvSpPr>
          <p:cNvPr id="4" name="Platshållare för bildnummer 3"/>
          <p:cNvSpPr>
            <a:spLocks noGrp="1"/>
          </p:cNvSpPr>
          <p:nvPr>
            <p:ph type="sldNum" sz="quarter" idx="5"/>
          </p:nvPr>
        </p:nvSpPr>
        <p:spPr/>
        <p:txBody>
          <a:bodyPr/>
          <a:lstStyle/>
          <a:p>
            <a:fld id="{7383E85A-D979-A147-889D-B48953FC0DD7}" type="slidenum">
              <a:rPr lang="sv-SE" smtClean="0"/>
              <a:t>10</a:t>
            </a:fld>
            <a:endParaRPr lang="sv-SE" dirty="0"/>
          </a:p>
        </p:txBody>
      </p:sp>
    </p:spTree>
    <p:extLst>
      <p:ext uri="{BB962C8B-B14F-4D97-AF65-F5344CB8AC3E}">
        <p14:creationId xmlns:p14="http://schemas.microsoft.com/office/powerpoint/2010/main" val="30326474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kapitelsid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12" name="Platshållare för bildnummer 11">
            <a:extLst>
              <a:ext uri="{FF2B5EF4-FFF2-40B4-BE49-F238E27FC236}">
                <a16:creationId xmlns:a16="http://schemas.microsoft.com/office/drawing/2014/main" id="{775F9B0C-A857-FD47-9E6A-6B189286224D}"/>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50812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kapitelsid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1">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075280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mörk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E67CD122-A79F-C442-B6DD-04FED1D3022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A4DEE449-9CBD-C548-BCE0-C82BA7512917}"/>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AB7E3727-1CD1-E34B-B9DB-B70B785B5632}"/>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96A80BCA-10E4-3D4F-981A-599BF66529B9}"/>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7372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apitelsida mörk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2">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78175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elsida grö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71CF116D-D6FD-2341-8E95-7AF53214ED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2D96E855-D81C-FD4E-821D-8119E720C4F5}"/>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86AFEE12-C57C-C849-9CA0-D161E46B71F6}"/>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17E29388-6420-C642-8680-B8F1A1BA77FA}"/>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376747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elsida grön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3">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482290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elsida orang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C98D89CE-7826-B14C-BF8A-238E771830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628151F3-50A2-D840-9B47-BD97EF66A4FB}"/>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3EAB990B-538E-C844-A743-D37037929723}"/>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A057CA41-9427-5C48-BFDF-BE8DD649018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403079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orange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4">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10555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apitelsida rosa">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61A0DCB3-20C5-6047-A3E7-B5C87AEA3F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B7FCFCCF-0D4D-5D4A-81BC-E5E6A080EF0D}"/>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D5679DD8-BB91-7F47-81E3-C0D1EE57AD1F}"/>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F1AA71C8-1FE0-7047-8EA9-63602B03A755}"/>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7324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elsida rosa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5">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3324608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örk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2B809B8-8D0D-FC4E-A3ED-93C6004DD399}"/>
              </a:ext>
            </a:extLst>
          </p:cNvPr>
          <p:cNvSpPr/>
          <p:nvPr userDrawn="1"/>
        </p:nvSpPr>
        <p:spPr>
          <a:xfrm>
            <a:off x="108000" y="102393"/>
            <a:ext cx="8928000" cy="450327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pic>
        <p:nvPicPr>
          <p:cNvPr id="8" name="Bild 7">
            <a:extLst>
              <a:ext uri="{FF2B5EF4-FFF2-40B4-BE49-F238E27FC236}">
                <a16:creationId xmlns:a16="http://schemas.microsoft.com/office/drawing/2014/main" id="{EE2A4141-BB01-A44B-A36A-DDCC017DE6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0873" y="2352782"/>
            <a:ext cx="3816646" cy="2252881"/>
          </a:xfrm>
          <a:prstGeom prst="rect">
            <a:avLst/>
          </a:prstGeom>
        </p:spPr>
      </p:pic>
      <p:sp>
        <p:nvSpPr>
          <p:cNvPr id="9" name="Platshållare för text 10">
            <a:extLst>
              <a:ext uri="{FF2B5EF4-FFF2-40B4-BE49-F238E27FC236}">
                <a16:creationId xmlns:a16="http://schemas.microsoft.com/office/drawing/2014/main" id="{1F60A8D8-C29B-BD4F-9703-46D4DF81620C}"/>
              </a:ext>
            </a:extLst>
          </p:cNvPr>
          <p:cNvSpPr>
            <a:spLocks noGrp="1" noChangeAspect="1"/>
          </p:cNvSpPr>
          <p:nvPr>
            <p:ph type="body" sz="quarter" idx="14" hasCustomPrompt="1"/>
          </p:nvPr>
        </p:nvSpPr>
        <p:spPr>
          <a:xfrm>
            <a:off x="107951" y="102394"/>
            <a:ext cx="5111403" cy="2469356"/>
          </a:xfrm>
          <a:noFill/>
        </p:spPr>
        <p:txBody>
          <a:bodyPr wrap="square" tIns="72000" bIns="0" anchor="b" anchorCtr="0">
            <a:no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
        <p:nvSpPr>
          <p:cNvPr id="10" name="Underrubrik 2">
            <a:extLst>
              <a:ext uri="{FF2B5EF4-FFF2-40B4-BE49-F238E27FC236}">
                <a16:creationId xmlns:a16="http://schemas.microsoft.com/office/drawing/2014/main" id="{1FDFAAE1-6E29-0148-ADFA-5051572A23FB}"/>
              </a:ext>
            </a:extLst>
          </p:cNvPr>
          <p:cNvSpPr>
            <a:spLocks noGrp="1" noChangeAspect="1"/>
          </p:cNvSpPr>
          <p:nvPr>
            <p:ph type="subTitle" idx="1"/>
          </p:nvPr>
        </p:nvSpPr>
        <p:spPr>
          <a:xfrm>
            <a:off x="107951" y="2571750"/>
            <a:ext cx="5111403" cy="2033913"/>
          </a:xfrm>
        </p:spPr>
        <p:txBody>
          <a:bodyPr tIns="144000">
            <a:noAutofit/>
          </a:bodyPr>
          <a:lstStyle>
            <a:lvl1pPr marL="0" indent="0" algn="l">
              <a:lnSpc>
                <a:spcPct val="100000"/>
              </a:lnSpc>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endParaRPr lang="sv-SE" dirty="0"/>
          </a:p>
        </p:txBody>
      </p:sp>
      <p:sp>
        <p:nvSpPr>
          <p:cNvPr id="2" name="Platshållare för bildnummer 1">
            <a:extLst>
              <a:ext uri="{FF2B5EF4-FFF2-40B4-BE49-F238E27FC236}">
                <a16:creationId xmlns:a16="http://schemas.microsoft.com/office/drawing/2014/main" id="{D08D41C6-9E97-8A4D-AF25-9D09C2924F6F}"/>
              </a:ext>
            </a:extLst>
          </p:cNvPr>
          <p:cNvSpPr>
            <a:spLocks noGrp="1"/>
          </p:cNvSpPr>
          <p:nvPr>
            <p:ph type="sldNum" sz="quarter" idx="15"/>
          </p:nvPr>
        </p:nvSpPr>
        <p:spPr/>
        <p:txBody>
          <a:bodyPr/>
          <a:lstStyle/>
          <a:p>
            <a:fld id="{DD7EE01C-7D4D-3049-8107-6C261A7D8CF8}" type="slidenum">
              <a:rPr lang="sv-SE" smtClean="0"/>
              <a:pPr/>
              <a:t>‹#›</a:t>
            </a:fld>
            <a:endParaRPr lang="sv-SE" dirty="0"/>
          </a:p>
        </p:txBody>
      </p:sp>
    </p:spTree>
    <p:extLst>
      <p:ext uri="{BB962C8B-B14F-4D97-AF65-F5344CB8AC3E}">
        <p14:creationId xmlns:p14="http://schemas.microsoft.com/office/powerpoint/2010/main" val="2173665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apitelsida mörkblå med bild">
    <p:spTree>
      <p:nvGrpSpPr>
        <p:cNvPr id="1" name=""/>
        <p:cNvGrpSpPr/>
        <p:nvPr/>
      </p:nvGrpSpPr>
      <p:grpSpPr>
        <a:xfrm>
          <a:off x="0" y="0"/>
          <a:ext cx="0" cy="0"/>
          <a:chOff x="0" y="0"/>
          <a:chExt cx="0" cy="0"/>
        </a:xfrm>
      </p:grpSpPr>
      <p:sp>
        <p:nvSpPr>
          <p:cNvPr id="15" name="Platshållare för bildnummer 14">
            <a:extLst>
              <a:ext uri="{FF2B5EF4-FFF2-40B4-BE49-F238E27FC236}">
                <a16:creationId xmlns:a16="http://schemas.microsoft.com/office/drawing/2014/main" id="{A9D65B80-04EF-C748-B874-9AFCC43522A4}"/>
              </a:ext>
            </a:extLst>
          </p:cNvPr>
          <p:cNvSpPr>
            <a:spLocks noGrp="1"/>
          </p:cNvSpPr>
          <p:nvPr>
            <p:ph type="sldNum" sz="quarter" idx="15"/>
          </p:nvPr>
        </p:nvSpPr>
        <p:spPr/>
        <p:txBody>
          <a:bodyPr/>
          <a:lstStyle/>
          <a:p>
            <a:fld id="{DD7EE01C-7D4D-3049-8107-6C261A7D8CF8}" type="slidenum">
              <a:rPr lang="sv-SE" smtClean="0"/>
              <a:pPr/>
              <a:t>‹#›</a:t>
            </a:fld>
            <a:endParaRPr lang="sv-SE" dirty="0"/>
          </a:p>
        </p:txBody>
      </p:sp>
      <p:sp>
        <p:nvSpPr>
          <p:cNvPr id="16" name="Platshållare för bild 8">
            <a:extLst>
              <a:ext uri="{FF2B5EF4-FFF2-40B4-BE49-F238E27FC236}">
                <a16:creationId xmlns:a16="http://schemas.microsoft.com/office/drawing/2014/main" id="{7BC007DE-653F-9B4F-ACC2-FCD813E0D78C}"/>
              </a:ext>
            </a:extLst>
          </p:cNvPr>
          <p:cNvSpPr>
            <a:spLocks noGrp="1"/>
          </p:cNvSpPr>
          <p:nvPr>
            <p:ph type="pic" sz="quarter" idx="13" hasCustomPrompt="1"/>
          </p:nvPr>
        </p:nvSpPr>
        <p:spPr>
          <a:xfrm>
            <a:off x="107951" y="96786"/>
            <a:ext cx="8927999"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1" name="Platshållare för text 10">
            <a:extLst>
              <a:ext uri="{FF2B5EF4-FFF2-40B4-BE49-F238E27FC236}">
                <a16:creationId xmlns:a16="http://schemas.microsoft.com/office/drawing/2014/main" id="{69E319D8-9CF4-2240-902A-820B5406FFF1}"/>
              </a:ext>
            </a:extLst>
          </p:cNvPr>
          <p:cNvSpPr>
            <a:spLocks noGrp="1"/>
          </p:cNvSpPr>
          <p:nvPr>
            <p:ph type="body" sz="quarter" idx="14" hasCustomPrompt="1"/>
          </p:nvPr>
        </p:nvSpPr>
        <p:spPr>
          <a:xfrm>
            <a:off x="107951" y="2060274"/>
            <a:ext cx="1488925" cy="576293"/>
          </a:xfrm>
          <a:solidFill>
            <a:schemeClr val="accent6">
              <a:alpha val="90000"/>
            </a:schemeClr>
          </a:solidFill>
        </p:spPr>
        <p:txBody>
          <a:bodyPr wrap="none" tIns="72000" bIns="72000" anchor="ctr" anchorCtr="0">
            <a:spAutoFit/>
          </a:bodyPr>
          <a:lstStyle>
            <a:lvl1pPr marL="0" indent="0">
              <a:lnSpc>
                <a:spcPct val="100000"/>
              </a:lnSpc>
              <a:buNone/>
              <a:defRPr sz="2800" b="0" i="0">
                <a:solidFill>
                  <a:schemeClr val="bg1"/>
                </a:solidFill>
                <a:latin typeface="Barlow Semi Condensed SemiBold" pitchFamily="2" charset="77"/>
              </a:defRPr>
            </a:lvl1pPr>
          </a:lstStyle>
          <a:p>
            <a:pPr lvl="0"/>
            <a:r>
              <a:rPr lang="sv-SE" dirty="0"/>
              <a:t>Rubrik</a:t>
            </a:r>
          </a:p>
        </p:txBody>
      </p:sp>
    </p:spTree>
    <p:extLst>
      <p:ext uri="{BB962C8B-B14F-4D97-AF65-F5344CB8AC3E}">
        <p14:creationId xmlns:p14="http://schemas.microsoft.com/office/powerpoint/2010/main" val="196689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sida med bild">
    <p:spTree>
      <p:nvGrpSpPr>
        <p:cNvPr id="1" name=""/>
        <p:cNvGrpSpPr/>
        <p:nvPr/>
      </p:nvGrpSpPr>
      <p:grpSpPr>
        <a:xfrm>
          <a:off x="0" y="0"/>
          <a:ext cx="0" cy="0"/>
          <a:chOff x="0" y="0"/>
          <a:chExt cx="0" cy="0"/>
        </a:xfrm>
      </p:grpSpPr>
      <p:sp>
        <p:nvSpPr>
          <p:cNvPr id="13"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5"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dirty="0"/>
              <a:t>Klicka här för att ändra format</a:t>
            </a:r>
          </a:p>
        </p:txBody>
      </p:sp>
      <p:sp>
        <p:nvSpPr>
          <p:cNvPr id="3" name="Platshållare för bildnummer 2">
            <a:extLst>
              <a:ext uri="{FF2B5EF4-FFF2-40B4-BE49-F238E27FC236}">
                <a16:creationId xmlns:a16="http://schemas.microsoft.com/office/drawing/2014/main" id="{CFA8AB5F-8283-704B-8175-BDAD60322C0D}"/>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8"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06447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sida utan 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dirty="0"/>
              <a:t>Klicka här för att ändra format</a:t>
            </a:r>
          </a:p>
        </p:txBody>
      </p:sp>
      <p:sp>
        <p:nvSpPr>
          <p:cNvPr id="2" name="Platshållare för bildnummer 1">
            <a:extLst>
              <a:ext uri="{FF2B5EF4-FFF2-40B4-BE49-F238E27FC236}">
                <a16:creationId xmlns:a16="http://schemas.microsoft.com/office/drawing/2014/main" id="{E951F9E6-216A-284C-A962-DDB966D293F1}"/>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14"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5"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65448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sida vit med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9" name="Platshållare för bild 8">
            <a:extLst>
              <a:ext uri="{FF2B5EF4-FFF2-40B4-BE49-F238E27FC236}">
                <a16:creationId xmlns:a16="http://schemas.microsoft.com/office/drawing/2014/main" id="{5886DE3D-E97A-9547-B90E-ECD199C3D748}"/>
              </a:ext>
            </a:extLst>
          </p:cNvPr>
          <p:cNvSpPr>
            <a:spLocks noGrp="1"/>
          </p:cNvSpPr>
          <p:nvPr>
            <p:ph type="pic" sz="quarter" idx="13" hasCustomPrompt="1"/>
          </p:nvPr>
        </p:nvSpPr>
        <p:spPr>
          <a:xfrm>
            <a:off x="4572000" y="96786"/>
            <a:ext cx="4463950" cy="4503270"/>
          </a:xfrm>
          <a:noFill/>
        </p:spPr>
        <p:txBody>
          <a:bodyPr lIns="0" tIns="2520000" rIns="0"/>
          <a:lstStyle>
            <a:lvl1pPr marL="0" indent="0" algn="ctr">
              <a:buNone/>
              <a:defRPr sz="1000">
                <a:solidFill>
                  <a:schemeClr val="tx2"/>
                </a:solidFill>
              </a:defRPr>
            </a:lvl1pPr>
          </a:lstStyle>
          <a:p>
            <a:r>
              <a:rPr lang="sv-SE" dirty="0"/>
              <a:t>Klicka på ikonen för att lägga till bild</a:t>
            </a:r>
          </a:p>
        </p:txBody>
      </p:sp>
      <p:sp>
        <p:nvSpPr>
          <p:cNvPr id="10" name="Rubrik 1">
            <a:extLst>
              <a:ext uri="{FF2B5EF4-FFF2-40B4-BE49-F238E27FC236}">
                <a16:creationId xmlns:a16="http://schemas.microsoft.com/office/drawing/2014/main" id="{CECEBB14-48AF-8145-958D-4CC720C89EB4}"/>
              </a:ext>
            </a:extLst>
          </p:cNvPr>
          <p:cNvSpPr>
            <a:spLocks noGrp="1"/>
          </p:cNvSpPr>
          <p:nvPr>
            <p:ph type="title"/>
          </p:nvPr>
        </p:nvSpPr>
        <p:spPr>
          <a:xfrm>
            <a:off x="108000" y="96785"/>
            <a:ext cx="4460914" cy="955610"/>
          </a:xfrm>
        </p:spPr>
        <p:txBody>
          <a:bodyPr tIns="288000" anchor="b" anchorCtr="0">
            <a:noAutofit/>
          </a:bodyPr>
          <a:lstStyle>
            <a:lvl1pPr>
              <a:defRPr sz="2400"/>
            </a:lvl1pPr>
          </a:lstStyle>
          <a:p>
            <a:r>
              <a:rPr lang="sv-SE"/>
              <a:t>Klicka här för att ändra format</a:t>
            </a:r>
            <a:endParaRPr lang="sv-SE" dirty="0"/>
          </a:p>
        </p:txBody>
      </p:sp>
      <p:sp>
        <p:nvSpPr>
          <p:cNvPr id="11" name="Platshållare för text 17">
            <a:extLst>
              <a:ext uri="{FF2B5EF4-FFF2-40B4-BE49-F238E27FC236}">
                <a16:creationId xmlns:a16="http://schemas.microsoft.com/office/drawing/2014/main" id="{43296DDB-4997-C449-87B9-F2402EA2C0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41287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vit utan bild">
    <p:spTree>
      <p:nvGrpSpPr>
        <p:cNvPr id="1" name=""/>
        <p:cNvGrpSpPr/>
        <p:nvPr/>
      </p:nvGrpSpPr>
      <p:grpSpPr>
        <a:xfrm>
          <a:off x="0" y="0"/>
          <a:ext cx="0" cy="0"/>
          <a:chOff x="0" y="0"/>
          <a:chExt cx="0" cy="0"/>
        </a:xfrm>
      </p:grpSpPr>
      <p:sp>
        <p:nvSpPr>
          <p:cNvPr id="3" name="Platshållare för bildnummer 2">
            <a:extLst>
              <a:ext uri="{FF2B5EF4-FFF2-40B4-BE49-F238E27FC236}">
                <a16:creationId xmlns:a16="http://schemas.microsoft.com/office/drawing/2014/main" id="{A16B8F66-D772-5A45-A194-BD06925027C2}"/>
              </a:ext>
            </a:extLst>
          </p:cNvPr>
          <p:cNvSpPr>
            <a:spLocks noGrp="1"/>
          </p:cNvSpPr>
          <p:nvPr>
            <p:ph type="sldNum" sz="quarter" idx="14"/>
          </p:nvPr>
        </p:nvSpPr>
        <p:spPr/>
        <p:txBody>
          <a:bodyPr/>
          <a:lstStyle/>
          <a:p>
            <a:fld id="{DD7EE01C-7D4D-3049-8107-6C261A7D8CF8}" type="slidenum">
              <a:rPr lang="sv-SE" smtClean="0"/>
              <a:pPr/>
              <a:t>‹#›</a:t>
            </a:fld>
            <a:endParaRPr lang="sv-SE" dirty="0"/>
          </a:p>
        </p:txBody>
      </p:sp>
      <p:sp>
        <p:nvSpPr>
          <p:cNvPr id="2" name="Rektangel 1">
            <a:extLst>
              <a:ext uri="{FF2B5EF4-FFF2-40B4-BE49-F238E27FC236}">
                <a16:creationId xmlns:a16="http://schemas.microsoft.com/office/drawing/2014/main" id="{22BE14B0-D77C-704E-A101-F16FEFAA6276}"/>
              </a:ext>
            </a:extLst>
          </p:cNvPr>
          <p:cNvSpPr/>
          <p:nvPr userDrawn="1"/>
        </p:nvSpPr>
        <p:spPr>
          <a:xfrm>
            <a:off x="0" y="0"/>
            <a:ext cx="9144000" cy="4628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cxnSp>
        <p:nvCxnSpPr>
          <p:cNvPr id="6" name="Rak 5">
            <a:extLst>
              <a:ext uri="{FF2B5EF4-FFF2-40B4-BE49-F238E27FC236}">
                <a16:creationId xmlns:a16="http://schemas.microsoft.com/office/drawing/2014/main" id="{0B744345-3D94-2248-90C5-11665C78EBD6}"/>
              </a:ext>
            </a:extLst>
          </p:cNvPr>
          <p:cNvCxnSpPr>
            <a:cxnSpLocks/>
          </p:cNvCxnSpPr>
          <p:nvPr userDrawn="1"/>
        </p:nvCxnSpPr>
        <p:spPr>
          <a:xfrm>
            <a:off x="108000" y="4605663"/>
            <a:ext cx="8928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Rubrik 1">
            <a:extLst>
              <a:ext uri="{FF2B5EF4-FFF2-40B4-BE49-F238E27FC236}">
                <a16:creationId xmlns:a16="http://schemas.microsoft.com/office/drawing/2014/main" id="{A3A2424E-5E75-5346-BDA2-84143190CE55}"/>
              </a:ext>
            </a:extLst>
          </p:cNvPr>
          <p:cNvSpPr>
            <a:spLocks noGrp="1"/>
          </p:cNvSpPr>
          <p:nvPr>
            <p:ph type="title"/>
          </p:nvPr>
        </p:nvSpPr>
        <p:spPr>
          <a:xfrm>
            <a:off x="107999" y="96785"/>
            <a:ext cx="8921875" cy="955610"/>
          </a:xfrm>
        </p:spPr>
        <p:txBody>
          <a:bodyPr tIns="288000" anchor="b" anchorCtr="0">
            <a:noAutofit/>
          </a:bodyPr>
          <a:lstStyle>
            <a:lvl1pPr>
              <a:defRPr sz="2400"/>
            </a:lvl1pPr>
          </a:lstStyle>
          <a:p>
            <a:r>
              <a:rPr lang="sv-SE"/>
              <a:t>Klicka här för att ändra format</a:t>
            </a:r>
            <a:endParaRPr lang="sv-SE" dirty="0"/>
          </a:p>
        </p:txBody>
      </p:sp>
      <p:sp>
        <p:nvSpPr>
          <p:cNvPr id="7" name="Platshållare för text 17">
            <a:extLst>
              <a:ext uri="{FF2B5EF4-FFF2-40B4-BE49-F238E27FC236}">
                <a16:creationId xmlns:a16="http://schemas.microsoft.com/office/drawing/2014/main" id="{B0CF1C82-CE90-1C46-9340-19A6297A6191}"/>
              </a:ext>
            </a:extLst>
          </p:cNvPr>
          <p:cNvSpPr>
            <a:spLocks noGrp="1"/>
          </p:cNvSpPr>
          <p:nvPr>
            <p:ph type="body" sz="quarter" idx="15"/>
          </p:nvPr>
        </p:nvSpPr>
        <p:spPr>
          <a:xfrm>
            <a:off x="107950" y="1052395"/>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text 17">
            <a:extLst>
              <a:ext uri="{FF2B5EF4-FFF2-40B4-BE49-F238E27FC236}">
                <a16:creationId xmlns:a16="http://schemas.microsoft.com/office/drawing/2014/main" id="{32969E9F-D701-B742-94D8-26D90D197838}"/>
              </a:ext>
            </a:extLst>
          </p:cNvPr>
          <p:cNvSpPr>
            <a:spLocks noGrp="1"/>
          </p:cNvSpPr>
          <p:nvPr>
            <p:ph type="body" sz="quarter" idx="16"/>
          </p:nvPr>
        </p:nvSpPr>
        <p:spPr>
          <a:xfrm>
            <a:off x="4568960" y="1052394"/>
            <a:ext cx="4460914" cy="3548179"/>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01940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105C11B-CC1E-3849-9B7A-37EA9405FFA8}"/>
              </a:ext>
            </a:extLst>
          </p:cNvPr>
          <p:cNvSpPr/>
          <p:nvPr userDrawn="1"/>
        </p:nvSpPr>
        <p:spPr>
          <a:xfrm>
            <a:off x="108000" y="102393"/>
            <a:ext cx="8928000" cy="4503270"/>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sv-SE" dirty="0"/>
          </a:p>
        </p:txBody>
      </p:sp>
      <p:sp>
        <p:nvSpPr>
          <p:cNvPr id="2" name="Platshållare för rubrik 1">
            <a:extLst>
              <a:ext uri="{FF2B5EF4-FFF2-40B4-BE49-F238E27FC236}">
                <a16:creationId xmlns:a16="http://schemas.microsoft.com/office/drawing/2014/main" id="{3CC9E82B-5733-9048-BE26-E951DA9D00F7}"/>
              </a:ext>
            </a:extLst>
          </p:cNvPr>
          <p:cNvSpPr>
            <a:spLocks noGrp="1"/>
          </p:cNvSpPr>
          <p:nvPr>
            <p:ph type="title"/>
          </p:nvPr>
        </p:nvSpPr>
        <p:spPr>
          <a:xfrm>
            <a:off x="107999" y="102393"/>
            <a:ext cx="8927999" cy="900000"/>
          </a:xfrm>
          <a:prstGeom prst="rect">
            <a:avLst/>
          </a:prstGeom>
        </p:spPr>
        <p:txBody>
          <a:bodyPr vert="horz" lIns="288000" tIns="0" rIns="288000" bIns="0" rtlCol="0" anchor="b" anchorCtr="0">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5394C773-AEA7-7546-9D46-9CF883B784B0}"/>
              </a:ext>
            </a:extLst>
          </p:cNvPr>
          <p:cNvSpPr>
            <a:spLocks noGrp="1"/>
          </p:cNvSpPr>
          <p:nvPr>
            <p:ph type="body" idx="1"/>
          </p:nvPr>
        </p:nvSpPr>
        <p:spPr>
          <a:xfrm>
            <a:off x="107997" y="1002393"/>
            <a:ext cx="8927998" cy="3603270"/>
          </a:xfrm>
          <a:prstGeom prst="rect">
            <a:avLst/>
          </a:prstGeom>
        </p:spPr>
        <p:txBody>
          <a:bodyPr vert="horz" lIns="288000" tIns="144000" rIns="28800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a:extLst>
              <a:ext uri="{FF2B5EF4-FFF2-40B4-BE49-F238E27FC236}">
                <a16:creationId xmlns:a16="http://schemas.microsoft.com/office/drawing/2014/main" id="{FE8C26DD-2866-334B-AD6A-61665D77E0BB}"/>
              </a:ext>
            </a:extLst>
          </p:cNvPr>
          <p:cNvSpPr>
            <a:spLocks noGrp="1"/>
          </p:cNvSpPr>
          <p:nvPr>
            <p:ph type="sldNum" sz="quarter" idx="4"/>
          </p:nvPr>
        </p:nvSpPr>
        <p:spPr>
          <a:xfrm>
            <a:off x="4290817" y="4764055"/>
            <a:ext cx="562357" cy="215444"/>
          </a:xfrm>
          <a:prstGeom prst="rect">
            <a:avLst/>
          </a:prstGeom>
        </p:spPr>
        <p:txBody>
          <a:bodyPr vert="horz" wrap="square" lIns="91440" tIns="45720" rIns="91440" bIns="45720" rtlCol="0" anchor="ctr">
            <a:spAutoFit/>
          </a:bodyPr>
          <a:lstStyle>
            <a:lvl1pPr algn="ctr">
              <a:defRPr sz="800">
                <a:solidFill>
                  <a:schemeClr val="tx1">
                    <a:tint val="75000"/>
                  </a:schemeClr>
                </a:solidFill>
                <a:latin typeface="Barlow" pitchFamily="2" charset="77"/>
              </a:defRPr>
            </a:lvl1pPr>
          </a:lstStyle>
          <a:p>
            <a:fld id="{DD7EE01C-7D4D-3049-8107-6C261A7D8CF8}" type="slidenum">
              <a:rPr lang="sv-SE" smtClean="0"/>
              <a:pPr/>
              <a:t>‹#›</a:t>
            </a:fld>
            <a:endParaRPr lang="sv-SE" dirty="0"/>
          </a:p>
        </p:txBody>
      </p:sp>
      <p:sp>
        <p:nvSpPr>
          <p:cNvPr id="7" name="textruta 6">
            <a:extLst>
              <a:ext uri="{FF2B5EF4-FFF2-40B4-BE49-F238E27FC236}">
                <a16:creationId xmlns:a16="http://schemas.microsoft.com/office/drawing/2014/main" id="{49736CD7-D0A6-3541-9784-6959D6FD5147}"/>
              </a:ext>
            </a:extLst>
          </p:cNvPr>
          <p:cNvSpPr txBox="1"/>
          <p:nvPr userDrawn="1"/>
        </p:nvSpPr>
        <p:spPr>
          <a:xfrm>
            <a:off x="107996" y="4802528"/>
            <a:ext cx="741257" cy="138499"/>
          </a:xfrm>
          <a:prstGeom prst="rect">
            <a:avLst/>
          </a:prstGeom>
          <a:noFill/>
        </p:spPr>
        <p:txBody>
          <a:bodyPr wrap="none" lIns="288000" tIns="0" rIns="0" bIns="0" rtlCol="0" anchor="ctr" anchorCtr="0">
            <a:spAutoFit/>
          </a:bodyPr>
          <a:lstStyle/>
          <a:p>
            <a:r>
              <a:rPr lang="sv-SE" sz="900" b="0" i="0" dirty="0">
                <a:latin typeface="Barlow Semi Condensed SemiBold" pitchFamily="2" charset="77"/>
              </a:rPr>
              <a:t>motala.se</a:t>
            </a:r>
          </a:p>
        </p:txBody>
      </p:sp>
      <p:pic>
        <p:nvPicPr>
          <p:cNvPr id="11" name="Bild 10">
            <a:extLst>
              <a:ext uri="{FF2B5EF4-FFF2-40B4-BE49-F238E27FC236}">
                <a16:creationId xmlns:a16="http://schemas.microsoft.com/office/drawing/2014/main" id="{F56319D0-4C8A-814E-BBF3-103251DA5B7A}"/>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8084571" y="4697385"/>
            <a:ext cx="663429" cy="360000"/>
          </a:xfrm>
          <a:prstGeom prst="rect">
            <a:avLst/>
          </a:prstGeom>
        </p:spPr>
      </p:pic>
      <p:pic>
        <p:nvPicPr>
          <p:cNvPr id="26" name="Bild 25">
            <a:extLst>
              <a:ext uri="{FF2B5EF4-FFF2-40B4-BE49-F238E27FC236}">
                <a16:creationId xmlns:a16="http://schemas.microsoft.com/office/drawing/2014/main" id="{784DDFEA-86B9-0A41-B46D-1D1572E81FAB}"/>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5220873" y="2352782"/>
            <a:ext cx="3816646" cy="2252881"/>
          </a:xfrm>
          <a:prstGeom prst="rect">
            <a:avLst/>
          </a:prstGeom>
        </p:spPr>
      </p:pic>
    </p:spTree>
    <p:extLst>
      <p:ext uri="{BB962C8B-B14F-4D97-AF65-F5344CB8AC3E}">
        <p14:creationId xmlns:p14="http://schemas.microsoft.com/office/powerpoint/2010/main" val="3346754496"/>
      </p:ext>
    </p:extLst>
  </p:cSld>
  <p:clrMap bg1="lt1" tx1="dk1" bg2="lt2" tx2="dk2" accent1="accent1" accent2="accent2" accent3="accent3" accent4="accent4" accent5="accent5" accent6="accent6" hlink="hlink" folHlink="folHlink"/>
  <p:sldLayoutIdLst>
    <p:sldLayoutId id="2147483672" r:id="rId1"/>
    <p:sldLayoutId id="2147483660" r:id="rId2"/>
    <p:sldLayoutId id="2147483666" r:id="rId3"/>
    <p:sldLayoutId id="2147483676" r:id="rId4"/>
    <p:sldLayoutId id="2147483667" r:id="rId5"/>
    <p:sldLayoutId id="2147483678" r:id="rId6"/>
    <p:sldLayoutId id="2147483668" r:id="rId7"/>
    <p:sldLayoutId id="2147483679" r:id="rId8"/>
    <p:sldLayoutId id="2147483669" r:id="rId9"/>
    <p:sldLayoutId id="2147483680" r:id="rId10"/>
    <p:sldLayoutId id="2147483670" r:id="rId11"/>
    <p:sldLayoutId id="2147483681" r:id="rId12"/>
    <p:sldLayoutId id="2147483665" r:id="rId13"/>
    <p:sldLayoutId id="2147483671" r:id="rId14"/>
    <p:sldLayoutId id="2147483677" r:id="rId15"/>
    <p:sldLayoutId id="2147483675" r:id="rId16"/>
  </p:sldLayoutIdLst>
  <p:hf sldNum="0" hdr="0" ftr="0" dt="0"/>
  <p:txStyles>
    <p:titleStyle>
      <a:lvl1pPr algn="l" defTabSz="685800" rtl="0" eaLnBrk="1" latinLnBrk="0" hangingPunct="1">
        <a:lnSpc>
          <a:spcPct val="90000"/>
        </a:lnSpc>
        <a:spcBef>
          <a:spcPct val="0"/>
        </a:spcBef>
        <a:buNone/>
        <a:defRPr sz="2800" b="0" i="0" kern="1200">
          <a:solidFill>
            <a:schemeClr val="tx1"/>
          </a:solidFill>
          <a:latin typeface="Barlow Semi Condensed SemiBold" pitchFamily="2" charset="77"/>
          <a:ea typeface="+mj-ea"/>
          <a:cs typeface="+mj-cs"/>
        </a:defRPr>
      </a:lvl1pPr>
    </p:titleStyle>
    <p:body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hyperlink" Target="https://extranat.motala.se/styrdokument/sokresultat/?text_field=riktlinjer+mot+v%C3%A4lf%C3%A4rdsbrottslighet&amp;document_category=level1_1&amp;decision_instance=&amp;document_type=&amp;date_from=&amp;date_to=" TargetMode="External"/><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etjanst.motala.se/oversikt/flowoverview/1308" TargetMode="External"/><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hyperlink" Target="https://extranat.motala.se/medarbetare/verksamhet/verksamhetsutveckling/visselblasning/#sa-gor-du-din-anmala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eso.expertgrupp.se/" TargetMode="External"/><Relationship Id="rId11" Type="http://schemas.openxmlformats.org/officeDocument/2006/relationships/image" Target="../media/image15.png"/><Relationship Id="rId5" Type="http://schemas.openxmlformats.org/officeDocument/2006/relationships/hyperlink" Target="http://www.motvalfardsbrottslighet.se/" TargetMode="External"/><Relationship Id="rId10" Type="http://schemas.openxmlformats.org/officeDocument/2006/relationships/image" Target="../media/image14.png"/><Relationship Id="rId4" Type="http://schemas.openxmlformats.org/officeDocument/2006/relationships/hyperlink" Target="https://estracer.se/public/LogIn/AdLogin?pid=a4b9df8f-d0ec-4ae3-9eb7-347c32291d57&amp;epid=783a072e-bd04-45b7-92aa-077e0dc0542c&amp;dl=true&amp;direct=true" TargetMode="External"/><Relationship Id="rId9" Type="http://schemas.openxmlformats.org/officeDocument/2006/relationships/hyperlink" Target="https://extranat.motala.se/styrdokument/sokresultat/?text_field=riktlinjer+mot+v%C3%A4lf%C3%A4rdsbrottslighet&amp;document_category=level1_1&amp;decision_instance=&amp;document_type=&amp;date_from=&amp;date_t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4F04C6D7-96E4-48A7-B9B6-B80CB0806D4B}"/>
              </a:ext>
            </a:extLst>
          </p:cNvPr>
          <p:cNvSpPr>
            <a:spLocks noGrp="1"/>
          </p:cNvSpPr>
          <p:nvPr>
            <p:ph type="body" sz="quarter" idx="14"/>
          </p:nvPr>
        </p:nvSpPr>
        <p:spPr>
          <a:xfrm>
            <a:off x="107951" y="102394"/>
            <a:ext cx="6687960" cy="2469356"/>
          </a:xfrm>
        </p:spPr>
        <p:txBody>
          <a:bodyPr/>
          <a:lstStyle/>
          <a:p>
            <a:r>
              <a:rPr lang="sv-SE" sz="4400" dirty="0"/>
              <a:t>Välfärdsbrottslighet, kriminell ekonomi och Motala kommuns riktlinjer</a:t>
            </a:r>
            <a:endParaRPr lang="sv-SE" sz="3200" dirty="0"/>
          </a:p>
        </p:txBody>
      </p:sp>
      <p:sp>
        <p:nvSpPr>
          <p:cNvPr id="3" name="Underrubrik 2">
            <a:extLst>
              <a:ext uri="{FF2B5EF4-FFF2-40B4-BE49-F238E27FC236}">
                <a16:creationId xmlns:a16="http://schemas.microsoft.com/office/drawing/2014/main" id="{D63BF338-BD70-4626-8683-4AF86B5E0C2C}"/>
              </a:ext>
            </a:extLst>
          </p:cNvPr>
          <p:cNvSpPr>
            <a:spLocks noGrp="1"/>
          </p:cNvSpPr>
          <p:nvPr>
            <p:ph type="subTitle" idx="1"/>
          </p:nvPr>
        </p:nvSpPr>
        <p:spPr>
          <a:xfrm>
            <a:off x="107950" y="2571750"/>
            <a:ext cx="6010627" cy="2033913"/>
          </a:xfrm>
        </p:spPr>
        <p:txBody>
          <a:bodyPr/>
          <a:lstStyle/>
          <a:p>
            <a:r>
              <a:rPr lang="sv-SE" dirty="0"/>
              <a:t>APT</a:t>
            </a:r>
          </a:p>
        </p:txBody>
      </p:sp>
    </p:spTree>
    <p:extLst>
      <p:ext uri="{BB962C8B-B14F-4D97-AF65-F5344CB8AC3E}">
        <p14:creationId xmlns:p14="http://schemas.microsoft.com/office/powerpoint/2010/main" val="3657122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Vad är välfärdsbrottslighet?</a:t>
            </a:r>
            <a:endParaRPr dirty="0"/>
          </a:p>
        </p:txBody>
      </p:sp>
      <p:sp>
        <p:nvSpPr>
          <p:cNvPr id="3" name="Text Placeholder 2"/>
          <p:cNvSpPr>
            <a:spLocks noGrp="1"/>
          </p:cNvSpPr>
          <p:nvPr>
            <p:ph type="body" sz="quarter" idx="15"/>
          </p:nvPr>
        </p:nvSpPr>
        <p:spPr>
          <a:xfrm>
            <a:off x="538255" y="1229201"/>
            <a:ext cx="5250703" cy="3210762"/>
          </a:xfrm>
          <a:ln w="38100">
            <a:solidFill>
              <a:srgbClr val="007FA3"/>
            </a:solidFill>
          </a:ln>
        </p:spPr>
        <p:txBody>
          <a:bodyPr wrap="square"/>
          <a:lstStyle/>
          <a:p>
            <a:pPr marL="0" indent="0">
              <a:buNone/>
              <a:defRPr sz="1600" b="1"/>
            </a:pPr>
            <a:r>
              <a:rPr lang="sv-SE" sz="1600" dirty="0"/>
              <a:t>Brott som riktar sig mot skattefinansierad välfärd</a:t>
            </a:r>
            <a:r>
              <a:rPr lang="sv-SE" sz="1200" dirty="0"/>
              <a:t>.</a:t>
            </a:r>
          </a:p>
          <a:p>
            <a:pPr>
              <a:defRPr sz="1600" b="1"/>
            </a:pPr>
            <a:r>
              <a:rPr lang="sv-SE" sz="1200" dirty="0"/>
              <a:t>När en aktör – Ett företag, en förening eller en privatperson – medvetet och otillåtet utnyttjar samhällets välfärdssystem för egen vinning.</a:t>
            </a:r>
          </a:p>
          <a:p>
            <a:pPr>
              <a:defRPr sz="1600" b="1"/>
            </a:pPr>
            <a:r>
              <a:rPr lang="sv-SE" sz="1200" dirty="0"/>
              <a:t> Det handlar inte om oavsiktliga fel eller misstag, utan om avsiktliga handlingar där man lämnar felaktiga uppgifter eller undanhåller information för att få ersättning eller avtal man inte har rätt till. </a:t>
            </a:r>
            <a:endParaRPr sz="1200" dirty="0"/>
          </a:p>
        </p:txBody>
      </p:sp>
      <p:pic>
        <p:nvPicPr>
          <p:cNvPr id="5" name="Bildobjekt 4">
            <a:extLst>
              <a:ext uri="{FF2B5EF4-FFF2-40B4-BE49-F238E27FC236}">
                <a16:creationId xmlns:a16="http://schemas.microsoft.com/office/drawing/2014/main" id="{9CEEB75F-7447-4BD1-9536-071D74215587}"/>
              </a:ext>
            </a:extLst>
          </p:cNvPr>
          <p:cNvPicPr>
            <a:picLocks noChangeAspect="1"/>
          </p:cNvPicPr>
          <p:nvPr/>
        </p:nvPicPr>
        <p:blipFill>
          <a:blip r:embed="rId3"/>
          <a:stretch>
            <a:fillRect/>
          </a:stretch>
        </p:blipFill>
        <p:spPr>
          <a:xfrm>
            <a:off x="6023394" y="1550714"/>
            <a:ext cx="3006480" cy="30064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99" y="96785"/>
            <a:ext cx="8921875" cy="955610"/>
          </a:xfrm>
        </p:spPr>
        <p:txBody>
          <a:bodyPr/>
          <a:lstStyle/>
          <a:p>
            <a:r>
              <a:rPr lang="sv-SE" dirty="0"/>
              <a:t>Exempel på välfärdsbrottslighet</a:t>
            </a:r>
            <a:endParaRPr dirty="0"/>
          </a:p>
        </p:txBody>
      </p:sp>
      <p:sp>
        <p:nvSpPr>
          <p:cNvPr id="3" name="Text Placeholder 2"/>
          <p:cNvSpPr>
            <a:spLocks noGrp="1"/>
          </p:cNvSpPr>
          <p:nvPr>
            <p:ph type="body" sz="quarter" idx="15"/>
          </p:nvPr>
        </p:nvSpPr>
        <p:spPr>
          <a:xfrm>
            <a:off x="899085" y="1223465"/>
            <a:ext cx="4460914" cy="1519355"/>
          </a:xfrm>
          <a:ln w="38100">
            <a:solidFill>
              <a:srgbClr val="007FA3"/>
            </a:solidFill>
          </a:ln>
        </p:spPr>
        <p:txBody>
          <a:bodyPr wrap="square"/>
          <a:lstStyle/>
          <a:p>
            <a:pPr>
              <a:defRPr sz="1600" b="1"/>
            </a:pPr>
            <a:r>
              <a:rPr lang="sv-SE" sz="1200" dirty="0"/>
              <a:t>Bidragsbrott och bedrägerier: Att medvetet lämna oriktiga uppgifter eller osanna intyg för att få ut exempelvis ekonomiskt bistånd eller annan ersättning.</a:t>
            </a:r>
          </a:p>
        </p:txBody>
      </p:sp>
      <p:sp>
        <p:nvSpPr>
          <p:cNvPr id="4" name="Text Placeholder 2">
            <a:extLst>
              <a:ext uri="{FF2B5EF4-FFF2-40B4-BE49-F238E27FC236}">
                <a16:creationId xmlns:a16="http://schemas.microsoft.com/office/drawing/2014/main" id="{1DE7921A-B8FC-4A60-ADFA-060C1D2C3552}"/>
              </a:ext>
            </a:extLst>
          </p:cNvPr>
          <p:cNvSpPr txBox="1">
            <a:spLocks/>
          </p:cNvSpPr>
          <p:nvPr/>
        </p:nvSpPr>
        <p:spPr>
          <a:xfrm>
            <a:off x="899085" y="2903045"/>
            <a:ext cx="4460914" cy="1602279"/>
          </a:xfrm>
          <a:prstGeom prst="rect">
            <a:avLst/>
          </a:prstGeom>
          <a:ln w="38100">
            <a:solidFill>
              <a:srgbClr val="007FA3"/>
            </a:solidFill>
          </a:ln>
        </p:spPr>
        <p:txBody>
          <a:bodyPr vert="horz" wrap="square" lIns="288000" tIns="144000" rIns="288000" bIns="0" rtlCol="0">
            <a:noAutofit/>
          </a:bodyPr>
          <a:lst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defRPr sz="1600" b="1"/>
            </a:pPr>
            <a:r>
              <a:rPr lang="sv-SE" sz="1200" b="1" dirty="0"/>
              <a:t>Oseriösa leverantörer: Exempelvis företag som medvetet </a:t>
            </a:r>
            <a:r>
              <a:rPr lang="sv-SE" sz="1200" b="1" dirty="0" err="1"/>
              <a:t>överfakturerar</a:t>
            </a:r>
            <a:r>
              <a:rPr lang="sv-SE" sz="1200" b="1" dirty="0"/>
              <a:t>, levererar sämre kvalitet än avtalat eller använder osanna underlag för att vinna offentliga upphandlingar. </a:t>
            </a:r>
          </a:p>
        </p:txBody>
      </p:sp>
      <p:pic>
        <p:nvPicPr>
          <p:cNvPr id="6" name="Bildobjekt 5">
            <a:extLst>
              <a:ext uri="{FF2B5EF4-FFF2-40B4-BE49-F238E27FC236}">
                <a16:creationId xmlns:a16="http://schemas.microsoft.com/office/drawing/2014/main" id="{C59337D4-A7F2-4B65-89D4-FFDAE19FB3FC}"/>
              </a:ext>
            </a:extLst>
          </p:cNvPr>
          <p:cNvPicPr>
            <a:picLocks noChangeAspect="1"/>
          </p:cNvPicPr>
          <p:nvPr/>
        </p:nvPicPr>
        <p:blipFill>
          <a:blip r:embed="rId3"/>
          <a:stretch>
            <a:fillRect/>
          </a:stretch>
        </p:blipFill>
        <p:spPr>
          <a:xfrm>
            <a:off x="5836738" y="173325"/>
            <a:ext cx="2827784" cy="2827784"/>
          </a:xfrm>
          <a:prstGeom prst="rect">
            <a:avLst/>
          </a:prstGeom>
        </p:spPr>
      </p:pic>
    </p:spTree>
    <p:extLst>
      <p:ext uri="{BB962C8B-B14F-4D97-AF65-F5344CB8AC3E}">
        <p14:creationId xmlns:p14="http://schemas.microsoft.com/office/powerpoint/2010/main" val="1943310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31867031-21FA-4D73-A133-9D02389511CC}"/>
              </a:ext>
            </a:extLst>
          </p:cNvPr>
          <p:cNvPicPr>
            <a:picLocks noChangeAspect="1"/>
          </p:cNvPicPr>
          <p:nvPr/>
        </p:nvPicPr>
        <p:blipFill>
          <a:blip r:embed="rId3"/>
          <a:stretch>
            <a:fillRect/>
          </a:stretch>
        </p:blipFill>
        <p:spPr>
          <a:xfrm rot="1236243">
            <a:off x="6054844" y="783913"/>
            <a:ext cx="2423382" cy="3575675"/>
          </a:xfrm>
          <a:prstGeom prst="rect">
            <a:avLst/>
          </a:prstGeom>
          <a:effectLst>
            <a:outerShdw blurRad="50800" dist="38100" dir="2700000" algn="tl" rotWithShape="0">
              <a:prstClr val="black">
                <a:alpha val="40000"/>
              </a:prstClr>
            </a:outerShdw>
          </a:effectLst>
        </p:spPr>
      </p:pic>
      <p:sp>
        <p:nvSpPr>
          <p:cNvPr id="2" name="Title 1"/>
          <p:cNvSpPr>
            <a:spLocks noGrp="1"/>
          </p:cNvSpPr>
          <p:nvPr>
            <p:ph type="title"/>
          </p:nvPr>
        </p:nvSpPr>
        <p:spPr/>
        <p:txBody>
          <a:bodyPr/>
          <a:lstStyle/>
          <a:p>
            <a:r>
              <a:rPr dirty="0" err="1"/>
              <a:t>Kriminell</a:t>
            </a:r>
            <a:r>
              <a:rPr dirty="0"/>
              <a:t> </a:t>
            </a:r>
            <a:r>
              <a:rPr dirty="0" err="1"/>
              <a:t>ekonomi</a:t>
            </a:r>
            <a:r>
              <a:rPr dirty="0"/>
              <a:t> </a:t>
            </a:r>
            <a:r>
              <a:rPr dirty="0" err="1"/>
              <a:t>i</a:t>
            </a:r>
            <a:r>
              <a:rPr dirty="0"/>
              <a:t> Sverige</a:t>
            </a:r>
          </a:p>
        </p:txBody>
      </p:sp>
      <p:sp>
        <p:nvSpPr>
          <p:cNvPr id="3" name="Text Placeholder 2"/>
          <p:cNvSpPr>
            <a:spLocks noGrp="1"/>
          </p:cNvSpPr>
          <p:nvPr>
            <p:ph type="body" sz="quarter" idx="15"/>
          </p:nvPr>
        </p:nvSpPr>
        <p:spPr>
          <a:xfrm>
            <a:off x="107950" y="1052395"/>
            <a:ext cx="6394450" cy="3548179"/>
          </a:xfrm>
        </p:spPr>
        <p:txBody>
          <a:bodyPr wrap="square"/>
          <a:lstStyle/>
          <a:p>
            <a:pPr marL="342900" lvl="1" indent="0">
              <a:buNone/>
              <a:defRPr sz="1600" b="1"/>
            </a:pPr>
            <a:endParaRPr lang="sv-SE" i="1" dirty="0"/>
          </a:p>
          <a:p>
            <a:pPr marL="342900" lvl="1" indent="0">
              <a:buNone/>
              <a:defRPr sz="1600" b="1"/>
            </a:pPr>
            <a:r>
              <a:rPr lang="sv-SE" i="1" dirty="0"/>
              <a:t>ESO-rapporten Svarta Siffror</a:t>
            </a:r>
          </a:p>
          <a:p>
            <a:pPr>
              <a:spcBef>
                <a:spcPts val="800"/>
              </a:spcBef>
            </a:pPr>
            <a:r>
              <a:rPr lang="sv-SE" sz="1200" b="1" dirty="0"/>
              <a:t>T</a:t>
            </a:r>
            <a:r>
              <a:rPr sz="1200" b="1" dirty="0" err="1"/>
              <a:t>otal</a:t>
            </a:r>
            <a:r>
              <a:rPr sz="1200" b="1" dirty="0"/>
              <a:t> </a:t>
            </a:r>
            <a:r>
              <a:rPr lang="sv-SE" sz="1200" b="1" dirty="0"/>
              <a:t>omsättning</a:t>
            </a:r>
            <a:r>
              <a:rPr sz="1200" b="1" dirty="0"/>
              <a:t>: </a:t>
            </a:r>
            <a:r>
              <a:rPr sz="1200" dirty="0" err="1"/>
              <a:t>Omsätter</a:t>
            </a:r>
            <a:r>
              <a:rPr sz="1200" dirty="0"/>
              <a:t> ca </a:t>
            </a:r>
            <a:r>
              <a:rPr sz="1200" b="1" dirty="0">
                <a:solidFill>
                  <a:schemeClr val="accent4"/>
                </a:solidFill>
              </a:rPr>
              <a:t>352 </a:t>
            </a:r>
            <a:r>
              <a:rPr sz="1200" b="1" dirty="0" err="1">
                <a:solidFill>
                  <a:schemeClr val="accent4"/>
                </a:solidFill>
              </a:rPr>
              <a:t>miljarder</a:t>
            </a:r>
            <a:r>
              <a:rPr sz="1200" b="1" dirty="0">
                <a:solidFill>
                  <a:schemeClr val="accent4"/>
                </a:solidFill>
              </a:rPr>
              <a:t> </a:t>
            </a:r>
            <a:r>
              <a:rPr sz="1200" dirty="0"/>
              <a:t>kronor/</a:t>
            </a:r>
            <a:r>
              <a:rPr sz="1200" dirty="0" err="1"/>
              <a:t>år</a:t>
            </a:r>
            <a:r>
              <a:rPr lang="sv-SE" sz="1200" dirty="0"/>
              <a:t> </a:t>
            </a:r>
            <a:r>
              <a:rPr sz="1200" dirty="0"/>
              <a:t>(</a:t>
            </a:r>
            <a:r>
              <a:rPr lang="sv-SE" sz="1200" dirty="0"/>
              <a:t>ca</a:t>
            </a:r>
            <a:r>
              <a:rPr sz="1200" dirty="0"/>
              <a:t> 5,5 % av BNP).</a:t>
            </a:r>
          </a:p>
          <a:p>
            <a:pPr>
              <a:spcBef>
                <a:spcPts val="800"/>
              </a:spcBef>
            </a:pPr>
            <a:r>
              <a:rPr lang="sv-SE" sz="1200" b="1" dirty="0"/>
              <a:t>B</a:t>
            </a:r>
            <a:r>
              <a:rPr sz="1200" b="1" dirty="0" err="1"/>
              <a:t>rottsvinster</a:t>
            </a:r>
            <a:r>
              <a:rPr lang="sv-SE" sz="1200" b="1" dirty="0" err="1"/>
              <a:t>na</a:t>
            </a:r>
            <a:r>
              <a:rPr sz="1200" b="1" dirty="0"/>
              <a:t>: </a:t>
            </a:r>
            <a:r>
              <a:rPr sz="1200" dirty="0" err="1"/>
              <a:t>Uppskattas</a:t>
            </a:r>
            <a:r>
              <a:rPr sz="1200" dirty="0"/>
              <a:t> till ca </a:t>
            </a:r>
            <a:r>
              <a:rPr sz="1200" b="1" dirty="0">
                <a:solidFill>
                  <a:schemeClr val="accent4"/>
                </a:solidFill>
              </a:rPr>
              <a:t>185 </a:t>
            </a:r>
            <a:r>
              <a:rPr sz="1200" b="1" dirty="0" err="1">
                <a:solidFill>
                  <a:schemeClr val="accent4"/>
                </a:solidFill>
              </a:rPr>
              <a:t>miljarder</a:t>
            </a:r>
            <a:r>
              <a:rPr sz="1200" b="1" dirty="0">
                <a:solidFill>
                  <a:schemeClr val="accent4"/>
                </a:solidFill>
              </a:rPr>
              <a:t> </a:t>
            </a:r>
            <a:r>
              <a:rPr sz="1200" dirty="0"/>
              <a:t>kronor</a:t>
            </a:r>
            <a:r>
              <a:rPr lang="sv-SE" sz="1200" dirty="0"/>
              <a:t>.</a:t>
            </a:r>
          </a:p>
          <a:p>
            <a:pPr>
              <a:spcBef>
                <a:spcPts val="800"/>
              </a:spcBef>
            </a:pPr>
            <a:r>
              <a:rPr lang="sv-SE" sz="1200" i="1" dirty="0"/>
              <a:t>Välfärdsbrottslighet är idag största </a:t>
            </a:r>
            <a:r>
              <a:rPr lang="sv-SE" sz="1200" b="1" i="1" dirty="0">
                <a:solidFill>
                  <a:srgbClr val="FF0000"/>
                </a:solidFill>
              </a:rPr>
              <a:t>vinstkällan</a:t>
            </a:r>
            <a:r>
              <a:rPr lang="sv-SE" sz="1200" i="1" dirty="0"/>
              <a:t> för den organiserade brottsligheten i Sverige</a:t>
            </a:r>
            <a:r>
              <a:rPr lang="sv-SE" sz="1200" i="1" dirty="0">
                <a:solidFill>
                  <a:srgbClr val="FF0000"/>
                </a:solidFill>
              </a:rPr>
              <a:t>.</a:t>
            </a:r>
          </a:p>
          <a:p>
            <a:pPr>
              <a:spcBef>
                <a:spcPts val="800"/>
              </a:spcBef>
            </a:pPr>
            <a:r>
              <a:rPr lang="sv-SE" sz="1200" i="1" dirty="0"/>
              <a:t>Välfärdsbrottslighet är </a:t>
            </a:r>
            <a:r>
              <a:rPr lang="sv-SE" sz="1200" b="1" i="1" dirty="0">
                <a:solidFill>
                  <a:srgbClr val="FF0000"/>
                </a:solidFill>
              </a:rPr>
              <a:t>systemhotande</a:t>
            </a:r>
            <a:r>
              <a:rPr lang="sv-SE" sz="1200" i="1" dirty="0"/>
              <a:t> eftersom den dränerar välfärden på resurser, finansierar den organiserade brottsligheten och undergräver medborgarnas tillit till rättsstaten och demokratin.</a:t>
            </a:r>
          </a:p>
          <a:p>
            <a:pPr>
              <a:spcBef>
                <a:spcPts val="800"/>
              </a:spcBef>
            </a:pPr>
            <a:endParaRPr lang="sv-SE" sz="1200" i="1" dirty="0">
              <a:solidFill>
                <a:srgbClr val="FF0000"/>
              </a:solidFill>
            </a:endParaRPr>
          </a:p>
          <a:p>
            <a:pPr>
              <a:spcBef>
                <a:spcPts val="800"/>
              </a:spcBef>
            </a:pPr>
            <a:endParaRPr sz="1200" dirty="0"/>
          </a:p>
        </p:txBody>
      </p:sp>
    </p:spTree>
    <p:extLst>
      <p:ext uri="{BB962C8B-B14F-4D97-AF65-F5344CB8AC3E}">
        <p14:creationId xmlns:p14="http://schemas.microsoft.com/office/powerpoint/2010/main" val="411347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Kriminell</a:t>
            </a:r>
            <a:r>
              <a:rPr dirty="0"/>
              <a:t> </a:t>
            </a:r>
            <a:r>
              <a:rPr dirty="0" err="1"/>
              <a:t>ekonomi</a:t>
            </a:r>
            <a:r>
              <a:rPr dirty="0"/>
              <a:t> </a:t>
            </a:r>
            <a:r>
              <a:rPr dirty="0" err="1"/>
              <a:t>i</a:t>
            </a:r>
            <a:r>
              <a:rPr dirty="0"/>
              <a:t> Sverige</a:t>
            </a:r>
          </a:p>
        </p:txBody>
      </p:sp>
      <p:sp>
        <p:nvSpPr>
          <p:cNvPr id="3" name="Text Placeholder 2"/>
          <p:cNvSpPr>
            <a:spLocks noGrp="1"/>
          </p:cNvSpPr>
          <p:nvPr>
            <p:ph type="body" sz="quarter" idx="15"/>
          </p:nvPr>
        </p:nvSpPr>
        <p:spPr>
          <a:xfrm>
            <a:off x="107950" y="1389218"/>
            <a:ext cx="4460914" cy="2679164"/>
          </a:xfrm>
        </p:spPr>
        <p:txBody>
          <a:bodyPr wrap="square"/>
          <a:lstStyle/>
          <a:p>
            <a:r>
              <a:rPr lang="sv-SE" sz="1600" b="1" dirty="0"/>
              <a:t>Svart ekonomi</a:t>
            </a:r>
            <a:endParaRPr lang="sv-SE" sz="1600" dirty="0"/>
          </a:p>
          <a:p>
            <a:r>
              <a:rPr lang="sv-SE" sz="1600" b="1" dirty="0"/>
              <a:t>Illegal ekonomi</a:t>
            </a:r>
            <a:endParaRPr lang="sv-SE" sz="1600" dirty="0"/>
          </a:p>
          <a:p>
            <a:r>
              <a:rPr lang="sv-SE" sz="1600" b="1" dirty="0"/>
              <a:t>Kriminella transaktioner</a:t>
            </a:r>
          </a:p>
          <a:p>
            <a:r>
              <a:rPr lang="sv-SE" sz="1600" b="1" dirty="0"/>
              <a:t>Kriminella tjänster</a:t>
            </a:r>
            <a:endParaRPr lang="sv-SE" dirty="0"/>
          </a:p>
        </p:txBody>
      </p:sp>
      <p:pic>
        <p:nvPicPr>
          <p:cNvPr id="6" name="Bildobjekt 5">
            <a:extLst>
              <a:ext uri="{FF2B5EF4-FFF2-40B4-BE49-F238E27FC236}">
                <a16:creationId xmlns:a16="http://schemas.microsoft.com/office/drawing/2014/main" id="{0553416A-7F1E-4A33-B898-9857A58314DE}"/>
              </a:ext>
            </a:extLst>
          </p:cNvPr>
          <p:cNvPicPr>
            <a:picLocks noChangeAspect="1"/>
          </p:cNvPicPr>
          <p:nvPr/>
        </p:nvPicPr>
        <p:blipFill>
          <a:blip r:embed="rId3"/>
          <a:stretch>
            <a:fillRect/>
          </a:stretch>
        </p:blipFill>
        <p:spPr>
          <a:xfrm>
            <a:off x="4798510" y="369101"/>
            <a:ext cx="3847950" cy="4096288"/>
          </a:xfrm>
          <a:prstGeom prst="rect">
            <a:avLst/>
          </a:prstGeom>
        </p:spPr>
      </p:pic>
    </p:spTree>
    <p:extLst>
      <p:ext uri="{BB962C8B-B14F-4D97-AF65-F5344CB8AC3E}">
        <p14:creationId xmlns:p14="http://schemas.microsoft.com/office/powerpoint/2010/main" val="163371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Motala</a:t>
            </a:r>
            <a:r>
              <a:rPr dirty="0"/>
              <a:t> </a:t>
            </a:r>
            <a:r>
              <a:rPr dirty="0" err="1"/>
              <a:t>kommuns</a:t>
            </a:r>
            <a:r>
              <a:rPr dirty="0"/>
              <a:t> </a:t>
            </a:r>
            <a:r>
              <a:rPr dirty="0" err="1"/>
              <a:t>riktlinjer</a:t>
            </a:r>
            <a:r>
              <a:rPr dirty="0"/>
              <a:t> mot </a:t>
            </a:r>
            <a:r>
              <a:rPr dirty="0" err="1"/>
              <a:t>välfärdsbrottslighet</a:t>
            </a:r>
            <a:endParaRPr dirty="0"/>
          </a:p>
        </p:txBody>
      </p:sp>
      <p:sp>
        <p:nvSpPr>
          <p:cNvPr id="4" name="Text Placeholder 3"/>
          <p:cNvSpPr>
            <a:spLocks noGrp="1"/>
          </p:cNvSpPr>
          <p:nvPr>
            <p:ph type="body" sz="quarter" idx="16"/>
          </p:nvPr>
        </p:nvSpPr>
        <p:spPr>
          <a:xfrm>
            <a:off x="262682" y="1239963"/>
            <a:ext cx="7755903" cy="3548179"/>
          </a:xfrm>
        </p:spPr>
        <p:txBody>
          <a:bodyPr wrap="square"/>
          <a:lstStyle/>
          <a:p>
            <a:pPr marL="0" indent="0">
              <a:buNone/>
              <a:defRPr sz="1600" b="1"/>
            </a:pPr>
            <a:r>
              <a:rPr dirty="0" err="1">
                <a:latin typeface="+mn-lt"/>
              </a:rPr>
              <a:t>Centrala</a:t>
            </a:r>
            <a:r>
              <a:rPr dirty="0">
                <a:latin typeface="+mn-lt"/>
              </a:rPr>
              <a:t> </a:t>
            </a:r>
            <a:r>
              <a:rPr dirty="0" err="1">
                <a:latin typeface="+mn-lt"/>
              </a:rPr>
              <a:t>begrepp</a:t>
            </a:r>
            <a:endParaRPr lang="sv-SE" dirty="0">
              <a:latin typeface="+mn-lt"/>
            </a:endParaRPr>
          </a:p>
          <a:p>
            <a:pPr>
              <a:spcBef>
                <a:spcPts val="800"/>
              </a:spcBef>
            </a:pPr>
            <a:r>
              <a:rPr lang="sv-SE" sz="1200" b="1" dirty="0">
                <a:latin typeface="+mn-lt"/>
              </a:rPr>
              <a:t>Välfärdsbrott – </a:t>
            </a:r>
            <a:r>
              <a:rPr lang="sv-SE" sz="1200" dirty="0">
                <a:solidFill>
                  <a:srgbClr val="475569"/>
                </a:solidFill>
                <a:latin typeface="+mn-lt"/>
              </a:rPr>
              <a:t>Att utnyttja välfärdssystem för egen vinning.</a:t>
            </a:r>
          </a:p>
          <a:p>
            <a:pPr>
              <a:spcBef>
                <a:spcPts val="800"/>
              </a:spcBef>
            </a:pPr>
            <a:r>
              <a:rPr sz="1200" b="1" dirty="0" err="1">
                <a:latin typeface="+mn-lt"/>
              </a:rPr>
              <a:t>Korruption</a:t>
            </a:r>
            <a:r>
              <a:rPr sz="1200" b="1" dirty="0">
                <a:latin typeface="+mn-lt"/>
              </a:rPr>
              <a:t> </a:t>
            </a:r>
            <a:r>
              <a:rPr lang="sv-SE" sz="1200" b="1" dirty="0">
                <a:latin typeface="+mn-lt"/>
              </a:rPr>
              <a:t>- </a:t>
            </a:r>
            <a:r>
              <a:rPr lang="sv-SE" sz="1200" dirty="0">
                <a:solidFill>
                  <a:srgbClr val="475569"/>
                </a:solidFill>
                <a:latin typeface="+mn-lt"/>
              </a:rPr>
              <a:t>Att utnyttja sin ställning för egen eller annans vinning.</a:t>
            </a:r>
          </a:p>
          <a:p>
            <a:pPr>
              <a:spcBef>
                <a:spcPts val="800"/>
              </a:spcBef>
            </a:pPr>
            <a:r>
              <a:rPr sz="1200" b="1" dirty="0" err="1">
                <a:latin typeface="+mn-lt"/>
              </a:rPr>
              <a:t>Otillåten</a:t>
            </a:r>
            <a:r>
              <a:rPr sz="1200" b="1" dirty="0">
                <a:latin typeface="+mn-lt"/>
              </a:rPr>
              <a:t> </a:t>
            </a:r>
            <a:r>
              <a:rPr sz="1200" b="1" dirty="0" err="1">
                <a:latin typeface="+mn-lt"/>
              </a:rPr>
              <a:t>påverkan</a:t>
            </a:r>
            <a:r>
              <a:rPr lang="sv-SE" sz="1200" b="1" dirty="0">
                <a:latin typeface="+mn-lt"/>
              </a:rPr>
              <a:t> - </a:t>
            </a:r>
            <a:r>
              <a:rPr lang="sv-SE" sz="1200" dirty="0">
                <a:solidFill>
                  <a:srgbClr val="475569"/>
                </a:solidFill>
                <a:latin typeface="+mn-lt"/>
              </a:rPr>
              <a:t>Olämpliga påtryckningar mot anställda eller förtroendevalda.</a:t>
            </a:r>
            <a:endParaRPr sz="1200" dirty="0">
              <a:latin typeface="+mn-lt"/>
            </a:endParaRPr>
          </a:p>
        </p:txBody>
      </p:sp>
      <p:sp>
        <p:nvSpPr>
          <p:cNvPr id="5" name="Rektangel 4">
            <a:extLst>
              <a:ext uri="{FF2B5EF4-FFF2-40B4-BE49-F238E27FC236}">
                <a16:creationId xmlns:a16="http://schemas.microsoft.com/office/drawing/2014/main" id="{3E79BDDC-4CB5-46D6-918F-988823D16271}"/>
              </a:ext>
            </a:extLst>
          </p:cNvPr>
          <p:cNvSpPr/>
          <p:nvPr/>
        </p:nvSpPr>
        <p:spPr>
          <a:xfrm>
            <a:off x="573315" y="3603455"/>
            <a:ext cx="4330032" cy="300082"/>
          </a:xfrm>
          <a:prstGeom prst="rect">
            <a:avLst/>
          </a:prstGeom>
        </p:spPr>
        <p:txBody>
          <a:bodyPr wrap="none">
            <a:spAutoFit/>
          </a:bodyPr>
          <a:lstStyle/>
          <a:p>
            <a:r>
              <a:rPr lang="sv-SE" dirty="0">
                <a:hlinkClick r:id="rId3"/>
              </a:rPr>
              <a:t>Länk: Motala kommuns Riktlinjer mot välfärdsbrottslighet</a:t>
            </a:r>
            <a:endParaRPr lang="sv-S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Motala</a:t>
            </a:r>
            <a:r>
              <a:rPr dirty="0"/>
              <a:t> </a:t>
            </a:r>
            <a:r>
              <a:rPr dirty="0" err="1"/>
              <a:t>kommuns</a:t>
            </a:r>
            <a:r>
              <a:rPr dirty="0"/>
              <a:t> </a:t>
            </a:r>
            <a:r>
              <a:rPr dirty="0" err="1"/>
              <a:t>riktlinjer</a:t>
            </a:r>
            <a:r>
              <a:rPr dirty="0"/>
              <a:t> mot </a:t>
            </a:r>
            <a:r>
              <a:rPr dirty="0" err="1"/>
              <a:t>välfärdsbrottslighet</a:t>
            </a:r>
            <a:endParaRPr dirty="0"/>
          </a:p>
        </p:txBody>
      </p:sp>
      <p:sp>
        <p:nvSpPr>
          <p:cNvPr id="49" name="Text Placeholder 2">
            <a:extLst>
              <a:ext uri="{FF2B5EF4-FFF2-40B4-BE49-F238E27FC236}">
                <a16:creationId xmlns:a16="http://schemas.microsoft.com/office/drawing/2014/main" id="{5DC37921-FE5D-4E92-A909-50D6AB74A220}"/>
              </a:ext>
            </a:extLst>
          </p:cNvPr>
          <p:cNvSpPr>
            <a:spLocks noGrp="1"/>
          </p:cNvSpPr>
          <p:nvPr>
            <p:ph type="body" sz="quarter" idx="15"/>
          </p:nvPr>
        </p:nvSpPr>
        <p:spPr>
          <a:xfrm>
            <a:off x="953775" y="1943346"/>
            <a:ext cx="2576313" cy="1064024"/>
          </a:xfrm>
          <a:ln w="38100">
            <a:solidFill>
              <a:srgbClr val="007FA3"/>
            </a:solidFill>
          </a:ln>
        </p:spPr>
        <p:txBody>
          <a:bodyPr wrap="square" lIns="72000" tIns="72000" rIns="72000" bIns="72000"/>
          <a:lstStyle/>
          <a:p>
            <a:pPr marL="0" indent="0">
              <a:lnSpc>
                <a:spcPts val="1800"/>
              </a:lnSpc>
              <a:spcBef>
                <a:spcPts val="0"/>
              </a:spcBef>
              <a:buNone/>
            </a:pPr>
            <a:r>
              <a:rPr lang="sv-SE" sz="1200" b="1" dirty="0">
                <a:solidFill>
                  <a:srgbClr val="0F2942"/>
                </a:solidFill>
              </a:rPr>
              <a:t>Nolltolerans</a:t>
            </a:r>
          </a:p>
          <a:p>
            <a:pPr marL="0" indent="0">
              <a:lnSpc>
                <a:spcPts val="1800"/>
              </a:lnSpc>
              <a:spcBef>
                <a:spcPts val="0"/>
              </a:spcBef>
              <a:buNone/>
            </a:pPr>
            <a:r>
              <a:rPr lang="sv-SE" sz="1200" dirty="0">
                <a:solidFill>
                  <a:srgbClr val="475569"/>
                </a:solidFill>
              </a:rPr>
              <a:t>Motala kommun ska ha nolltolerans mot alla former av välfärdsbrott, korruption och oegentligheter.</a:t>
            </a:r>
          </a:p>
          <a:p>
            <a:pPr marL="0" indent="0">
              <a:buNone/>
              <a:defRPr sz="1600" b="1"/>
            </a:pPr>
            <a:endParaRPr sz="1200" dirty="0"/>
          </a:p>
        </p:txBody>
      </p:sp>
      <p:sp>
        <p:nvSpPr>
          <p:cNvPr id="50" name="Text Placeholder 2">
            <a:extLst>
              <a:ext uri="{FF2B5EF4-FFF2-40B4-BE49-F238E27FC236}">
                <a16:creationId xmlns:a16="http://schemas.microsoft.com/office/drawing/2014/main" id="{80DC6DBF-6EB8-4528-86E3-E24FE489AE8F}"/>
              </a:ext>
            </a:extLst>
          </p:cNvPr>
          <p:cNvSpPr txBox="1">
            <a:spLocks/>
          </p:cNvSpPr>
          <p:nvPr/>
        </p:nvSpPr>
        <p:spPr>
          <a:xfrm>
            <a:off x="4763865" y="1599416"/>
            <a:ext cx="2315405" cy="1060496"/>
          </a:xfrm>
          <a:prstGeom prst="rect">
            <a:avLst/>
          </a:prstGeom>
          <a:ln w="38100">
            <a:solidFill>
              <a:srgbClr val="007FA3"/>
            </a:solidFill>
          </a:ln>
        </p:spPr>
        <p:txBody>
          <a:bodyPr vert="horz" wrap="square" lIns="72000" tIns="72000" rIns="72000" bIns="72000" rtlCol="0">
            <a:noAutofit/>
          </a:bodyPr>
          <a:lst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ts val="1800"/>
              </a:lnSpc>
              <a:spcBef>
                <a:spcPts val="0"/>
              </a:spcBef>
              <a:buNone/>
            </a:pPr>
            <a:r>
              <a:rPr lang="sv-SE" sz="1200" b="1" dirty="0">
                <a:solidFill>
                  <a:srgbClr val="0F2942"/>
                </a:solidFill>
              </a:rPr>
              <a:t>Skydda Skattemedel</a:t>
            </a:r>
          </a:p>
          <a:p>
            <a:pPr marL="0" indent="0">
              <a:lnSpc>
                <a:spcPts val="1800"/>
              </a:lnSpc>
              <a:spcBef>
                <a:spcPts val="0"/>
              </a:spcBef>
              <a:buNone/>
            </a:pPr>
            <a:r>
              <a:rPr lang="sv-SE" sz="1200" dirty="0">
                <a:solidFill>
                  <a:srgbClr val="475569"/>
                </a:solidFill>
              </a:rPr>
              <a:t>Skattemedel ska gå till rätt saker. Varje förlorad krona tas direkt från den gemensamma välfärden.</a:t>
            </a:r>
            <a:endParaRPr lang="sv-SE" sz="1200" b="1" dirty="0"/>
          </a:p>
        </p:txBody>
      </p:sp>
      <p:sp>
        <p:nvSpPr>
          <p:cNvPr id="56" name="Text Placeholder 2">
            <a:extLst>
              <a:ext uri="{FF2B5EF4-FFF2-40B4-BE49-F238E27FC236}">
                <a16:creationId xmlns:a16="http://schemas.microsoft.com/office/drawing/2014/main" id="{00C17B85-B2A6-47B4-882F-AA8B1A2CBCE0}"/>
              </a:ext>
            </a:extLst>
          </p:cNvPr>
          <p:cNvSpPr txBox="1">
            <a:spLocks/>
          </p:cNvSpPr>
          <p:nvPr/>
        </p:nvSpPr>
        <p:spPr>
          <a:xfrm>
            <a:off x="2093439" y="3313573"/>
            <a:ext cx="2414581" cy="1077812"/>
          </a:xfrm>
          <a:prstGeom prst="rect">
            <a:avLst/>
          </a:prstGeom>
          <a:ln w="38100">
            <a:solidFill>
              <a:srgbClr val="007FA3"/>
            </a:solidFill>
          </a:ln>
        </p:spPr>
        <p:txBody>
          <a:bodyPr vert="horz" wrap="square" lIns="72000" tIns="72000" rIns="72000" bIns="72000" rtlCol="0">
            <a:noAutofit/>
          </a:bodyPr>
          <a:lst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ts val="1800"/>
              </a:lnSpc>
              <a:spcBef>
                <a:spcPts val="0"/>
              </a:spcBef>
              <a:buNone/>
            </a:pPr>
            <a:r>
              <a:rPr lang="sv-SE" sz="1200" b="1" dirty="0">
                <a:solidFill>
                  <a:srgbClr val="0F2942"/>
                </a:solidFill>
              </a:rPr>
              <a:t>Rättssäkerhet</a:t>
            </a:r>
          </a:p>
          <a:p>
            <a:pPr marL="0" indent="0">
              <a:lnSpc>
                <a:spcPts val="1800"/>
              </a:lnSpc>
              <a:spcBef>
                <a:spcPts val="0"/>
              </a:spcBef>
              <a:buNone/>
            </a:pPr>
            <a:r>
              <a:rPr lang="sv-SE" sz="1200" dirty="0">
                <a:solidFill>
                  <a:srgbClr val="475569"/>
                </a:solidFill>
              </a:rPr>
              <a:t>Alla medborgare, brukare och företag ska behandlas korrekt, rättssäkert och på lika villkor.</a:t>
            </a:r>
          </a:p>
        </p:txBody>
      </p:sp>
      <p:sp>
        <p:nvSpPr>
          <p:cNvPr id="57" name="Text Placeholder 2">
            <a:extLst>
              <a:ext uri="{FF2B5EF4-FFF2-40B4-BE49-F238E27FC236}">
                <a16:creationId xmlns:a16="http://schemas.microsoft.com/office/drawing/2014/main" id="{EBE670D6-18D7-4436-8F5C-07CDCBC96209}"/>
              </a:ext>
            </a:extLst>
          </p:cNvPr>
          <p:cNvSpPr txBox="1">
            <a:spLocks/>
          </p:cNvSpPr>
          <p:nvPr/>
        </p:nvSpPr>
        <p:spPr>
          <a:xfrm>
            <a:off x="5224604" y="3101155"/>
            <a:ext cx="1978274" cy="1289367"/>
          </a:xfrm>
          <a:prstGeom prst="rect">
            <a:avLst/>
          </a:prstGeom>
          <a:ln w="38100">
            <a:solidFill>
              <a:srgbClr val="007FA3"/>
            </a:solidFill>
          </a:ln>
        </p:spPr>
        <p:txBody>
          <a:bodyPr vert="horz" wrap="square" lIns="72000" tIns="72000" rIns="72000" bIns="72000" rtlCol="0">
            <a:noAutofit/>
          </a:bodyPr>
          <a:lstStyle>
            <a:lvl1pPr marL="171450" indent="-171450" algn="l" defTabSz="685800" rtl="0" eaLnBrk="1" latinLnBrk="0" hangingPunct="1">
              <a:lnSpc>
                <a:spcPts val="2500"/>
              </a:lnSpc>
              <a:spcBef>
                <a:spcPts val="1500"/>
              </a:spcBef>
              <a:buFont typeface="Arial" panose="020B0604020202020204" pitchFamily="34" charset="0"/>
              <a:buChar char="•"/>
              <a:defRPr sz="2000" b="0" i="0" kern="1200">
                <a:solidFill>
                  <a:schemeClr val="tx1"/>
                </a:solidFill>
                <a:latin typeface="Barlow" pitchFamily="2" charset="77"/>
                <a:ea typeface="+mn-ea"/>
                <a:cs typeface="+mn-cs"/>
              </a:defRPr>
            </a:lvl1pPr>
            <a:lvl2pPr marL="514350" indent="-171450" algn="l" defTabSz="685800" rtl="0" eaLnBrk="1" latinLnBrk="0" hangingPunct="1">
              <a:lnSpc>
                <a:spcPts val="2500"/>
              </a:lnSpc>
              <a:spcBef>
                <a:spcPts val="1500"/>
              </a:spcBef>
              <a:buFont typeface="Arial" panose="020B0604020202020204" pitchFamily="34" charset="0"/>
              <a:buChar char="•"/>
              <a:defRPr sz="1800" b="0" i="0" kern="1200">
                <a:solidFill>
                  <a:schemeClr val="tx1"/>
                </a:solidFill>
                <a:latin typeface="Barlow" pitchFamily="2" charset="77"/>
                <a:ea typeface="+mn-ea"/>
                <a:cs typeface="+mn-cs"/>
              </a:defRPr>
            </a:lvl2pPr>
            <a:lvl3pPr marL="857250" indent="-171450" algn="l" defTabSz="685800" rtl="0" eaLnBrk="1" latinLnBrk="0" hangingPunct="1">
              <a:lnSpc>
                <a:spcPts val="2500"/>
              </a:lnSpc>
              <a:spcBef>
                <a:spcPts val="1500"/>
              </a:spcBef>
              <a:buFont typeface="Arial" panose="020B0604020202020204" pitchFamily="34" charset="0"/>
              <a:buChar char="•"/>
              <a:defRPr sz="1600" b="0" i="0" kern="1200">
                <a:solidFill>
                  <a:schemeClr val="tx1"/>
                </a:solidFill>
                <a:latin typeface="Barlow" pitchFamily="2" charset="77"/>
                <a:ea typeface="+mn-ea"/>
                <a:cs typeface="+mn-cs"/>
              </a:defRPr>
            </a:lvl3pPr>
            <a:lvl4pPr marL="1200150" indent="-171450" algn="l" defTabSz="685800" rtl="0" eaLnBrk="1" latinLnBrk="0" hangingPunct="1">
              <a:lnSpc>
                <a:spcPts val="2500"/>
              </a:lnSpc>
              <a:spcBef>
                <a:spcPts val="1500"/>
              </a:spcBef>
              <a:buFont typeface="Arial" panose="020B0604020202020204" pitchFamily="34" charset="0"/>
              <a:buChar char="•"/>
              <a:defRPr sz="1400" b="0" i="0" kern="1200">
                <a:solidFill>
                  <a:schemeClr val="tx1"/>
                </a:solidFill>
                <a:latin typeface="Barlow" pitchFamily="2" charset="77"/>
                <a:ea typeface="+mn-ea"/>
                <a:cs typeface="+mn-cs"/>
              </a:defRPr>
            </a:lvl4pPr>
            <a:lvl5pPr marL="1543050" indent="-171450" algn="l" defTabSz="685800" rtl="0" eaLnBrk="1" latinLnBrk="0" hangingPunct="1">
              <a:lnSpc>
                <a:spcPts val="2500"/>
              </a:lnSpc>
              <a:spcBef>
                <a:spcPts val="1500"/>
              </a:spcBef>
              <a:buFont typeface="Arial" panose="020B0604020202020204" pitchFamily="34" charset="0"/>
              <a:buChar char="•"/>
              <a:defRPr sz="1200" b="0" i="0" kern="1200">
                <a:solidFill>
                  <a:schemeClr val="tx1"/>
                </a:solidFill>
                <a:latin typeface="Barlow"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ts val="1800"/>
              </a:lnSpc>
              <a:spcBef>
                <a:spcPts val="0"/>
              </a:spcBef>
              <a:buNone/>
            </a:pPr>
            <a:r>
              <a:rPr lang="sv-SE" sz="1200" b="1" dirty="0">
                <a:solidFill>
                  <a:srgbClr val="0F2942"/>
                </a:solidFill>
              </a:rPr>
              <a:t>Förebyggande Kultur</a:t>
            </a:r>
          </a:p>
          <a:p>
            <a:pPr marL="0" indent="0">
              <a:lnSpc>
                <a:spcPts val="1800"/>
              </a:lnSpc>
              <a:spcBef>
                <a:spcPts val="0"/>
              </a:spcBef>
              <a:buNone/>
            </a:pPr>
            <a:r>
              <a:rPr lang="sv-SE" sz="1200" dirty="0">
                <a:solidFill>
                  <a:srgbClr val="475569"/>
                </a:solidFill>
              </a:rPr>
              <a:t>Brottsförebyggande arbete integreras naturligt i ordinarie verksamhet och intern kontroll.</a:t>
            </a:r>
          </a:p>
        </p:txBody>
      </p:sp>
      <p:sp>
        <p:nvSpPr>
          <p:cNvPr id="58" name="textruta 57">
            <a:extLst>
              <a:ext uri="{FF2B5EF4-FFF2-40B4-BE49-F238E27FC236}">
                <a16:creationId xmlns:a16="http://schemas.microsoft.com/office/drawing/2014/main" id="{0CDDBC97-E125-42B4-9F0C-12BBC40B6FB8}"/>
              </a:ext>
            </a:extLst>
          </p:cNvPr>
          <p:cNvSpPr txBox="1"/>
          <p:nvPr/>
        </p:nvSpPr>
        <p:spPr>
          <a:xfrm>
            <a:off x="370146" y="1362737"/>
            <a:ext cx="2701299" cy="453137"/>
          </a:xfrm>
          <a:prstGeom prst="rect">
            <a:avLst/>
          </a:prstGeom>
          <a:noFill/>
          <a:ln>
            <a:noFill/>
          </a:ln>
        </p:spPr>
        <p:txBody>
          <a:bodyPr wrap="square" lIns="0" tIns="0" rIns="0" bIns="0" rtlCol="0" anchor="t">
            <a:spAutoFit/>
          </a:bodyPr>
          <a:lstStyle/>
          <a:p>
            <a:pPr>
              <a:defRPr sz="1600" b="1"/>
            </a:pPr>
            <a:r>
              <a:rPr lang="sv-SE" sz="1600" dirty="0"/>
              <a:t>Varför behövs en riktlinje?</a:t>
            </a:r>
          </a:p>
          <a:p>
            <a:pPr algn="l">
              <a:lnSpc>
                <a:spcPts val="1800"/>
              </a:lnSpc>
            </a:pPr>
            <a:endParaRPr lang="sv-SE" sz="1200" b="1" dirty="0">
              <a:solidFill>
                <a:srgbClr val="0F2942"/>
              </a:solidFill>
            </a:endParaRPr>
          </a:p>
        </p:txBody>
      </p:sp>
    </p:spTree>
    <p:extLst>
      <p:ext uri="{BB962C8B-B14F-4D97-AF65-F5344CB8AC3E}">
        <p14:creationId xmlns:p14="http://schemas.microsoft.com/office/powerpoint/2010/main" val="394420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99" y="88970"/>
            <a:ext cx="8921875" cy="955610"/>
          </a:xfrm>
        </p:spPr>
        <p:txBody>
          <a:bodyPr/>
          <a:lstStyle/>
          <a:p>
            <a:r>
              <a:rPr lang="sv-SE" dirty="0"/>
              <a:t>A</a:t>
            </a:r>
            <a:r>
              <a:rPr dirty="0" err="1"/>
              <a:t>nsvar</a:t>
            </a:r>
            <a:r>
              <a:rPr dirty="0"/>
              <a:t> och </a:t>
            </a:r>
            <a:r>
              <a:rPr dirty="0" err="1"/>
              <a:t>rapporteringsvägar</a:t>
            </a:r>
            <a:endParaRPr dirty="0"/>
          </a:p>
        </p:txBody>
      </p:sp>
      <p:sp>
        <p:nvSpPr>
          <p:cNvPr id="3" name="Text Placeholder 2"/>
          <p:cNvSpPr>
            <a:spLocks noGrp="1"/>
          </p:cNvSpPr>
          <p:nvPr>
            <p:ph type="body" sz="quarter" idx="15"/>
          </p:nvPr>
        </p:nvSpPr>
        <p:spPr/>
        <p:txBody>
          <a:bodyPr wrap="square"/>
          <a:lstStyle/>
          <a:p>
            <a:pPr marL="0" indent="0">
              <a:buNone/>
              <a:defRPr sz="1600" b="1"/>
            </a:pPr>
            <a:r>
              <a:rPr dirty="0" err="1"/>
              <a:t>Ansvarsfördelning</a:t>
            </a:r>
            <a:endParaRPr dirty="0"/>
          </a:p>
          <a:p>
            <a:pPr>
              <a:spcBef>
                <a:spcPts val="800"/>
              </a:spcBef>
            </a:pPr>
            <a:r>
              <a:rPr lang="sv-SE" sz="1200" b="1" dirty="0"/>
              <a:t>Medarbetare: </a:t>
            </a:r>
            <a:r>
              <a:rPr lang="sv-SE" sz="1200" dirty="0"/>
              <a:t>Följa regler, uppmärksamma avvikelser och rapportera misstankar.</a:t>
            </a:r>
          </a:p>
          <a:p>
            <a:pPr>
              <a:spcBef>
                <a:spcPts val="800"/>
              </a:spcBef>
            </a:pPr>
            <a:r>
              <a:rPr lang="sv-SE" sz="1200" b="1" dirty="0"/>
              <a:t>Chefer: </a:t>
            </a:r>
            <a:r>
              <a:rPr lang="sv-SE" sz="1200" dirty="0"/>
              <a:t>Skapa god etisk kultur, trygg arbetsmiljö och agera på oegentligheter.</a:t>
            </a:r>
          </a:p>
          <a:p>
            <a:pPr>
              <a:spcBef>
                <a:spcPts val="800"/>
              </a:spcBef>
            </a:pPr>
            <a:r>
              <a:rPr lang="sv-SE" sz="1200" b="1" dirty="0"/>
              <a:t>Kommunstyrelsen: </a:t>
            </a:r>
            <a:r>
              <a:rPr lang="sv-SE" sz="1200" dirty="0"/>
              <a:t>Övergripande strategiskt ansvar för system mot välfärdsbrott.</a:t>
            </a:r>
            <a:endParaRPr sz="1200" dirty="0"/>
          </a:p>
        </p:txBody>
      </p:sp>
      <p:sp>
        <p:nvSpPr>
          <p:cNvPr id="4" name="Text Placeholder 3"/>
          <p:cNvSpPr>
            <a:spLocks noGrp="1"/>
          </p:cNvSpPr>
          <p:nvPr>
            <p:ph type="body" sz="quarter" idx="16"/>
          </p:nvPr>
        </p:nvSpPr>
        <p:spPr/>
        <p:txBody>
          <a:bodyPr wrap="square"/>
          <a:lstStyle/>
          <a:p>
            <a:pPr marL="0" indent="0">
              <a:buNone/>
              <a:defRPr sz="1600" b="1"/>
            </a:pPr>
            <a:r>
              <a:rPr dirty="0" err="1"/>
              <a:t>Rapporteringsvägar</a:t>
            </a:r>
            <a:r>
              <a:rPr dirty="0"/>
              <a:t> </a:t>
            </a:r>
            <a:r>
              <a:rPr dirty="0" err="1"/>
              <a:t>i</a:t>
            </a:r>
            <a:r>
              <a:rPr dirty="0"/>
              <a:t> </a:t>
            </a:r>
            <a:r>
              <a:rPr dirty="0" err="1"/>
              <a:t>Motala</a:t>
            </a:r>
            <a:endParaRPr dirty="0"/>
          </a:p>
          <a:p>
            <a:pPr>
              <a:spcBef>
                <a:spcPts val="800"/>
              </a:spcBef>
            </a:pPr>
            <a:r>
              <a:rPr lang="sv-SE" sz="1200" b="1" dirty="0"/>
              <a:t>Närmaste chef: </a:t>
            </a:r>
            <a:r>
              <a:rPr lang="sv-SE" sz="1200" dirty="0"/>
              <a:t>Primär kanal för att rapportera misstankar.</a:t>
            </a:r>
          </a:p>
          <a:p>
            <a:pPr>
              <a:spcBef>
                <a:spcPts val="800"/>
              </a:spcBef>
            </a:pPr>
            <a:r>
              <a:rPr lang="sv-SE" sz="1200" b="1" dirty="0"/>
              <a:t>E-tjänst: </a:t>
            </a:r>
            <a:r>
              <a:rPr lang="sv-SE" sz="1200" dirty="0"/>
              <a:t>Kan användas vid misstanke om felaktiga utbetalningar. </a:t>
            </a:r>
          </a:p>
          <a:p>
            <a:pPr>
              <a:spcBef>
                <a:spcPts val="800"/>
              </a:spcBef>
            </a:pPr>
            <a:r>
              <a:rPr lang="sv-SE" sz="1200" b="1" dirty="0"/>
              <a:t>Visselblåsarfunktion: </a:t>
            </a:r>
            <a:r>
              <a:rPr lang="sv-SE" sz="1200" dirty="0"/>
              <a:t>Används om chef inte är lämplig. </a:t>
            </a:r>
          </a:p>
        </p:txBody>
      </p:sp>
      <p:sp>
        <p:nvSpPr>
          <p:cNvPr id="7" name="textruta 6">
            <a:extLst>
              <a:ext uri="{FF2B5EF4-FFF2-40B4-BE49-F238E27FC236}">
                <a16:creationId xmlns:a16="http://schemas.microsoft.com/office/drawing/2014/main" id="{3C925D25-1BE0-466F-982C-E2729CE6FE34}"/>
              </a:ext>
            </a:extLst>
          </p:cNvPr>
          <p:cNvSpPr txBox="1"/>
          <p:nvPr/>
        </p:nvSpPr>
        <p:spPr>
          <a:xfrm>
            <a:off x="6373100" y="3720464"/>
            <a:ext cx="2472100" cy="741284"/>
          </a:xfrm>
          <a:prstGeom prst="rect">
            <a:avLst/>
          </a:prstGeom>
          <a:noFill/>
          <a:ln w="12700">
            <a:solidFill>
              <a:srgbClr val="007FA3"/>
            </a:solidFill>
          </a:ln>
        </p:spPr>
        <p:txBody>
          <a:bodyPr wrap="square" lIns="36000" tIns="36000" rIns="36000" bIns="36000" rtlCol="0" anchor="t">
            <a:spAutoFit/>
          </a:bodyPr>
          <a:lstStyle/>
          <a:p>
            <a:pPr>
              <a:lnSpc>
                <a:spcPts val="1800"/>
              </a:lnSpc>
            </a:pPr>
            <a:r>
              <a:rPr lang="sv-SE" sz="1050" dirty="0"/>
              <a:t>Länkar</a:t>
            </a:r>
            <a:endParaRPr lang="sv-SE" sz="1050" dirty="0">
              <a:hlinkClick r:id="rId3"/>
            </a:endParaRPr>
          </a:p>
          <a:p>
            <a:pPr>
              <a:lnSpc>
                <a:spcPts val="1800"/>
              </a:lnSpc>
            </a:pPr>
            <a:r>
              <a:rPr lang="sv-SE" sz="1050" dirty="0">
                <a:hlinkClick r:id="rId3"/>
              </a:rPr>
              <a:t>Felaktiga utbetalningar eller bidragsbrott</a:t>
            </a:r>
            <a:endParaRPr lang="sv-SE" sz="1050" dirty="0">
              <a:solidFill>
                <a:srgbClr val="0F2942"/>
              </a:solidFill>
              <a:hlinkClick r:id="rId4"/>
            </a:endParaRPr>
          </a:p>
          <a:p>
            <a:pPr>
              <a:lnSpc>
                <a:spcPts val="1800"/>
              </a:lnSpc>
            </a:pPr>
            <a:r>
              <a:rPr lang="sv-SE" sz="1050" dirty="0">
                <a:solidFill>
                  <a:srgbClr val="0F2942"/>
                </a:solidFill>
                <a:hlinkClick r:id="rId4"/>
              </a:rPr>
              <a:t>Visselblåsning Motala kommun</a:t>
            </a:r>
            <a:endParaRPr lang="sv-SE" sz="1050" dirty="0">
              <a:solidFill>
                <a:srgbClr val="0F294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t>Reflektion</a:t>
            </a:r>
            <a:r>
              <a:rPr dirty="0"/>
              <a:t> &amp; </a:t>
            </a:r>
            <a:r>
              <a:rPr dirty="0" err="1"/>
              <a:t>Diskussion</a:t>
            </a:r>
            <a:r>
              <a:rPr dirty="0"/>
              <a:t> (APT 5–8 min)</a:t>
            </a:r>
          </a:p>
        </p:txBody>
      </p:sp>
      <p:sp>
        <p:nvSpPr>
          <p:cNvPr id="3" name="Text Placeholder 2"/>
          <p:cNvSpPr>
            <a:spLocks noGrp="1"/>
          </p:cNvSpPr>
          <p:nvPr>
            <p:ph type="body" sz="quarter" idx="15"/>
          </p:nvPr>
        </p:nvSpPr>
        <p:spPr>
          <a:xfrm>
            <a:off x="107950" y="1052395"/>
            <a:ext cx="5480050" cy="3548179"/>
          </a:xfrm>
        </p:spPr>
        <p:txBody>
          <a:bodyPr wrap="square"/>
          <a:lstStyle/>
          <a:p>
            <a:pPr marL="0" indent="0">
              <a:buNone/>
              <a:defRPr sz="1600" b="1"/>
            </a:pPr>
            <a:r>
              <a:rPr lang="sv-SE" dirty="0"/>
              <a:t>Reflektionsfrågor i grupp</a:t>
            </a:r>
          </a:p>
          <a:p>
            <a:pPr marL="0" indent="0">
              <a:spcBef>
                <a:spcPts val="800"/>
              </a:spcBef>
              <a:buNone/>
            </a:pPr>
            <a:endParaRPr lang="sv-SE" sz="1200" b="1" dirty="0"/>
          </a:p>
          <a:p>
            <a:pPr marL="0" indent="0">
              <a:spcBef>
                <a:spcPts val="800"/>
              </a:spcBef>
              <a:buNone/>
            </a:pPr>
            <a:r>
              <a:rPr lang="sv-SE" sz="1200" b="1" dirty="0"/>
              <a:t>1. Vilka risker kopplat till välfärdsbrottslighet finns i vårt arbete?</a:t>
            </a:r>
          </a:p>
          <a:p>
            <a:pPr marL="0" indent="0">
              <a:spcBef>
                <a:spcPts val="800"/>
              </a:spcBef>
              <a:buNone/>
            </a:pPr>
            <a:r>
              <a:rPr lang="sv-SE" sz="1200" b="1" dirty="0"/>
              <a:t>2. Utsätts vi för otillåten påverkan kopplat till arbetet?</a:t>
            </a:r>
          </a:p>
          <a:p>
            <a:pPr marL="0" indent="0">
              <a:spcBef>
                <a:spcPts val="800"/>
              </a:spcBef>
              <a:buNone/>
            </a:pPr>
            <a:r>
              <a:rPr lang="sv-SE" sz="1200" b="1" dirty="0"/>
              <a:t>3. Hur hanterar/rapporterar vi misstänkta brott eller oegentligheter?</a:t>
            </a:r>
          </a:p>
        </p:txBody>
      </p:sp>
      <p:pic>
        <p:nvPicPr>
          <p:cNvPr id="5" name="Bildobjekt 4">
            <a:extLst>
              <a:ext uri="{FF2B5EF4-FFF2-40B4-BE49-F238E27FC236}">
                <a16:creationId xmlns:a16="http://schemas.microsoft.com/office/drawing/2014/main" id="{406F4A0C-EDA9-4540-B7FA-7C86E5C29282}"/>
              </a:ext>
            </a:extLst>
          </p:cNvPr>
          <p:cNvPicPr>
            <a:picLocks noChangeAspect="1"/>
          </p:cNvPicPr>
          <p:nvPr/>
        </p:nvPicPr>
        <p:blipFill>
          <a:blip r:embed="rId3"/>
          <a:stretch>
            <a:fillRect/>
          </a:stretch>
        </p:blipFill>
        <p:spPr>
          <a:xfrm>
            <a:off x="5783389" y="950309"/>
            <a:ext cx="3548179" cy="354817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7E29A38-7E27-4C34-AD78-42A14BA85392}"/>
              </a:ext>
            </a:extLst>
          </p:cNvPr>
          <p:cNvPicPr>
            <a:picLocks noChangeAspect="1"/>
          </p:cNvPicPr>
          <p:nvPr/>
        </p:nvPicPr>
        <p:blipFill>
          <a:blip r:embed="rId3"/>
          <a:stretch>
            <a:fillRect/>
          </a:stretch>
        </p:blipFill>
        <p:spPr>
          <a:xfrm rot="20224173">
            <a:off x="4864096" y="217237"/>
            <a:ext cx="1879886" cy="2773752"/>
          </a:xfrm>
          <a:prstGeom prst="rect">
            <a:avLst/>
          </a:prstGeom>
          <a:effectLst>
            <a:outerShdw blurRad="50800" dist="38100" dir="2700000" algn="tl" rotWithShape="0">
              <a:prstClr val="black">
                <a:alpha val="40000"/>
              </a:prstClr>
            </a:outerShdw>
          </a:effectLst>
        </p:spPr>
      </p:pic>
      <p:sp>
        <p:nvSpPr>
          <p:cNvPr id="8" name="textruta 7">
            <a:extLst>
              <a:ext uri="{FF2B5EF4-FFF2-40B4-BE49-F238E27FC236}">
                <a16:creationId xmlns:a16="http://schemas.microsoft.com/office/drawing/2014/main" id="{A0DC2BC2-613A-4710-8BD0-099F6D8AB720}"/>
              </a:ext>
            </a:extLst>
          </p:cNvPr>
          <p:cNvSpPr txBox="1"/>
          <p:nvPr/>
        </p:nvSpPr>
        <p:spPr>
          <a:xfrm>
            <a:off x="417689" y="519289"/>
            <a:ext cx="184731" cy="300082"/>
          </a:xfrm>
          <a:prstGeom prst="rect">
            <a:avLst/>
          </a:prstGeom>
          <a:noFill/>
        </p:spPr>
        <p:txBody>
          <a:bodyPr wrap="none" rtlCol="0">
            <a:spAutoFit/>
          </a:bodyPr>
          <a:lstStyle/>
          <a:p>
            <a:endParaRPr lang="sv-SE" dirty="0"/>
          </a:p>
        </p:txBody>
      </p:sp>
      <p:sp>
        <p:nvSpPr>
          <p:cNvPr id="9" name="textruta 8">
            <a:extLst>
              <a:ext uri="{FF2B5EF4-FFF2-40B4-BE49-F238E27FC236}">
                <a16:creationId xmlns:a16="http://schemas.microsoft.com/office/drawing/2014/main" id="{20110DC0-E829-4EEF-84B6-5D70956BAAD8}"/>
              </a:ext>
            </a:extLst>
          </p:cNvPr>
          <p:cNvSpPr txBox="1"/>
          <p:nvPr/>
        </p:nvSpPr>
        <p:spPr>
          <a:xfrm>
            <a:off x="263754" y="519289"/>
            <a:ext cx="7232067" cy="3323987"/>
          </a:xfrm>
          <a:prstGeom prst="rect">
            <a:avLst/>
          </a:prstGeom>
          <a:noFill/>
        </p:spPr>
        <p:txBody>
          <a:bodyPr wrap="square" rtlCol="0">
            <a:spAutoFit/>
          </a:bodyPr>
          <a:lstStyle/>
          <a:p>
            <a:r>
              <a:rPr lang="sv-SE" sz="1800" b="1" dirty="0"/>
              <a:t>Mer om Välfärdsbrottslighet - Tips</a:t>
            </a:r>
          </a:p>
          <a:p>
            <a:endParaRPr lang="sv-SE" sz="1600" b="1" dirty="0"/>
          </a:p>
          <a:p>
            <a:r>
              <a:rPr lang="sv-SE" sz="1400" b="1" dirty="0"/>
              <a:t>Utbildning</a:t>
            </a:r>
          </a:p>
          <a:p>
            <a:pPr marL="285750" indent="-285750">
              <a:buFont typeface="Wingdings" panose="05000000000000000000" pitchFamily="2" charset="2"/>
              <a:buChar char="§"/>
            </a:pPr>
            <a:r>
              <a:rPr lang="sv-SE" dirty="0"/>
              <a:t>Motala kommun - Utbildningsportalen</a:t>
            </a:r>
          </a:p>
          <a:p>
            <a:r>
              <a:rPr lang="sv-SE" dirty="0"/>
              <a:t>	</a:t>
            </a:r>
            <a:r>
              <a:rPr lang="sv-SE" dirty="0">
                <a:hlinkClick r:id="rId4"/>
              </a:rPr>
              <a:t>Motverka välfärdsbrottslighet och otillåten påverkan</a:t>
            </a:r>
            <a:endParaRPr lang="sv-SE" dirty="0"/>
          </a:p>
          <a:p>
            <a:pPr marL="285750" indent="-285750">
              <a:buFont typeface="Wingdings" panose="05000000000000000000" pitchFamily="2" charset="2"/>
              <a:buChar char="§"/>
            </a:pPr>
            <a:endParaRPr lang="sv-SE" dirty="0"/>
          </a:p>
          <a:p>
            <a:pPr marL="285750" indent="-285750">
              <a:buFont typeface="Wingdings" panose="05000000000000000000" pitchFamily="2" charset="2"/>
              <a:buChar char="§"/>
            </a:pPr>
            <a:r>
              <a:rPr lang="sv-SE" dirty="0"/>
              <a:t>SKR – Utbildning Kompassen</a:t>
            </a:r>
          </a:p>
          <a:p>
            <a:r>
              <a:rPr lang="sv-SE" b="1" dirty="0"/>
              <a:t>	</a:t>
            </a:r>
            <a:r>
              <a:rPr lang="sv-SE" b="1" dirty="0">
                <a:hlinkClick r:id="rId5"/>
              </a:rPr>
              <a:t>www.motvalfardsbrottslighet.se</a:t>
            </a:r>
            <a:endParaRPr lang="sv-SE" b="1" dirty="0"/>
          </a:p>
          <a:p>
            <a:endParaRPr lang="sv-SE" b="1" dirty="0"/>
          </a:p>
          <a:p>
            <a:r>
              <a:rPr lang="sv-SE" b="1" dirty="0"/>
              <a:t>Rapport</a:t>
            </a:r>
          </a:p>
          <a:p>
            <a:pPr marL="285750" indent="-285750">
              <a:buFont typeface="Wingdings" panose="05000000000000000000" pitchFamily="2" charset="2"/>
              <a:buChar char="§"/>
            </a:pPr>
            <a:r>
              <a:rPr lang="sv-SE" dirty="0"/>
              <a:t>Svarta siffror en ESO-rapport om den kriminella ekonomins omfattning</a:t>
            </a:r>
            <a:endParaRPr lang="sv-SE" dirty="0">
              <a:hlinkClick r:id="rId6"/>
            </a:endParaRPr>
          </a:p>
          <a:p>
            <a:r>
              <a:rPr lang="sv-SE" b="1" dirty="0"/>
              <a:t>	</a:t>
            </a:r>
            <a:r>
              <a:rPr lang="sv-SE" b="1" dirty="0">
                <a:hlinkClick r:id="rId6"/>
              </a:rPr>
              <a:t>www.eso.expertgrupp.se</a:t>
            </a:r>
            <a:endParaRPr lang="sv-SE" b="1" dirty="0"/>
          </a:p>
          <a:p>
            <a:endParaRPr lang="sv-SE" b="1" dirty="0"/>
          </a:p>
          <a:p>
            <a:r>
              <a:rPr lang="sv-SE" b="1" dirty="0"/>
              <a:t>Boktips</a:t>
            </a:r>
          </a:p>
          <a:p>
            <a:pPr marL="285750" indent="-285750">
              <a:buFont typeface="Wingdings" panose="05000000000000000000" pitchFamily="2" charset="2"/>
              <a:buChar char="§"/>
            </a:pPr>
            <a:r>
              <a:rPr lang="sv-SE" dirty="0"/>
              <a:t>Maffiapakten - när samhällets betrodda säljer sig till gängen</a:t>
            </a:r>
          </a:p>
        </p:txBody>
      </p:sp>
      <p:pic>
        <p:nvPicPr>
          <p:cNvPr id="5" name="Bildobjekt 4">
            <a:extLst>
              <a:ext uri="{FF2B5EF4-FFF2-40B4-BE49-F238E27FC236}">
                <a16:creationId xmlns:a16="http://schemas.microsoft.com/office/drawing/2014/main" id="{492752F2-2BFD-49C1-8961-D3D6507AE5A3}"/>
              </a:ext>
            </a:extLst>
          </p:cNvPr>
          <p:cNvPicPr>
            <a:picLocks noChangeAspect="1"/>
          </p:cNvPicPr>
          <p:nvPr/>
        </p:nvPicPr>
        <p:blipFill>
          <a:blip r:embed="rId7"/>
          <a:stretch>
            <a:fillRect/>
          </a:stretch>
        </p:blipFill>
        <p:spPr>
          <a:xfrm rot="1369057">
            <a:off x="5785529" y="902081"/>
            <a:ext cx="2982121" cy="1775914"/>
          </a:xfrm>
          <a:prstGeom prst="rect">
            <a:avLst/>
          </a:prstGeom>
          <a:effectLst>
            <a:outerShdw blurRad="50800" dist="38100" dir="2700000" algn="tl" rotWithShape="0">
              <a:prstClr val="black">
                <a:alpha val="40000"/>
              </a:prstClr>
            </a:outerShdw>
          </a:effectLst>
        </p:spPr>
      </p:pic>
      <p:pic>
        <p:nvPicPr>
          <p:cNvPr id="6" name="Bildobjekt 5">
            <a:extLst>
              <a:ext uri="{FF2B5EF4-FFF2-40B4-BE49-F238E27FC236}">
                <a16:creationId xmlns:a16="http://schemas.microsoft.com/office/drawing/2014/main" id="{507C54E0-555E-4F13-9315-E93DF755CA79}"/>
              </a:ext>
            </a:extLst>
          </p:cNvPr>
          <p:cNvPicPr>
            <a:picLocks noChangeAspect="1"/>
          </p:cNvPicPr>
          <p:nvPr/>
        </p:nvPicPr>
        <p:blipFill>
          <a:blip r:embed="rId8"/>
          <a:stretch>
            <a:fillRect/>
          </a:stretch>
        </p:blipFill>
        <p:spPr>
          <a:xfrm>
            <a:off x="5754772" y="250810"/>
            <a:ext cx="2812514" cy="752022"/>
          </a:xfrm>
          <a:prstGeom prst="rect">
            <a:avLst/>
          </a:prstGeom>
          <a:effectLst>
            <a:outerShdw blurRad="50800" dist="38100" dir="2700000" algn="tl" rotWithShape="0">
              <a:prstClr val="black">
                <a:alpha val="40000"/>
              </a:prstClr>
            </a:outerShdw>
          </a:effectLst>
        </p:spPr>
      </p:pic>
      <p:sp>
        <p:nvSpPr>
          <p:cNvPr id="3" name="Rektangel 2">
            <a:extLst>
              <a:ext uri="{FF2B5EF4-FFF2-40B4-BE49-F238E27FC236}">
                <a16:creationId xmlns:a16="http://schemas.microsoft.com/office/drawing/2014/main" id="{B0FA166A-32DE-41A5-8BD7-706481E7D36A}"/>
              </a:ext>
            </a:extLst>
          </p:cNvPr>
          <p:cNvSpPr/>
          <p:nvPr/>
        </p:nvSpPr>
        <p:spPr>
          <a:xfrm>
            <a:off x="1057869" y="4708007"/>
            <a:ext cx="4330032" cy="300082"/>
          </a:xfrm>
          <a:prstGeom prst="rect">
            <a:avLst/>
          </a:prstGeom>
        </p:spPr>
        <p:txBody>
          <a:bodyPr wrap="none">
            <a:spAutoFit/>
          </a:bodyPr>
          <a:lstStyle/>
          <a:p>
            <a:r>
              <a:rPr lang="sv-SE" dirty="0">
                <a:hlinkClick r:id="rId9"/>
              </a:rPr>
              <a:t>Länk: Motala kommuns Riktlinjer mot välfärdsbrottslighet</a:t>
            </a:r>
            <a:endParaRPr lang="sv-SE" dirty="0"/>
          </a:p>
        </p:txBody>
      </p:sp>
      <p:pic>
        <p:nvPicPr>
          <p:cNvPr id="7" name="Bildobjekt 6">
            <a:extLst>
              <a:ext uri="{FF2B5EF4-FFF2-40B4-BE49-F238E27FC236}">
                <a16:creationId xmlns:a16="http://schemas.microsoft.com/office/drawing/2014/main" id="{F542130A-7EFE-4379-A789-E24ECF0F5EB1}"/>
              </a:ext>
            </a:extLst>
          </p:cNvPr>
          <p:cNvPicPr>
            <a:picLocks noChangeAspect="1"/>
          </p:cNvPicPr>
          <p:nvPr/>
        </p:nvPicPr>
        <p:blipFill>
          <a:blip r:embed="rId10"/>
          <a:stretch>
            <a:fillRect/>
          </a:stretch>
        </p:blipFill>
        <p:spPr>
          <a:xfrm rot="20697161">
            <a:off x="5254861" y="2824861"/>
            <a:ext cx="3273803" cy="1550886"/>
          </a:xfrm>
          <a:prstGeom prst="rect">
            <a:avLst/>
          </a:prstGeom>
          <a:effectLst>
            <a:outerShdw blurRad="50800" dist="38100" dir="2700000" algn="tl" rotWithShape="0">
              <a:prstClr val="black">
                <a:alpha val="40000"/>
              </a:prstClr>
            </a:outerShdw>
          </a:effectLst>
        </p:spPr>
      </p:pic>
      <p:pic>
        <p:nvPicPr>
          <p:cNvPr id="4" name="Bildobjekt 3">
            <a:extLst>
              <a:ext uri="{FF2B5EF4-FFF2-40B4-BE49-F238E27FC236}">
                <a16:creationId xmlns:a16="http://schemas.microsoft.com/office/drawing/2014/main" id="{F3C139FC-DB86-41AC-AE0F-F8ED4D376030}"/>
              </a:ext>
            </a:extLst>
          </p:cNvPr>
          <p:cNvPicPr>
            <a:picLocks noChangeAspect="1"/>
          </p:cNvPicPr>
          <p:nvPr/>
        </p:nvPicPr>
        <p:blipFill>
          <a:blip r:embed="rId11"/>
          <a:stretch>
            <a:fillRect/>
          </a:stretch>
        </p:blipFill>
        <p:spPr>
          <a:xfrm rot="20649984">
            <a:off x="6093682" y="2209871"/>
            <a:ext cx="1564394" cy="234068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8756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tema">
  <a:themeElements>
    <a:clrScheme name="Motala kommun">
      <a:dk1>
        <a:srgbClr val="000000"/>
      </a:dk1>
      <a:lt1>
        <a:srgbClr val="FFFFFF"/>
      </a:lt1>
      <a:dk2>
        <a:srgbClr val="515151"/>
      </a:dk2>
      <a:lt2>
        <a:srgbClr val="E7E6E6"/>
      </a:lt2>
      <a:accent1>
        <a:srgbClr val="007FA3"/>
      </a:accent1>
      <a:accent2>
        <a:srgbClr val="007367"/>
      </a:accent2>
      <a:accent3>
        <a:srgbClr val="4E801F"/>
      </a:accent3>
      <a:accent4>
        <a:srgbClr val="CA3604"/>
      </a:accent4>
      <a:accent5>
        <a:srgbClr val="B52555"/>
      </a:accent5>
      <a:accent6>
        <a:srgbClr val="003C71"/>
      </a:accent6>
      <a:hlink>
        <a:srgbClr val="007FA3"/>
      </a:hlink>
      <a:folHlink>
        <a:srgbClr val="003C71"/>
      </a:folHlink>
    </a:clrScheme>
    <a:fontScheme name="Anpassat 1">
      <a:majorFont>
        <a:latin typeface="Barlow Semi Condensed Semi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alpha val="5000"/>
          </a:schemeClr>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a:noFill/>
        </a:ln>
      </a:spPr>
      <a:bodyPr wrap="square" lIns="0" tIns="0" rIns="0" bIns="0" anchor="t">
        <a:spAutoFit/>
      </a:bodyPr>
      <a:lstStyle>
        <a:defPPr algn="l">
          <a:lnSpc>
            <a:spcPts val="1800"/>
          </a:lnSpc>
          <a:defRPr sz="1200" b="1" dirty="0">
            <a:solidFill>
              <a:srgbClr val="0F2942"/>
            </a:solidFill>
          </a:defRPr>
        </a:defPPr>
      </a:lstStyle>
    </a:txDef>
  </a:objectDefaults>
  <a:extraClrSchemeLst/>
  <a:extLst>
    <a:ext uri="{05A4C25C-085E-4340-85A3-A5531E510DB2}">
      <thm15:themeFamily xmlns:thm15="http://schemas.microsoft.com/office/thememl/2012/main" name="Motalakommun_test" id="{60392D21-73CE-4DE6-9890-5EF7B8BA69BD}" vid="{D347AD52-D9D7-4836-A5A9-4908D0480ED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Motalakommun</Template>
  <TotalTime>5811</TotalTime>
  <Words>1285</Words>
  <Application>Microsoft Office PowerPoint</Application>
  <PresentationFormat>Bildspel på skärmen (16:9)</PresentationFormat>
  <Paragraphs>117</Paragraphs>
  <Slides>10</Slides>
  <Notes>10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10</vt:i4>
      </vt:variant>
    </vt:vector>
  </HeadingPairs>
  <TitlesOfParts>
    <vt:vector size="16" baseType="lpstr">
      <vt:lpstr>Arial</vt:lpstr>
      <vt:lpstr>Calibri</vt:lpstr>
      <vt:lpstr>Barlow Semi Condensed SemiBold</vt:lpstr>
      <vt:lpstr>Wingdings</vt:lpstr>
      <vt:lpstr>Barlow</vt:lpstr>
      <vt:lpstr>Office-tema</vt:lpstr>
      <vt:lpstr>PowerPoint-presentation</vt:lpstr>
      <vt:lpstr>Vad är välfärdsbrottslighet?</vt:lpstr>
      <vt:lpstr>Exempel på välfärdsbrottslighet</vt:lpstr>
      <vt:lpstr>Kriminell ekonomi i Sverige</vt:lpstr>
      <vt:lpstr>Kriminell ekonomi i Sverige</vt:lpstr>
      <vt:lpstr>Motala kommuns riktlinjer mot välfärdsbrottslighet</vt:lpstr>
      <vt:lpstr>Motala kommuns riktlinjer mot välfärdsbrottslighet</vt:lpstr>
      <vt:lpstr>Ansvar och rapporteringsvägar</vt:lpstr>
      <vt:lpstr>Reflektion &amp; Diskussion (APT 5–8 min)</vt:lpstr>
      <vt:lpstr>PowerPoint-presentation</vt:lpstr>
    </vt:vector>
  </TitlesOfParts>
  <Company>Motala kommun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Frida Dufwenberg</dc:creator>
  <cp:lastModifiedBy>Sofie Rindborn Moberg</cp:lastModifiedBy>
  <cp:revision>328</cp:revision>
  <cp:lastPrinted>2026-09-10T07:22:04Z</cp:lastPrinted>
  <dcterms:created xsi:type="dcterms:W3CDTF">2020-03-09T13:56:37Z</dcterms:created>
  <dcterms:modified xsi:type="dcterms:W3CDTF">2026-10-05T11:00:11Z</dcterms:modified>
</cp:coreProperties>
</file>